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71" r:id="rId6"/>
    <p:sldId id="265" r:id="rId7"/>
    <p:sldId id="263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>
      <p:cViewPr varScale="1">
        <p:scale>
          <a:sx n="84" d="100"/>
          <a:sy n="84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60B40-7ED8-456E-9E7C-5AEEC01D58D1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BB340-E351-4CFA-B42E-09F7137A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*or, we can say that the disposition is relevant, under the view that *should*</a:t>
            </a:r>
            <a:r>
              <a:rPr lang="en-US" baseline="0" dirty="0" smtClean="0"/>
              <a:t> the cell resume dividing, only nucleic acids that would be replicated and inherited would qualify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-------------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6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Its sequence information is inherited, in virtue</a:t>
            </a:r>
            <a:r>
              <a:rPr lang="en-US" baseline="0" dirty="0" smtClean="0"/>
              <a:t> of template based replication from parents gametes and replication and differentiation of these cells into an organism.  But physically, no part of the genome in a neuron derives from the genetic material of my ancestors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*If we take the view that the disposition still exists in a non-dividing cell – ie assumes</a:t>
            </a:r>
            <a:r>
              <a:rPr lang="en-US" baseline="0" dirty="0" smtClean="0"/>
              <a:t> that </a:t>
            </a:r>
            <a:r>
              <a:rPr lang="en-US" dirty="0" smtClean="0"/>
              <a:t>*should*</a:t>
            </a:r>
            <a:r>
              <a:rPr lang="en-US" baseline="0" dirty="0" smtClean="0"/>
              <a:t> the cell resume dividing, only nucleic acids that would be replicated and inherited would qualify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* note that transfection is a type of genetic transformation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**</a:t>
            </a:r>
            <a:r>
              <a:rPr lang="en-US" baseline="0" dirty="0" smtClean="0"/>
              <a:t> </a:t>
            </a:r>
            <a:r>
              <a:rPr lang="en-US" dirty="0" smtClean="0"/>
              <a:t>assuming that things like heritable extra-chromosomal replicons</a:t>
            </a:r>
            <a:r>
              <a:rPr lang="en-US" baseline="0" dirty="0" smtClean="0"/>
              <a:t> can be considered part of a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3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is a </a:t>
            </a:r>
            <a:r>
              <a:rPr lang="en-US" dirty="0" err="1" smtClean="0"/>
              <a:t>siRNA</a:t>
            </a:r>
            <a:r>
              <a:rPr lang="en-US" dirty="0" smtClean="0"/>
              <a:t> oligo genetic material?</a:t>
            </a:r>
            <a:r>
              <a:rPr lang="en-US" baseline="0" dirty="0" smtClean="0"/>
              <a:t> it effects gene expression but is not a template for expression.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------</a:t>
            </a:r>
          </a:p>
          <a:p>
            <a:r>
              <a:rPr lang="en-US" dirty="0" smtClean="0"/>
              <a:t>problem</a:t>
            </a:r>
            <a:r>
              <a:rPr lang="en-US" baseline="0" dirty="0" smtClean="0"/>
              <a:t> cases include nucleic acids that are heritable but don’t contribute to a phenotype: </a:t>
            </a:r>
            <a:r>
              <a:rPr lang="en-US" dirty="0" smtClean="0"/>
              <a:t>the</a:t>
            </a:r>
            <a:r>
              <a:rPr lang="en-US" baseline="0" dirty="0" smtClean="0"/>
              <a:t> example of a bacteria propagating a cloning vector that is not expressed – is genomic material, but not genetic material?  . . . which would mean that these classes would need to be siblings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------</a:t>
            </a:r>
            <a:br>
              <a:rPr lang="en-US" sz="1200" dirty="0" smtClean="0"/>
            </a:br>
            <a:r>
              <a:rPr lang="en-US" sz="1200" dirty="0" smtClean="0"/>
              <a:t>nucleic acid macromolecule that is part of a cell or </a:t>
            </a:r>
            <a:r>
              <a:rPr lang="en-US" sz="1200" dirty="0" err="1" smtClean="0"/>
              <a:t>virion</a:t>
            </a:r>
            <a:r>
              <a:rPr lang="en-US" sz="1200" dirty="0" smtClean="0"/>
              <a:t> and whose sequence variation is manifest in the</a:t>
            </a:r>
            <a:r>
              <a:rPr lang="en-US" sz="1200" baseline="0" dirty="0" smtClean="0"/>
              <a:t> </a:t>
            </a:r>
            <a:r>
              <a:rPr lang="en-US" sz="1200" dirty="0" smtClean="0"/>
              <a:t>expressed phenotype of its host. 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nucleic acid macromolecule that is part of a cell or </a:t>
            </a:r>
            <a:r>
              <a:rPr lang="en-US" sz="1200" dirty="0" err="1" smtClean="0"/>
              <a:t>virion</a:t>
            </a:r>
            <a:r>
              <a:rPr lang="en-US" sz="1200" dirty="0" smtClean="0"/>
              <a:t> or </a:t>
            </a:r>
            <a:r>
              <a:rPr lang="en-US" sz="1200" dirty="0" err="1" smtClean="0"/>
              <a:t>viriod</a:t>
            </a:r>
            <a:r>
              <a:rPr lang="en-US" sz="1200" dirty="0" smtClean="0"/>
              <a:t> and whose </a:t>
            </a:r>
            <a:r>
              <a:rPr lang="en-US" sz="1200" i="1" dirty="0" smtClean="0"/>
              <a:t>[expression] [sequence variation]  </a:t>
            </a:r>
            <a:r>
              <a:rPr lang="en-US" sz="1200" dirty="0" smtClean="0"/>
              <a:t>is manifest in the phenotype of its host. 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* ‘chromosomal’ covers nuclear and mitochondrial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** problem</a:t>
            </a:r>
            <a:r>
              <a:rPr lang="en-US" baseline="0" dirty="0" smtClean="0"/>
              <a:t> cases include nucleic acids that are heritable but don’t contribute to a phenotype: </a:t>
            </a:r>
            <a:r>
              <a:rPr lang="en-US" dirty="0" smtClean="0"/>
              <a:t>the</a:t>
            </a:r>
            <a:r>
              <a:rPr lang="en-US" baseline="0" dirty="0" smtClean="0"/>
              <a:t> example of a bacteria propagating a cloning vector that is not expressed – is genomic material, but not genetic material?  . . . which would mean that these classes would need to be siblings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BB340-E351-4CFA-B42E-09F7137A2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8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3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4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3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7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7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83DBE-AAD9-45DB-B6FD-79D9D77E310C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4847-160E-4B04-A3D1-277E5CB71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google.com/d/msg/obi-developer/EdqD5EZ8rFg/NpcIqeRp_QwJ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514600"/>
            <a:ext cx="678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I. Characterizing the Concept of ‘Genetic </a:t>
            </a:r>
            <a:r>
              <a:rPr lang="en-US" sz="3600" b="1" dirty="0"/>
              <a:t>M</a:t>
            </a:r>
            <a:r>
              <a:rPr lang="en-US" sz="3600" b="1" dirty="0" smtClean="0"/>
              <a:t>aterial’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058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13151"/>
            <a:ext cx="8610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smtClean="0"/>
              <a:t>Classify the following: </a:t>
            </a:r>
            <a:r>
              <a:rPr lang="en-US" sz="2000" b="1" dirty="0" smtClean="0"/>
              <a:t>(as ‘genomic material’, ‘genetic material’, or both)</a:t>
            </a:r>
            <a:endParaRPr lang="en-US" sz="2000" dirty="0" smtClean="0"/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chromosomal* DNA </a:t>
            </a:r>
            <a:r>
              <a:rPr lang="en-US" sz="2000" dirty="0"/>
              <a:t>in germ </a:t>
            </a:r>
            <a:r>
              <a:rPr lang="en-US" sz="2000" dirty="0" smtClean="0"/>
              <a:t>cells, stem cells, fully </a:t>
            </a:r>
            <a:r>
              <a:rPr lang="en-US" sz="2000" dirty="0"/>
              <a:t>differentiated </a:t>
            </a:r>
            <a:r>
              <a:rPr lang="en-US" sz="2000" dirty="0" smtClean="0"/>
              <a:t>cells</a:t>
            </a:r>
            <a:endParaRPr lang="en-US" sz="2000" dirty="0"/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chromosomal DNA </a:t>
            </a:r>
            <a:r>
              <a:rPr lang="en-US" sz="2000" dirty="0"/>
              <a:t>in cell line </a:t>
            </a:r>
            <a:r>
              <a:rPr lang="en-US" sz="2000" dirty="0" smtClean="0"/>
              <a:t>cells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DNA/RNA content of a </a:t>
            </a:r>
            <a:r>
              <a:rPr lang="en-US" sz="2000" dirty="0" err="1" smtClean="0"/>
              <a:t>virion</a:t>
            </a:r>
            <a:endParaRPr lang="en-US" sz="2000" dirty="0" smtClean="0"/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gene targeting DNA construct transfected into a cell</a:t>
            </a:r>
          </a:p>
          <a:p>
            <a:pPr marL="1082675" lvl="1" indent="-220663" fontAlgn="base">
              <a:spcBef>
                <a:spcPts val="600"/>
              </a:spcBef>
              <a:buFontTx/>
              <a:buChar char="-"/>
            </a:pPr>
            <a:r>
              <a:rPr lang="en-US" sz="2000" dirty="0" smtClean="0"/>
              <a:t>prior to chromosomal integration</a:t>
            </a:r>
          </a:p>
          <a:p>
            <a:pPr marL="1082675" lvl="1" indent="-220663" fontAlgn="base">
              <a:spcBef>
                <a:spcPts val="600"/>
              </a:spcBef>
              <a:buFontTx/>
              <a:buChar char="-"/>
            </a:pPr>
            <a:r>
              <a:rPr lang="en-US" sz="2000" dirty="0" smtClean="0"/>
              <a:t>following chromosomal integration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stable extra-chromosomal replicon delivered into dividing cells (e.g. a plasmid in bacterial host with </a:t>
            </a:r>
            <a:r>
              <a:rPr lang="en-US" sz="2000" dirty="0" err="1" smtClean="0"/>
              <a:t>ori</a:t>
            </a:r>
            <a:r>
              <a:rPr lang="en-US" sz="2000" dirty="0" smtClean="0"/>
              <a:t> allowing indefinite propagation)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stable extra-chromosomal replicon delivered into a culture of fully differentiated cells (e.g. neurons)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DNA or </a:t>
            </a:r>
            <a:r>
              <a:rPr lang="en-US" sz="2000" dirty="0" err="1" smtClean="0"/>
              <a:t>siRNA</a:t>
            </a:r>
            <a:r>
              <a:rPr lang="en-US" sz="2000" dirty="0" smtClean="0"/>
              <a:t> expression constructs transiently transfected (not disposed for chromosomal integration or extra-chromosomal replication)</a:t>
            </a:r>
            <a:endParaRPr lang="en-US" sz="2000" dirty="0"/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microinjected </a:t>
            </a:r>
            <a:r>
              <a:rPr lang="en-US" sz="2000" dirty="0" err="1"/>
              <a:t>siRNA</a:t>
            </a:r>
            <a:r>
              <a:rPr lang="en-US" sz="2000" dirty="0"/>
              <a:t> oligo in a </a:t>
            </a:r>
            <a:r>
              <a:rPr lang="en-US" sz="2000" dirty="0" smtClean="0"/>
              <a:t>cell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DNA in fixed cells? nuclear DNA extracts?</a:t>
            </a:r>
          </a:p>
          <a:p>
            <a:pPr marL="674688" indent="-457200" fontAlgn="base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/>
              <a:t>a cloning vector propagated in bacteria </a:t>
            </a:r>
            <a:r>
              <a:rPr lang="en-US" sz="2000" dirty="0"/>
              <a:t>that is </a:t>
            </a:r>
            <a:r>
              <a:rPr lang="en-US" sz="2000" dirty="0" smtClean="0"/>
              <a:t>not expressed**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106056" y="0"/>
            <a:ext cx="2989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Test Examples: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283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142" y="950752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complex and nuanced concept with </a:t>
            </a:r>
            <a:r>
              <a:rPr lang="en-US" sz="2400" dirty="0" smtClean="0"/>
              <a:t>varied interpretations</a:t>
            </a:r>
            <a:r>
              <a:rPr lang="en-US" sz="2400" dirty="0"/>
              <a:t>, and about which there is a long history of discussion and debate. </a:t>
            </a:r>
            <a:endParaRPr lang="en-US" sz="2400" dirty="0" smtClean="0"/>
          </a:p>
          <a:p>
            <a:pPr marL="862013" indent="-179388"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sz="1600" u="sng" dirty="0" smtClean="0">
                <a:hlinkClick r:id="rId2"/>
              </a:rPr>
              <a:t>https://groups.google.com/d/msg/obi-developer/EdqD5EZ8rFg/NpcIqeRp_QwJ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Need for a </a:t>
            </a:r>
            <a:r>
              <a:rPr lang="en-US" sz="2400" dirty="0"/>
              <a:t>shared, clearly defined class for this concept </a:t>
            </a:r>
            <a:r>
              <a:rPr lang="en-US" sz="2400" dirty="0" smtClean="0"/>
              <a:t>that </a:t>
            </a:r>
            <a:r>
              <a:rPr lang="en-US" sz="2400" dirty="0"/>
              <a:t>is precise enough to allow us to determine what things do and do not qualify in the domain of experimental biology.  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External requirements and use cases coming </a:t>
            </a:r>
            <a:r>
              <a:rPr lang="en-US" sz="2400" dirty="0"/>
              <a:t>from </a:t>
            </a:r>
            <a:r>
              <a:rPr lang="en-US" sz="2400" dirty="0" err="1" smtClean="0"/>
              <a:t>Asiayah</a:t>
            </a:r>
            <a:r>
              <a:rPr lang="en-US" sz="2400" dirty="0" smtClean="0"/>
              <a:t>, </a:t>
            </a:r>
            <a:r>
              <a:rPr lang="en-US" sz="2400" dirty="0"/>
              <a:t>and other </a:t>
            </a:r>
            <a:r>
              <a:rPr lang="en-US" sz="2400" dirty="0" smtClean="0"/>
              <a:t>ontologies such </a:t>
            </a:r>
            <a:r>
              <a:rPr lang="en-US" sz="2400" dirty="0"/>
              <a:t>as GENO and SO which </a:t>
            </a:r>
            <a:r>
              <a:rPr lang="en-US" sz="2400" dirty="0" smtClean="0"/>
              <a:t>use </a:t>
            </a:r>
            <a:r>
              <a:rPr lang="en-US" sz="2400" dirty="0"/>
              <a:t>this </a:t>
            </a:r>
            <a:r>
              <a:rPr lang="en-US" sz="2400" dirty="0" smtClean="0"/>
              <a:t>term.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Internal use cases for this class stems mainly from use of the term 'genetic material' in definitions of many key OBI </a:t>
            </a:r>
            <a:r>
              <a:rPr lang="en-US" sz="2400" dirty="0" smtClean="0"/>
              <a:t>classes (next slide)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3744" y="224970"/>
            <a:ext cx="3241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‘Genetic Material’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9328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56357"/>
            <a:ext cx="8458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genetic transformation</a:t>
            </a:r>
            <a:r>
              <a:rPr lang="en-US" sz="2400" dirty="0" smtClean="0"/>
              <a:t> - the introduction, alteration, or integration of </a:t>
            </a:r>
            <a:r>
              <a:rPr lang="en-US" sz="2400" u="sng" dirty="0" smtClean="0"/>
              <a:t>genetic material</a:t>
            </a:r>
            <a:r>
              <a:rPr lang="en-US" sz="2400" dirty="0" smtClean="0"/>
              <a:t> into a cell or organism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genetic modification design</a:t>
            </a:r>
            <a:r>
              <a:rPr lang="en-US" sz="2400" dirty="0" smtClean="0"/>
              <a:t> - a study design in which an organism(s) is studied that has had </a:t>
            </a:r>
            <a:r>
              <a:rPr lang="en-US" sz="2400" u="sng" dirty="0" smtClean="0"/>
              <a:t>genetic material</a:t>
            </a:r>
            <a:r>
              <a:rPr lang="en-US" sz="2400" dirty="0" smtClean="0"/>
              <a:t> removed, rearranged, mutagenized or added, such as in a knock out.</a:t>
            </a:r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genetic characteristics information</a:t>
            </a:r>
            <a:r>
              <a:rPr lang="en-US" sz="2400" dirty="0" smtClean="0"/>
              <a:t> - a data item that is about </a:t>
            </a:r>
            <a:r>
              <a:rPr lang="en-US" sz="2400" u="sng" dirty="0" smtClean="0"/>
              <a:t>genetic material</a:t>
            </a:r>
            <a:r>
              <a:rPr lang="en-US" sz="2400" dirty="0" smtClean="0"/>
              <a:t> including polymorphisms, disease alleles, and haplotypes.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genotype information</a:t>
            </a:r>
            <a:r>
              <a:rPr lang="en-US" sz="2400" dirty="0" smtClean="0"/>
              <a:t> - a genetic characteristics information that is about the </a:t>
            </a:r>
            <a:r>
              <a:rPr lang="en-US" sz="2400" u="sng" dirty="0" smtClean="0"/>
              <a:t>genetic material</a:t>
            </a:r>
            <a:r>
              <a:rPr lang="en-US" sz="2400" dirty="0" smtClean="0"/>
              <a:t> of an organism and minimally includes information about the genetic background and can in addition contain information about specific alleles, genetic modifications, etc.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28325" y="101025"/>
            <a:ext cx="790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OBI Definitions Referencing ‘genetic </a:t>
            </a:r>
            <a:r>
              <a:rPr lang="en-US" sz="3200" b="1" dirty="0"/>
              <a:t>m</a:t>
            </a:r>
            <a:r>
              <a:rPr lang="en-US" sz="3200" b="1" dirty="0" smtClean="0"/>
              <a:t>aterial’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2434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100" y="437466"/>
            <a:ext cx="91821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dirty="0" smtClean="0"/>
          </a:p>
          <a:p>
            <a:pPr fontAlgn="base"/>
            <a:r>
              <a:rPr lang="en-US" sz="2400" b="1" dirty="0" smtClean="0"/>
              <a:t>1. ‘</a:t>
            </a:r>
            <a:r>
              <a:rPr lang="en-US" sz="2400" b="1" u="sng" dirty="0" smtClean="0"/>
              <a:t>Organismal’ Nucleic Acid</a:t>
            </a:r>
            <a:r>
              <a:rPr lang="en-US" sz="2200" b="1" dirty="0" smtClean="0"/>
              <a:t>:  </a:t>
            </a:r>
            <a:r>
              <a:rPr lang="en-US" sz="2200" b="1" dirty="0"/>
              <a:t>part of a host cell or </a:t>
            </a:r>
            <a:r>
              <a:rPr lang="en-US" sz="2200" b="1" dirty="0" err="1"/>
              <a:t>virion</a:t>
            </a:r>
            <a:r>
              <a:rPr lang="en-US" sz="2200" b="1" dirty="0"/>
              <a:t> or viroid </a:t>
            </a:r>
          </a:p>
          <a:p>
            <a:pPr marL="742950" lvl="1" indent="-234950" fontAlgn="base">
              <a:buFont typeface="Arial" pitchFamily="34" charset="0"/>
              <a:buChar char="•"/>
            </a:pPr>
            <a:r>
              <a:rPr lang="en-US" sz="1900" dirty="0" smtClean="0"/>
              <a:t>any </a:t>
            </a:r>
            <a:r>
              <a:rPr lang="en-US" sz="1900" dirty="0"/>
              <a:t>cell, not just gametes (e.g. terminally differentiated neurons) </a:t>
            </a:r>
          </a:p>
          <a:p>
            <a:pPr marL="742950" lvl="1" indent="-234950" fontAlgn="base">
              <a:buFont typeface="Arial" pitchFamily="34" charset="0"/>
              <a:buChar char="•"/>
            </a:pPr>
            <a:r>
              <a:rPr lang="en-US" sz="1900" dirty="0"/>
              <a:t>DNA of a dead/fixed cell does not qualify, nor does a genomic DNA extract (these would be 'genetic material specimens'?). </a:t>
            </a:r>
            <a:endParaRPr lang="en-US" sz="1900" dirty="0" smtClean="0"/>
          </a:p>
          <a:p>
            <a:pPr marL="508000" lvl="1" fontAlgn="base"/>
            <a:endParaRPr lang="en-US" dirty="0"/>
          </a:p>
          <a:p>
            <a:pPr fontAlgn="base"/>
            <a:r>
              <a:rPr lang="en-US" sz="2400" b="1" dirty="0" smtClean="0"/>
              <a:t>2. </a:t>
            </a:r>
            <a:r>
              <a:rPr lang="en-US" sz="2400" b="1" u="sng" dirty="0" smtClean="0"/>
              <a:t>‘Heritability’: </a:t>
            </a:r>
          </a:p>
          <a:p>
            <a:pPr marL="742950" lvl="1" indent="-285750" fontAlgn="base"/>
            <a:r>
              <a:rPr lang="en-US" sz="2200" b="1" dirty="0" smtClean="0"/>
              <a:t>a)  Any nucleic </a:t>
            </a:r>
            <a:r>
              <a:rPr lang="en-US" sz="2200" b="1" dirty="0"/>
              <a:t>acid in a cell does not qualify (e.g. an injected </a:t>
            </a:r>
            <a:r>
              <a:rPr lang="en-US" sz="2200" b="1" dirty="0" smtClean="0"/>
              <a:t>oligo or   </a:t>
            </a:r>
          </a:p>
          <a:p>
            <a:pPr marL="742950" lvl="1" indent="-285750" fontAlgn="base"/>
            <a:r>
              <a:rPr lang="en-US" sz="2200" b="1" dirty="0"/>
              <a:t>	</a:t>
            </a:r>
            <a:r>
              <a:rPr lang="en-US" sz="2200" b="1" dirty="0" smtClean="0"/>
              <a:t> plasmid) - must </a:t>
            </a:r>
            <a:r>
              <a:rPr lang="en-US" sz="2200" b="1" dirty="0"/>
              <a:t>be heritable by progeny or inherited </a:t>
            </a:r>
            <a:r>
              <a:rPr lang="en-US" sz="2200" b="1" dirty="0" smtClean="0"/>
              <a:t>from </a:t>
            </a:r>
            <a:r>
              <a:rPr lang="en-US" sz="2200" b="1" dirty="0"/>
              <a:t>an </a:t>
            </a:r>
            <a:r>
              <a:rPr lang="en-US" sz="2200" b="1" dirty="0" smtClean="0"/>
              <a:t>ancestor</a:t>
            </a:r>
            <a:endParaRPr lang="en-US" sz="2200" b="1" dirty="0"/>
          </a:p>
          <a:p>
            <a:pPr marL="1200150" lvl="2" indent="-234950" fontAlgn="base">
              <a:buFont typeface="Arial" pitchFamily="34" charset="0"/>
              <a:buChar char="•"/>
            </a:pPr>
            <a:r>
              <a:rPr lang="en-US" sz="1900" dirty="0" smtClean="0"/>
              <a:t>in </a:t>
            </a:r>
            <a:r>
              <a:rPr lang="en-US" sz="1900" dirty="0"/>
              <a:t>dividing </a:t>
            </a:r>
            <a:r>
              <a:rPr lang="en-US" sz="1900" dirty="0" smtClean="0"/>
              <a:t>cells, </a:t>
            </a:r>
            <a:r>
              <a:rPr lang="en-US" sz="1900" dirty="0"/>
              <a:t>it must be capable of </a:t>
            </a:r>
            <a:r>
              <a:rPr lang="en-US" sz="1900" dirty="0" smtClean="0"/>
              <a:t>replication </a:t>
            </a:r>
            <a:r>
              <a:rPr lang="en-US" dirty="0" smtClean="0"/>
              <a:t>&amp;</a:t>
            </a:r>
            <a:r>
              <a:rPr lang="en-US" sz="1900" dirty="0" smtClean="0"/>
              <a:t> inheritance </a:t>
            </a:r>
            <a:r>
              <a:rPr lang="en-US" sz="1900" dirty="0"/>
              <a:t>by </a:t>
            </a:r>
            <a:r>
              <a:rPr lang="en-US" sz="1900" dirty="0" smtClean="0"/>
              <a:t>progeny</a:t>
            </a:r>
            <a:endParaRPr lang="en-US" sz="1900" dirty="0"/>
          </a:p>
          <a:p>
            <a:pPr marL="1200150" lvl="2" indent="-234950" fontAlgn="base">
              <a:buFont typeface="Arial" pitchFamily="34" charset="0"/>
              <a:buChar char="•"/>
            </a:pPr>
            <a:r>
              <a:rPr lang="en-US" sz="1900" dirty="0" smtClean="0"/>
              <a:t>in </a:t>
            </a:r>
            <a:r>
              <a:rPr lang="en-US" sz="1900" dirty="0"/>
              <a:t>non-dividing cells, this disposition for inheritance is not relevant, but </a:t>
            </a:r>
            <a:r>
              <a:rPr lang="en-US" sz="1900" dirty="0" smtClean="0"/>
              <a:t>nucleic  </a:t>
            </a:r>
            <a:r>
              <a:rPr lang="en-US" sz="1900" dirty="0"/>
              <a:t>acids </a:t>
            </a:r>
            <a:r>
              <a:rPr lang="en-US" sz="1900" dirty="0" smtClean="0"/>
              <a:t>inherited </a:t>
            </a:r>
            <a:r>
              <a:rPr lang="en-US" sz="1900" dirty="0"/>
              <a:t>from its immediate ancestor cell would </a:t>
            </a:r>
            <a:r>
              <a:rPr lang="en-US" sz="1900" dirty="0" smtClean="0"/>
              <a:t>qualify*</a:t>
            </a:r>
          </a:p>
          <a:p>
            <a:pPr marL="508000" lvl="1" fontAlgn="base"/>
            <a:endParaRPr lang="en-US" dirty="0"/>
          </a:p>
          <a:p>
            <a:pPr marL="800100" lvl="1" indent="-342900" fontAlgn="base"/>
            <a:r>
              <a:rPr lang="en-US" sz="2200" b="1" dirty="0" smtClean="0"/>
              <a:t>b) Nucleic </a:t>
            </a:r>
            <a:r>
              <a:rPr lang="en-US" sz="2200" b="1" dirty="0"/>
              <a:t>acids </a:t>
            </a:r>
            <a:r>
              <a:rPr lang="en-US" sz="2200" b="1" dirty="0" smtClean="0"/>
              <a:t>gained </a:t>
            </a:r>
            <a:r>
              <a:rPr lang="en-US" sz="2200" b="1" dirty="0"/>
              <a:t>through </a:t>
            </a:r>
            <a:r>
              <a:rPr lang="en-US" sz="2200" b="1" dirty="0" smtClean="0"/>
              <a:t>a horizontal </a:t>
            </a:r>
            <a:r>
              <a:rPr lang="en-US" sz="2200" b="1" dirty="0"/>
              <a:t>gene </a:t>
            </a:r>
            <a:r>
              <a:rPr lang="en-US" sz="2200" b="1" dirty="0" smtClean="0"/>
              <a:t>transfer, such </a:t>
            </a:r>
            <a:r>
              <a:rPr lang="en-US" sz="2200" b="1" dirty="0"/>
              <a:t>as </a:t>
            </a:r>
            <a:r>
              <a:rPr lang="en-US" sz="2200" b="1" dirty="0" smtClean="0"/>
              <a:t>conjugation </a:t>
            </a:r>
            <a:r>
              <a:rPr lang="en-US" sz="2200" b="1" dirty="0"/>
              <a:t>or experimental </a:t>
            </a:r>
            <a:r>
              <a:rPr lang="en-US" sz="2200" b="1" dirty="0" smtClean="0"/>
              <a:t>incorporation, </a:t>
            </a:r>
            <a:r>
              <a:rPr lang="en-US" sz="2200" b="1" dirty="0"/>
              <a:t>can still qualify if they are incorporated in such a way that they are capable of </a:t>
            </a:r>
            <a:r>
              <a:rPr lang="en-US" sz="2200" b="1" dirty="0" smtClean="0"/>
              <a:t>inheritance </a:t>
            </a:r>
            <a:r>
              <a:rPr lang="en-US" sz="2200" b="1" dirty="0"/>
              <a:t>by </a:t>
            </a:r>
            <a:r>
              <a:rPr lang="en-US" sz="2200" b="1" dirty="0" smtClean="0"/>
              <a:t>progeny </a:t>
            </a:r>
            <a:endParaRPr lang="en-US" sz="2200" b="1" dirty="0"/>
          </a:p>
          <a:p>
            <a:pPr marL="1200150" lvl="2" indent="-234950" fontAlgn="base">
              <a:buFont typeface="Arial" pitchFamily="34" charset="0"/>
              <a:buChar char="•"/>
            </a:pPr>
            <a:r>
              <a:rPr lang="en-US" sz="1900" dirty="0" smtClean="0"/>
              <a:t>experimentally </a:t>
            </a:r>
            <a:r>
              <a:rPr lang="en-US" sz="1900" dirty="0"/>
              <a:t>delivered plasmids or transposons or extra-chromosomal arrays that are replicative, and therefore able to be passed to successive generations of progeny </a:t>
            </a:r>
            <a:r>
              <a:rPr lang="en-US" sz="1900" dirty="0" smtClean="0"/>
              <a:t>(may </a:t>
            </a:r>
            <a:r>
              <a:rPr lang="en-US" sz="1900" dirty="0"/>
              <a:t>or may not be integrated into the chromosomal genome</a:t>
            </a:r>
            <a:r>
              <a:rPr lang="en-US" sz="1900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3704" y="115539"/>
            <a:ext cx="6524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Key Criteria For Defining this Concept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217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55558"/>
            <a:ext cx="86868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Proposal </a:t>
            </a:r>
            <a:r>
              <a:rPr lang="en-US" sz="2400" b="1" dirty="0"/>
              <a:t>from 2011 following  listserv and call </a:t>
            </a:r>
            <a:r>
              <a:rPr lang="en-US" sz="2400" b="1" dirty="0" smtClean="0"/>
              <a:t>discussions:</a:t>
            </a:r>
          </a:p>
          <a:p>
            <a:pPr marL="115888" indent="-115888"/>
            <a:r>
              <a:rPr lang="en-US" sz="2000" b="1" dirty="0" smtClean="0"/>
              <a:t> </a:t>
            </a:r>
          </a:p>
          <a:p>
            <a:pPr marL="115888" indent="-115888"/>
            <a:endParaRPr lang="en-US" sz="2000" b="1" dirty="0"/>
          </a:p>
          <a:p>
            <a:pPr marL="115888" indent="-115888"/>
            <a:endParaRPr lang="en-US" sz="2000" b="1" dirty="0" smtClean="0"/>
          </a:p>
          <a:p>
            <a:pPr marL="115888" indent="-115888"/>
            <a:endParaRPr lang="en-US" sz="2000" b="1" dirty="0" smtClean="0"/>
          </a:p>
          <a:p>
            <a:pPr marL="115888" indent="-115888"/>
            <a:endParaRPr lang="en-US" sz="1200" b="1" dirty="0" smtClean="0"/>
          </a:p>
          <a:p>
            <a:pPr marL="115888" indent="-115888"/>
            <a:r>
              <a:rPr lang="en-US" sz="2600" b="1" u="sng" dirty="0" smtClean="0"/>
              <a:t>Concern:</a:t>
            </a:r>
            <a:r>
              <a:rPr lang="en-US" sz="2600" dirty="0" smtClean="0"/>
              <a:t> </a:t>
            </a:r>
            <a:r>
              <a:rPr lang="en-US" sz="2400" dirty="0" smtClean="0"/>
              <a:t>Defined at level of organism instead of </a:t>
            </a:r>
            <a:r>
              <a:rPr lang="en-US" sz="2400" dirty="0" smtClean="0"/>
              <a:t>cell/</a:t>
            </a:r>
            <a:r>
              <a:rPr lang="en-US" sz="2400" dirty="0" err="1" smtClean="0"/>
              <a:t>virion</a:t>
            </a:r>
            <a:endParaRPr lang="en-US" sz="2400" dirty="0"/>
          </a:p>
          <a:p>
            <a:endParaRPr lang="en-US" sz="800" dirty="0" smtClean="0"/>
          </a:p>
          <a:p>
            <a:pPr marL="627063" indent="-230188"/>
            <a:r>
              <a:rPr lang="en-US" sz="2000" b="1" dirty="0" smtClean="0"/>
              <a:t>1. Not all genetic material is </a:t>
            </a:r>
            <a:r>
              <a:rPr lang="en-US" sz="2000" b="1" i="1" dirty="0" smtClean="0"/>
              <a:t>'part of an organism' </a:t>
            </a:r>
            <a:r>
              <a:rPr lang="en-US" sz="2000" b="1" dirty="0" smtClean="0"/>
              <a:t>(e.g. can be part of a cell culture).</a:t>
            </a:r>
          </a:p>
          <a:p>
            <a:pPr marL="627063" indent="-230188">
              <a:buFont typeface="Courier New" pitchFamily="49" charset="0"/>
              <a:buChar char="o"/>
            </a:pPr>
            <a:endParaRPr lang="en-US" sz="800" b="1" dirty="0" smtClean="0"/>
          </a:p>
          <a:p>
            <a:pPr marL="627063" lvl="1" indent="-230188"/>
            <a:r>
              <a:rPr lang="en-US" sz="2000" b="1" dirty="0" smtClean="0"/>
              <a:t>2. Cells (and </a:t>
            </a:r>
            <a:r>
              <a:rPr lang="en-US" sz="2000" b="1" dirty="0" err="1" smtClean="0"/>
              <a:t>virions</a:t>
            </a:r>
            <a:r>
              <a:rPr lang="en-US" sz="2000" b="1" dirty="0" smtClean="0"/>
              <a:t>) are the more </a:t>
            </a:r>
            <a:r>
              <a:rPr lang="en-US" sz="2000" b="1" dirty="0"/>
              <a:t>fundamental level at which ‘genetic material</a:t>
            </a:r>
            <a:r>
              <a:rPr lang="en-US" sz="2000" b="1" dirty="0" smtClean="0"/>
              <a:t>’ is inherited</a:t>
            </a:r>
            <a:endParaRPr lang="en-US" sz="2000" b="1" dirty="0"/>
          </a:p>
          <a:p>
            <a:pPr marL="747713" lvl="1" indent="-238125">
              <a:buFont typeface="Arial" pitchFamily="34" charset="0"/>
              <a:buChar char="•"/>
            </a:pPr>
            <a:r>
              <a:rPr lang="en-US" dirty="0" smtClean="0"/>
              <a:t>The phrase </a:t>
            </a:r>
            <a:r>
              <a:rPr lang="en-US" i="1" dirty="0" smtClean="0"/>
              <a:t>'derived from immediate ancestor' </a:t>
            </a:r>
            <a:r>
              <a:rPr lang="en-US" dirty="0" smtClean="0"/>
              <a:t>in the definition above seems to imply that all my genetic material must be physically derived from my parents</a:t>
            </a:r>
          </a:p>
          <a:p>
            <a:pPr marL="747713" lvl="1" indent="-238125">
              <a:buFont typeface="Arial" pitchFamily="34" charset="0"/>
              <a:buChar char="•"/>
            </a:pPr>
            <a:r>
              <a:rPr lang="en-US" dirty="0" smtClean="0"/>
              <a:t>This is </a:t>
            </a:r>
            <a:r>
              <a:rPr lang="en-US" dirty="0"/>
              <a:t>not the case for most of what we would consider </a:t>
            </a:r>
            <a:r>
              <a:rPr lang="en-US" dirty="0" smtClean="0"/>
              <a:t>my genetic </a:t>
            </a:r>
            <a:r>
              <a:rPr lang="en-US" dirty="0"/>
              <a:t>material </a:t>
            </a:r>
            <a:r>
              <a:rPr lang="en-US" dirty="0" smtClean="0"/>
              <a:t>content (e.g. the nuclear DNA of my somatic stem cells or neurons is not physically derived from my ancestors)</a:t>
            </a:r>
            <a:endParaRPr lang="en-US" dirty="0"/>
          </a:p>
          <a:p>
            <a:pPr marL="747713" lvl="1" indent="-238125">
              <a:buFont typeface="Arial" pitchFamily="34" charset="0"/>
              <a:buChar char="•"/>
            </a:pPr>
            <a:r>
              <a:rPr lang="en-US" dirty="0"/>
              <a:t>Rather, such physical continuity holds at the cell/</a:t>
            </a:r>
            <a:r>
              <a:rPr lang="en-US" dirty="0" err="1"/>
              <a:t>virion</a:t>
            </a:r>
            <a:r>
              <a:rPr lang="en-US" dirty="0"/>
              <a:t> level of replication - where genetic material is physically duplicated and passed as nucleic acid molecules to progeny. This is the fundamental level at which ‘genetic material’ applies.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056" y="76200"/>
            <a:ext cx="3749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Proposed Definitions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441960" y="1051798"/>
            <a:ext cx="81534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“a </a:t>
            </a:r>
            <a:r>
              <a:rPr lang="en-US" sz="2200" dirty="0">
                <a:solidFill>
                  <a:srgbClr val="002060"/>
                </a:solidFill>
              </a:rPr>
              <a:t>nucleic acid macromolecule that is part of an organism and is either derived from an immediate ancestor or incorporated in a manner that it has the disposition to be replicated in its </a:t>
            </a:r>
            <a:r>
              <a:rPr lang="en-US" sz="2200" dirty="0" smtClean="0">
                <a:solidFill>
                  <a:srgbClr val="002060"/>
                </a:solidFill>
              </a:rPr>
              <a:t>descendants”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5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686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2011 Proposal: </a:t>
            </a:r>
          </a:p>
          <a:p>
            <a:endParaRPr lang="en-US" sz="800" b="1" dirty="0"/>
          </a:p>
          <a:p>
            <a:r>
              <a:rPr lang="en-US" sz="2000" dirty="0" smtClean="0">
                <a:solidFill>
                  <a:srgbClr val="002060"/>
                </a:solidFill>
              </a:rPr>
              <a:t>“</a:t>
            </a:r>
            <a:r>
              <a:rPr lang="en-US" sz="2000" dirty="0">
                <a:solidFill>
                  <a:srgbClr val="002060"/>
                </a:solidFill>
              </a:rPr>
              <a:t>a nucleic acid macromolecule that is </a:t>
            </a:r>
            <a:r>
              <a:rPr lang="en-US" sz="2000" b="1" u="sng" dirty="0">
                <a:solidFill>
                  <a:srgbClr val="002060"/>
                </a:solidFill>
              </a:rPr>
              <a:t>part of an organism </a:t>
            </a:r>
            <a:r>
              <a:rPr lang="en-US" sz="2000" dirty="0">
                <a:solidFill>
                  <a:srgbClr val="002060"/>
                </a:solidFill>
              </a:rPr>
              <a:t>and is either </a:t>
            </a:r>
            <a:r>
              <a:rPr lang="en-US" sz="2000" b="1" u="sng" dirty="0">
                <a:solidFill>
                  <a:srgbClr val="002060"/>
                </a:solidFill>
              </a:rPr>
              <a:t>derived from</a:t>
            </a:r>
            <a:r>
              <a:rPr lang="en-US" sz="2000" dirty="0">
                <a:solidFill>
                  <a:srgbClr val="002060"/>
                </a:solidFill>
              </a:rPr>
              <a:t> an immediate ancestor or incorporated in a manner that it has the disposition to be </a:t>
            </a:r>
            <a:r>
              <a:rPr lang="en-US" sz="2000" b="1" u="sng" dirty="0">
                <a:solidFill>
                  <a:srgbClr val="002060"/>
                </a:solidFill>
              </a:rPr>
              <a:t>replicated</a:t>
            </a:r>
            <a:r>
              <a:rPr lang="en-US" sz="2000" dirty="0">
                <a:solidFill>
                  <a:srgbClr val="002060"/>
                </a:solidFill>
              </a:rPr>
              <a:t> in its descendants”</a:t>
            </a:r>
          </a:p>
          <a:p>
            <a:endParaRPr lang="en-US" sz="2200" b="1" dirty="0" smtClean="0"/>
          </a:p>
          <a:p>
            <a:r>
              <a:rPr lang="en-US" sz="2400" b="1" dirty="0" smtClean="0"/>
              <a:t>Revised Definitions: </a:t>
            </a:r>
          </a:p>
          <a:p>
            <a:endParaRPr lang="en-US" sz="800" b="1" i="1" dirty="0">
              <a:solidFill>
                <a:srgbClr val="002060"/>
              </a:solidFill>
            </a:endParaRPr>
          </a:p>
          <a:p>
            <a:r>
              <a:rPr lang="en-US" sz="2000" dirty="0" smtClean="0"/>
              <a:t>1. Proposed: </a:t>
            </a:r>
            <a:r>
              <a:rPr lang="en-US" sz="2000" dirty="0" smtClean="0">
                <a:solidFill>
                  <a:srgbClr val="002060"/>
                </a:solidFill>
              </a:rPr>
              <a:t>“a </a:t>
            </a:r>
            <a:r>
              <a:rPr lang="en-US" sz="2000" dirty="0">
                <a:solidFill>
                  <a:srgbClr val="002060"/>
                </a:solidFill>
              </a:rPr>
              <a:t>nucleic acid macromolecule that is </a:t>
            </a:r>
            <a:r>
              <a:rPr lang="en-US" sz="2000" b="1" u="sng" dirty="0">
                <a:solidFill>
                  <a:srgbClr val="002060"/>
                </a:solidFill>
              </a:rPr>
              <a:t>part of a cell or </a:t>
            </a:r>
            <a:r>
              <a:rPr lang="en-US" sz="2000" b="1" u="sng" dirty="0" err="1">
                <a:solidFill>
                  <a:srgbClr val="002060"/>
                </a:solidFill>
              </a:rPr>
              <a:t>virion</a:t>
            </a:r>
            <a:r>
              <a:rPr lang="en-US" sz="2000" b="1" u="sng" dirty="0">
                <a:solidFill>
                  <a:srgbClr val="002060"/>
                </a:solidFill>
              </a:rPr>
              <a:t> </a:t>
            </a:r>
            <a:r>
              <a:rPr lang="en-US" sz="2000" dirty="0" smtClean="0">
                <a:solidFill>
                  <a:srgbClr val="002060"/>
                </a:solidFill>
              </a:rPr>
              <a:t>and </a:t>
            </a:r>
            <a:r>
              <a:rPr lang="en-US" sz="2000" dirty="0">
                <a:solidFill>
                  <a:srgbClr val="002060"/>
                </a:solidFill>
              </a:rPr>
              <a:t>is </a:t>
            </a:r>
            <a:r>
              <a:rPr lang="en-US" sz="2000" b="1" u="sng" dirty="0">
                <a:solidFill>
                  <a:srgbClr val="002060"/>
                </a:solidFill>
              </a:rPr>
              <a:t>inherited</a:t>
            </a:r>
            <a:r>
              <a:rPr lang="en-US" sz="2000" u="sng" dirty="0">
                <a:solidFill>
                  <a:srgbClr val="002060"/>
                </a:solidFill>
              </a:rPr>
              <a:t> </a:t>
            </a:r>
            <a:r>
              <a:rPr lang="en-US" sz="2000" b="1" u="sng" dirty="0">
                <a:solidFill>
                  <a:srgbClr val="002060"/>
                </a:solidFill>
              </a:rPr>
              <a:t>from</a:t>
            </a:r>
            <a:r>
              <a:rPr lang="en-US" sz="2000" dirty="0">
                <a:solidFill>
                  <a:srgbClr val="002060"/>
                </a:solidFill>
              </a:rPr>
              <a:t> an immediate ancestor, or incorporated in a manner that it has the disposition to be </a:t>
            </a:r>
            <a:r>
              <a:rPr lang="en-US" sz="2000" b="1" u="sng" dirty="0">
                <a:solidFill>
                  <a:srgbClr val="002060"/>
                </a:solidFill>
              </a:rPr>
              <a:t>replicated and inherited </a:t>
            </a:r>
            <a:r>
              <a:rPr lang="en-US" sz="2000" dirty="0">
                <a:solidFill>
                  <a:srgbClr val="002060"/>
                </a:solidFill>
              </a:rPr>
              <a:t>by descendants.” </a:t>
            </a:r>
          </a:p>
          <a:p>
            <a:endParaRPr lang="en-US" sz="2000" dirty="0" smtClean="0"/>
          </a:p>
          <a:p>
            <a:r>
              <a:rPr lang="en-US" sz="2000" dirty="0" smtClean="0"/>
              <a:t>2. Simpler:  </a:t>
            </a:r>
            <a:r>
              <a:rPr lang="en-US" sz="2000" dirty="0" smtClean="0">
                <a:solidFill>
                  <a:srgbClr val="002060"/>
                </a:solidFill>
              </a:rPr>
              <a:t>“a nucleic acid macromolecule that is part of a cell or </a:t>
            </a:r>
            <a:r>
              <a:rPr lang="en-US" sz="2000" dirty="0" err="1" smtClean="0">
                <a:solidFill>
                  <a:srgbClr val="002060"/>
                </a:solidFill>
              </a:rPr>
              <a:t>virion</a:t>
            </a:r>
            <a:r>
              <a:rPr lang="en-US" sz="2000" dirty="0" smtClean="0">
                <a:solidFill>
                  <a:srgbClr val="002060"/>
                </a:solidFill>
              </a:rPr>
              <a:t> and has the disposition to be replicated and inherited by descendants.”*</a:t>
            </a:r>
          </a:p>
          <a:p>
            <a:endParaRPr lang="en-US" sz="2000" dirty="0"/>
          </a:p>
          <a:p>
            <a:r>
              <a:rPr lang="en-US" sz="2000" dirty="0" smtClean="0"/>
              <a:t>3. More Explicit: </a:t>
            </a:r>
            <a:r>
              <a:rPr lang="en-US" sz="2000" dirty="0" smtClean="0">
                <a:solidFill>
                  <a:srgbClr val="002060"/>
                </a:solidFill>
              </a:rPr>
              <a:t>“a </a:t>
            </a:r>
            <a:r>
              <a:rPr lang="en-US" sz="2000" dirty="0">
                <a:solidFill>
                  <a:srgbClr val="002060"/>
                </a:solidFill>
              </a:rPr>
              <a:t>nucleic acid macromolecule that is part of a organism and is inherited from an immediate ancestor cell or </a:t>
            </a:r>
            <a:r>
              <a:rPr lang="en-US" sz="2000" dirty="0" err="1" smtClean="0">
                <a:solidFill>
                  <a:srgbClr val="002060"/>
                </a:solidFill>
              </a:rPr>
              <a:t>virion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002060"/>
                </a:solidFill>
              </a:rPr>
              <a:t>or incorporated in a manner that it has the disposition to be replicated and inherited by descendant cells or </a:t>
            </a:r>
            <a:r>
              <a:rPr lang="en-US" sz="2000" dirty="0" err="1" smtClean="0">
                <a:solidFill>
                  <a:srgbClr val="002060"/>
                </a:solidFill>
              </a:rPr>
              <a:t>virions</a:t>
            </a:r>
            <a:r>
              <a:rPr lang="en-US" sz="2000" dirty="0" smtClean="0">
                <a:solidFill>
                  <a:srgbClr val="002060"/>
                </a:solidFill>
              </a:rPr>
              <a:t>.” </a:t>
            </a:r>
            <a:r>
              <a:rPr lang="en-US" sz="2000" dirty="0">
                <a:solidFill>
                  <a:srgbClr val="002060"/>
                </a:solidFill>
              </a:rPr>
              <a:t>  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51056" y="76200"/>
            <a:ext cx="3453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Revised Definitions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6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1056" y="2762071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II. A Further Refinement?</a:t>
            </a:r>
          </a:p>
        </p:txBody>
      </p:sp>
    </p:spTree>
    <p:extLst>
      <p:ext uri="{BB962C8B-B14F-4D97-AF65-F5344CB8AC3E}">
        <p14:creationId xmlns:p14="http://schemas.microsoft.com/office/powerpoint/2010/main" val="271073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34034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‘</a:t>
            </a:r>
            <a:r>
              <a:rPr lang="en-US" sz="3600" b="1" dirty="0"/>
              <a:t>Genomic’ vs ‘Genetic’ </a:t>
            </a:r>
            <a:r>
              <a:rPr lang="en-US" sz="3600" b="1" dirty="0" smtClean="0"/>
              <a:t>Material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04800" y="961062"/>
            <a:ext cx="8610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400" b="1" dirty="0" smtClean="0"/>
              <a:t>An alternative proposal for defining ‘genetic material’ was for it to </a:t>
            </a:r>
            <a:r>
              <a:rPr lang="en-US" sz="2400" b="1" dirty="0"/>
              <a:t>cover </a:t>
            </a:r>
            <a:r>
              <a:rPr lang="en-US" sz="2400" b="1" dirty="0" smtClean="0"/>
              <a:t>“any </a:t>
            </a:r>
            <a:r>
              <a:rPr lang="en-US" sz="2400" b="1" dirty="0"/>
              <a:t>nucleic acid part of a </a:t>
            </a:r>
            <a:r>
              <a:rPr lang="en-US" sz="2400" b="1" dirty="0" smtClean="0"/>
              <a:t>cell/</a:t>
            </a:r>
            <a:r>
              <a:rPr lang="en-US" sz="2400" b="1" dirty="0" err="1" smtClean="0"/>
              <a:t>virion</a:t>
            </a:r>
            <a:r>
              <a:rPr lang="en-US" sz="2400" b="1" dirty="0" smtClean="0"/>
              <a:t> </a:t>
            </a:r>
            <a:r>
              <a:rPr lang="en-US" sz="2400" b="1" dirty="0"/>
              <a:t>that is manifest in gene expression of its </a:t>
            </a:r>
            <a:r>
              <a:rPr lang="en-US" sz="2400" b="1" dirty="0" smtClean="0"/>
              <a:t>host”</a:t>
            </a:r>
            <a:r>
              <a:rPr lang="en-US" sz="2400" b="1" dirty="0"/>
              <a:t> 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en-US" sz="2200" dirty="0" smtClean="0"/>
              <a:t>a more inclusive concept with no ‘heritability’ criteria, so </a:t>
            </a:r>
            <a:r>
              <a:rPr lang="en-US" sz="2200" dirty="0"/>
              <a:t>things like </a:t>
            </a:r>
            <a:r>
              <a:rPr lang="en-US" sz="2200" dirty="0" smtClean="0"/>
              <a:t>and </a:t>
            </a:r>
            <a:r>
              <a:rPr lang="en-US" sz="2200" dirty="0"/>
              <a:t>transiently transfected expression constructs would </a:t>
            </a:r>
            <a:r>
              <a:rPr lang="en-US" sz="2200" dirty="0" smtClean="0"/>
              <a:t>qualify</a:t>
            </a:r>
          </a:p>
          <a:p>
            <a:pPr marL="800100" lvl="2" indent="-342900">
              <a:buFont typeface="Arial" pitchFamily="34" charset="0"/>
              <a:buChar char="•"/>
            </a:pPr>
            <a:endParaRPr lang="en-US" sz="2200" dirty="0" smtClean="0"/>
          </a:p>
          <a:p>
            <a:pPr marL="342900" lvl="1" indent="-342900">
              <a:buFont typeface="Courier New" pitchFamily="49" charset="0"/>
              <a:buChar char="o"/>
            </a:pPr>
            <a:r>
              <a:rPr lang="en-US" sz="2400" b="1" dirty="0"/>
              <a:t>V</a:t>
            </a:r>
            <a:r>
              <a:rPr lang="en-US" sz="2400" b="1" dirty="0" smtClean="0"/>
              <a:t>alue to defining an additional class to represent this broader group of entities as well?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en-US" sz="2200" dirty="0" smtClean="0"/>
              <a:t>is this concept referenced in OBI definitions (genetic transformation*, genetic modification design)?</a:t>
            </a:r>
          </a:p>
          <a:p>
            <a:pPr marL="800100" lvl="2" indent="-342900">
              <a:buFont typeface="Arial" pitchFamily="34" charset="0"/>
              <a:buChar char="•"/>
            </a:pPr>
            <a:endParaRPr lang="en-US" sz="2200" dirty="0"/>
          </a:p>
          <a:p>
            <a:pPr marL="342900" lvl="1" indent="-342900">
              <a:buFont typeface="Courier New" pitchFamily="49" charset="0"/>
              <a:buChar char="o"/>
            </a:pPr>
            <a:r>
              <a:rPr lang="en-US" sz="2400" b="1" dirty="0" smtClean="0"/>
              <a:t>Labels?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/>
              <a:t>Our </a:t>
            </a:r>
            <a:r>
              <a:rPr lang="en-US" sz="2200" dirty="0" smtClean="0"/>
              <a:t>first set of criteria which focus on ‘heritability’ seem to describe what is in a genome**. “</a:t>
            </a:r>
            <a:r>
              <a:rPr lang="en-US" sz="2200" dirty="0"/>
              <a:t>the entirety of an organism's hereditary </a:t>
            </a:r>
            <a:r>
              <a:rPr lang="en-US" sz="2200" dirty="0" smtClean="0"/>
              <a:t>information (macromolecules)”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dirty="0" smtClean="0"/>
              <a:t>‘genomic material’ vs ‘genetic material’?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0896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798" y="762000"/>
            <a:ext cx="8915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‘genetic material’ </a:t>
            </a:r>
            <a:endParaRPr lang="en-US" sz="2800" b="1" dirty="0"/>
          </a:p>
          <a:p>
            <a:pPr marL="561975" indent="-155575">
              <a:buFont typeface="Arial" pitchFamily="34" charset="0"/>
              <a:buChar char="•"/>
            </a:pPr>
            <a:r>
              <a:rPr lang="en-US" sz="2000" u="sng" dirty="0" err="1" smtClean="0"/>
              <a:t>SubClassOf</a:t>
            </a:r>
            <a:r>
              <a:rPr lang="en-US" sz="2000" dirty="0" smtClean="0"/>
              <a:t>:</a:t>
            </a:r>
            <a:r>
              <a:rPr lang="en-US" sz="2000" u="sng" dirty="0" smtClean="0"/>
              <a:t> </a:t>
            </a:r>
            <a:r>
              <a:rPr lang="en-US" sz="2000" dirty="0"/>
              <a:t>nucleic </a:t>
            </a:r>
            <a:r>
              <a:rPr lang="en-US" sz="2000" dirty="0" smtClean="0"/>
              <a:t>acid</a:t>
            </a:r>
            <a:endParaRPr lang="en-US" sz="1000" dirty="0" smtClean="0">
              <a:effectLst/>
            </a:endParaRPr>
          </a:p>
          <a:p>
            <a:pPr marL="561975" indent="-155575">
              <a:buFont typeface="Arial" pitchFamily="34" charset="0"/>
              <a:buChar char="•"/>
            </a:pPr>
            <a:r>
              <a:rPr lang="en-US" sz="2000" u="sng" dirty="0"/>
              <a:t>Definition</a:t>
            </a:r>
            <a:r>
              <a:rPr lang="en-US" sz="2000" dirty="0"/>
              <a:t>: </a:t>
            </a:r>
            <a:r>
              <a:rPr lang="en-US" sz="2000" dirty="0" smtClean="0"/>
              <a:t>a </a:t>
            </a:r>
            <a:r>
              <a:rPr lang="en-US" sz="2000" dirty="0"/>
              <a:t>nucleic acid macromolecule that is part of a cell or </a:t>
            </a:r>
            <a:r>
              <a:rPr lang="en-US" sz="2000" dirty="0" err="1"/>
              <a:t>virion</a:t>
            </a:r>
            <a:r>
              <a:rPr lang="en-US" sz="2000" dirty="0"/>
              <a:t> </a:t>
            </a:r>
            <a:r>
              <a:rPr lang="en-US" sz="2000" dirty="0" smtClean="0"/>
              <a:t>and has the disposition to affect gene expression in its hos</a:t>
            </a:r>
            <a:endParaRPr lang="en-US" sz="1000" dirty="0" smtClean="0">
              <a:effectLst/>
            </a:endParaRPr>
          </a:p>
          <a:p>
            <a:pPr marL="561975" indent="-155575">
              <a:buFont typeface="Arial" pitchFamily="34" charset="0"/>
              <a:buChar char="•"/>
            </a:pPr>
            <a:r>
              <a:rPr lang="en-US" sz="2000" u="sng" dirty="0" smtClean="0"/>
              <a:t>Comment</a:t>
            </a:r>
            <a:r>
              <a:rPr lang="en-US" sz="2000" dirty="0"/>
              <a:t>: </a:t>
            </a:r>
            <a:r>
              <a:rPr lang="en-US" sz="2000" dirty="0" smtClean="0"/>
              <a:t>This class includes </a:t>
            </a:r>
            <a:r>
              <a:rPr lang="en-US" sz="2000" dirty="0"/>
              <a:t>any nucleic acid that participates in gene expression </a:t>
            </a:r>
            <a:r>
              <a:rPr lang="en-US" sz="2000" dirty="0" smtClean="0"/>
              <a:t>processes as a template for expression or a direct effector of expression (e.g. an </a:t>
            </a:r>
            <a:r>
              <a:rPr lang="en-US" sz="2000" dirty="0" err="1" smtClean="0"/>
              <a:t>siRNA</a:t>
            </a:r>
            <a:r>
              <a:rPr lang="en-US" sz="2000" dirty="0" smtClean="0"/>
              <a:t>). </a:t>
            </a:r>
            <a:r>
              <a:rPr lang="en-US" sz="2000" dirty="0"/>
              <a:t>It is not necessarily heritable by progeny or inherited from </a:t>
            </a:r>
            <a:r>
              <a:rPr lang="en-US" sz="2000" dirty="0" smtClean="0"/>
              <a:t>ancestors, so things like transiently </a:t>
            </a:r>
            <a:r>
              <a:rPr lang="en-US" sz="2000" dirty="0"/>
              <a:t>transfected </a:t>
            </a:r>
            <a:r>
              <a:rPr lang="en-US" sz="2000" dirty="0" smtClean="0"/>
              <a:t>plasmids would qualify. </a:t>
            </a:r>
          </a:p>
          <a:p>
            <a:endParaRPr lang="en-US" sz="1000" b="1" dirty="0" smtClean="0"/>
          </a:p>
          <a:p>
            <a:r>
              <a:rPr lang="en-US" sz="2800" b="1" dirty="0" smtClean="0"/>
              <a:t>‘genomic material’</a:t>
            </a:r>
            <a:endParaRPr lang="en-US" sz="2800" b="1" dirty="0"/>
          </a:p>
          <a:p>
            <a:pPr marL="561975" indent="-155575">
              <a:buFont typeface="Arial" pitchFamily="34" charset="0"/>
              <a:buChar char="•"/>
            </a:pPr>
            <a:r>
              <a:rPr lang="en-US" sz="2000" u="sng" dirty="0" err="1" smtClean="0"/>
              <a:t>SubClassOf</a:t>
            </a:r>
            <a:r>
              <a:rPr lang="en-US" sz="2000" dirty="0" smtClean="0"/>
              <a:t>: genetic material</a:t>
            </a:r>
            <a:endParaRPr lang="en-US" sz="1000" b="1" u="sng" dirty="0" smtClean="0"/>
          </a:p>
          <a:p>
            <a:pPr marL="561975" indent="-155575">
              <a:buFont typeface="Arial" pitchFamily="34" charset="0"/>
              <a:buChar char="•"/>
            </a:pPr>
            <a:r>
              <a:rPr lang="en-US" sz="2000" u="sng" dirty="0" smtClean="0"/>
              <a:t>Definition</a:t>
            </a:r>
            <a:r>
              <a:rPr lang="en-US" sz="2000" dirty="0" smtClean="0"/>
              <a:t>: genetic material </a:t>
            </a:r>
            <a:r>
              <a:rPr lang="en-US" sz="2000" dirty="0"/>
              <a:t>that is inherited from an immediate ancestor, or incorporated in a manner that it has the disposition to be replicated and inherited by </a:t>
            </a:r>
            <a:r>
              <a:rPr lang="en-US" sz="2000" dirty="0" smtClean="0"/>
              <a:t>descendants</a:t>
            </a:r>
          </a:p>
          <a:p>
            <a:pPr marL="561975" indent="-155575">
              <a:buFont typeface="Arial" pitchFamily="34" charset="0"/>
              <a:buChar char="•"/>
            </a:pPr>
            <a:endParaRPr lang="en-US" sz="2000" dirty="0"/>
          </a:p>
          <a:p>
            <a:pPr marL="52388" algn="ctr"/>
            <a:r>
              <a:rPr lang="en-US" sz="2200" b="1" dirty="0" smtClean="0">
                <a:solidFill>
                  <a:srgbClr val="FF0000"/>
                </a:solidFill>
              </a:rPr>
              <a:t>These labels may not be ideal and will likely be changed – the key point here is that there is a need to define classes for these two concepts in OBI, as they are referenced in defining several related terms (see slide 3)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1056" y="148548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‘Genetic’ </a:t>
            </a:r>
            <a:r>
              <a:rPr lang="en-US" sz="3600" b="1" dirty="0"/>
              <a:t>vs ‘</a:t>
            </a:r>
            <a:r>
              <a:rPr lang="en-US" sz="3600" b="1" dirty="0" smtClean="0"/>
              <a:t>Genomic’ Material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74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4347</TotalTime>
  <Words>901</Words>
  <Application>Microsoft Office PowerPoint</Application>
  <PresentationFormat>On-screen Show (4:3)</PresentationFormat>
  <Paragraphs>115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Brush</dc:creator>
  <cp:lastModifiedBy>Matthew Brush</cp:lastModifiedBy>
  <cp:revision>46</cp:revision>
  <dcterms:created xsi:type="dcterms:W3CDTF">2013-03-01T18:13:41Z</dcterms:created>
  <dcterms:modified xsi:type="dcterms:W3CDTF">2013-03-04T18:49:19Z</dcterms:modified>
</cp:coreProperties>
</file>