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392" r:id="rId2"/>
    <p:sldId id="757" r:id="rId3"/>
    <p:sldId id="749" r:id="rId4"/>
    <p:sldId id="759" r:id="rId5"/>
    <p:sldId id="750" r:id="rId6"/>
    <p:sldId id="760" r:id="rId7"/>
    <p:sldId id="765" r:id="rId8"/>
    <p:sldId id="768" r:id="rId9"/>
    <p:sldId id="746" r:id="rId10"/>
    <p:sldId id="769" r:id="rId11"/>
    <p:sldId id="767" r:id="rId12"/>
    <p:sldId id="754" r:id="rId13"/>
    <p:sldId id="763" r:id="rId14"/>
    <p:sldId id="724" r:id="rId15"/>
    <p:sldId id="753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rgbClr val="FFCC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rgbClr val="FFCC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FFFF"/>
    <a:srgbClr val="FFFF00"/>
    <a:srgbClr val="FFFF66"/>
    <a:srgbClr val="FFCC00"/>
    <a:srgbClr val="CC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8168" autoAdjust="0"/>
  </p:normalViewPr>
  <p:slideViewPr>
    <p:cSldViewPr>
      <p:cViewPr varScale="1">
        <p:scale>
          <a:sx n="116" d="100"/>
          <a:sy n="116" d="100"/>
        </p:scale>
        <p:origin x="-6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E0E2B9-8095-4B93-9966-4FA575EFA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8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68D6E37-8977-4EAF-91C7-63CAAB8D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79FDFF97-ED3F-43A0-AC12-7D7DC82C1954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D6E37-8977-4EAF-91C7-63CAAB8D11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 for other ontologies for such term definitions.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1AB177BE-42A8-437A-AC81-6F3F6F43F7F2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 for other ontologies for such term definitions.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1AB177BE-42A8-437A-AC81-6F3F6F43F7F2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 for other ontologies for such term definitions.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1AB177BE-42A8-437A-AC81-6F3F6F43F7F2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realizes some (concretizes some ‘study design')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E70055CA-9717-4192-AF5E-06C01294DB76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E70055CA-9717-4192-AF5E-06C01294DB76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/>
            <a:fld id="{943D4881-AA97-453E-A629-3195495F1E79}" type="slidenum">
              <a:rPr lang="en-US" sz="1200" i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200" i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C0A2-8905-40FB-838C-DC6697DD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81DA-CE2C-445B-BD64-E248F9A1A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BAAF1-9479-4049-9381-3799E571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AED89-343A-4079-B4AF-FD08DCE3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51B6-E7C6-4230-813F-C4C8D0DE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336C-8B14-42E2-B6AB-283CABE5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71FF3-D2B9-4CBE-88F9-E35C04C1C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497D1-6EC4-493D-BC08-DF51A5F2A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5A53B-A5E1-4A90-8392-DA2C1595C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C7D39-329C-4040-8960-4C8DD7DAD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67F2-8EBA-431A-81B7-6CAA38ED2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9D0E165-1A8E-4236-BA4E-3DF2DB3CF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isa-soldatova/HELO" TargetMode="External"/><Relationship Id="rId2" Type="http://schemas.openxmlformats.org/officeDocument/2006/relationships/hyperlink" Target="http://kt.ijs.si/panovp/doku.php?id=ontod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rat.hegroup.org/" TargetMode="External"/><Relationship Id="rId2" Type="http://schemas.openxmlformats.org/officeDocument/2006/relationships/hyperlink" Target="http://obi.svn.sourceforge.net/viewvc/obi/trunk/docs/presentations/OBI%20workshop%20May%202012%20Ann%20Arbor/OBI%20Statistics/OBIstat%20source/OBIStat_new_terms_IDs-v2.xlsx?revision=37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"/>
          <p:cNvSpPr txBox="1">
            <a:spLocks noChangeArrowheads="1"/>
          </p:cNvSpPr>
          <p:nvPr/>
        </p:nvSpPr>
        <p:spPr bwMode="auto">
          <a:xfrm>
            <a:off x="381000" y="685800"/>
            <a:ext cx="8229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1" i="0" u="sng" dirty="0" err="1" smtClean="0"/>
              <a:t>OBIstat</a:t>
            </a:r>
            <a:r>
              <a:rPr lang="en-US" sz="4400" b="1" i="0" dirty="0" smtClean="0"/>
              <a:t>: </a:t>
            </a:r>
          </a:p>
          <a:p>
            <a:pPr algn="ctr" eaLnBrk="1" hangingPunct="1"/>
            <a:r>
              <a:rPr lang="en-US" sz="3600" b="1" i="0" dirty="0" smtClean="0"/>
              <a:t>Ontological Representation </a:t>
            </a:r>
            <a:r>
              <a:rPr lang="en-US" sz="3600" b="1" i="0" dirty="0"/>
              <a:t>of Biostatistics Terms</a:t>
            </a:r>
          </a:p>
        </p:txBody>
      </p:sp>
      <p:sp>
        <p:nvSpPr>
          <p:cNvPr id="2051" name="Rectangle 23"/>
          <p:cNvSpPr>
            <a:spLocks noChangeArrowheads="1"/>
          </p:cNvSpPr>
          <p:nvPr/>
        </p:nvSpPr>
        <p:spPr bwMode="auto">
          <a:xfrm>
            <a:off x="228600" y="2563237"/>
            <a:ext cx="868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dirty="0"/>
          </a:p>
          <a:p>
            <a:pPr algn="ctr"/>
            <a:r>
              <a:rPr lang="en-US" sz="2800" b="1" i="0" dirty="0">
                <a:solidFill>
                  <a:srgbClr val="FFFF00"/>
                </a:solidFill>
              </a:rPr>
              <a:t>Yongqun “Oliver” </a:t>
            </a:r>
            <a:r>
              <a:rPr lang="en-US" sz="2800" b="1" i="0" dirty="0" smtClean="0">
                <a:solidFill>
                  <a:srgbClr val="FFFF00"/>
                </a:solidFill>
              </a:rPr>
              <a:t>He, Marcy Harris</a:t>
            </a:r>
          </a:p>
          <a:p>
            <a:pPr algn="ctr"/>
            <a:r>
              <a:rPr lang="en-US" sz="2800" b="1" i="0" dirty="0">
                <a:solidFill>
                  <a:srgbClr val="FFFF00"/>
                </a:solidFill>
              </a:rPr>
              <a:t/>
            </a:r>
            <a:br>
              <a:rPr lang="en-US" sz="2800" b="1" i="0" dirty="0">
                <a:solidFill>
                  <a:srgbClr val="FFFF00"/>
                </a:solidFill>
              </a:rPr>
            </a:br>
            <a:r>
              <a:rPr lang="en-US" b="1" i="0" dirty="0">
                <a:solidFill>
                  <a:srgbClr val="FFFF00"/>
                </a:solidFill>
              </a:rPr>
              <a:t/>
            </a:r>
            <a:br>
              <a:rPr lang="en-US" b="1" i="0" dirty="0">
                <a:solidFill>
                  <a:srgbClr val="FFFF00"/>
                </a:solidFill>
              </a:rPr>
            </a:br>
            <a:r>
              <a:rPr lang="en-US" b="1" i="0" dirty="0" smtClean="0">
                <a:solidFill>
                  <a:schemeClr val="bg1"/>
                </a:solidFill>
              </a:rPr>
              <a:t>University </a:t>
            </a:r>
            <a:r>
              <a:rPr lang="en-US" b="1" i="0" dirty="0">
                <a:solidFill>
                  <a:schemeClr val="bg1"/>
                </a:solidFill>
              </a:rPr>
              <a:t>of </a:t>
            </a:r>
            <a:r>
              <a:rPr lang="en-US" b="1" i="0" dirty="0" smtClean="0">
                <a:solidFill>
                  <a:schemeClr val="bg1"/>
                </a:solidFill>
              </a:rPr>
              <a:t>Michigan </a:t>
            </a:r>
          </a:p>
          <a:p>
            <a:pPr algn="ctr"/>
            <a:r>
              <a:rPr lang="en-US" b="1" i="0" dirty="0" smtClean="0">
                <a:solidFill>
                  <a:schemeClr val="bg1"/>
                </a:solidFill>
              </a:rPr>
              <a:t>Ann </a:t>
            </a:r>
            <a:r>
              <a:rPr lang="en-US" b="1" i="0" dirty="0">
                <a:solidFill>
                  <a:schemeClr val="bg1"/>
                </a:solidFill>
              </a:rPr>
              <a:t>Arbor, MI </a:t>
            </a:r>
            <a:r>
              <a:rPr lang="en-US" b="1" i="0" dirty="0" smtClean="0">
                <a:solidFill>
                  <a:schemeClr val="bg1"/>
                </a:solidFill>
              </a:rPr>
              <a:t>48109, USA</a:t>
            </a:r>
            <a:endParaRPr lang="en-US" b="1" i="0" dirty="0">
              <a:solidFill>
                <a:schemeClr val="bg1"/>
              </a:solidFill>
            </a:endParaRPr>
          </a:p>
        </p:txBody>
      </p:sp>
      <p:pic>
        <p:nvPicPr>
          <p:cNvPr id="205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5867400"/>
            <a:ext cx="2638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5715000"/>
            <a:ext cx="819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2192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" charset="0"/>
              </a:rPr>
              <a:t>‘statistical model’ and</a:t>
            </a:r>
            <a:br>
              <a:rPr lang="en-US" sz="4000" b="1" dirty="0" smtClean="0">
                <a:latin typeface="Arial" charset="0"/>
              </a:rPr>
            </a:br>
            <a:r>
              <a:rPr lang="en-US" sz="4000" b="1" dirty="0" smtClean="0">
                <a:latin typeface="Arial" charset="0"/>
              </a:rPr>
              <a:t>‘probability distribution’</a:t>
            </a:r>
            <a:endParaRPr lang="en-US" sz="4000" b="1" dirty="0" smtClean="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2056118"/>
            <a:ext cx="472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Initially the term ‘probability distribution’ wa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s classified under ‘data item’, and the term ‘statistical model’ was under ‘data transformation’.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After discussion in the OBI call in April 8</a:t>
            </a:r>
            <a:r>
              <a:rPr lang="en-US" i="0" baseline="30000" dirty="0" smtClean="0">
                <a:solidFill>
                  <a:schemeClr val="bg1"/>
                </a:solidFill>
                <a:cs typeface="Arial" charset="0"/>
              </a:rPr>
              <a:t>th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, 2013, I have transferred them under ‘directive information entity’, which appears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to have the maximum consensus. </a:t>
            </a:r>
            <a:endParaRPr lang="en-US" i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79918"/>
            <a:ext cx="3276600" cy="419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334000" y="2137775"/>
            <a:ext cx="2042984" cy="300423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46354" y="3173942"/>
            <a:ext cx="2327192" cy="300423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2192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Make the ‘sampling plan’ </a:t>
            </a:r>
            <a:r>
              <a:rPr lang="en-US" sz="3600" b="1" dirty="0" smtClean="0">
                <a:latin typeface="Arial" charset="0"/>
              </a:rPr>
              <a:t/>
            </a:r>
            <a:br>
              <a:rPr lang="en-US" sz="3600" b="1" dirty="0" smtClean="0">
                <a:latin typeface="Arial" charset="0"/>
              </a:rPr>
            </a:br>
            <a:r>
              <a:rPr lang="en-US" sz="3600" b="1" dirty="0" smtClean="0">
                <a:latin typeface="Arial" charset="0"/>
              </a:rPr>
              <a:t>a subclass of ‘</a:t>
            </a:r>
            <a:r>
              <a:rPr lang="en-US" sz="3600" b="1" dirty="0" smtClean="0">
                <a:latin typeface="Arial" charset="0"/>
              </a:rPr>
              <a:t>study design’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05000"/>
            <a:ext cx="472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Study design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: </a:t>
            </a:r>
            <a:endParaRPr lang="en-US" i="0" dirty="0" smtClean="0">
              <a:solidFill>
                <a:schemeClr val="bg1"/>
              </a:solidFill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2000" dirty="0">
                <a:solidFill>
                  <a:schemeClr val="bg1"/>
                </a:solidFill>
                <a:cs typeface="Arial" charset="0"/>
              </a:rPr>
              <a:t>A study design is a plan specification comprised of protocols (which may specify how and what kinds of data will be gathered) that are executed as part of an investigation and is realized during a study design execution.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Sampling plan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: </a:t>
            </a:r>
            <a:endParaRPr lang="en-US" i="0" dirty="0" smtClean="0">
              <a:solidFill>
                <a:schemeClr val="bg1"/>
              </a:solidFill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“</a:t>
            </a:r>
            <a:r>
              <a:rPr lang="en-US" sz="2000" dirty="0">
                <a:solidFill>
                  <a:schemeClr val="bg1"/>
                </a:solidFill>
                <a:cs typeface="Arial" charset="0"/>
              </a:rPr>
              <a:t>a plan specification that provides a detailed outline of which measurements will be taken at what times, on which material, in what manner, and by whom.</a:t>
            </a:r>
            <a:r>
              <a:rPr lang="en-US" sz="2000" i="0" dirty="0">
                <a:solidFill>
                  <a:schemeClr val="bg1"/>
                </a:solidFill>
                <a:cs typeface="Arial" charset="0"/>
              </a:rPr>
              <a:t>”</a:t>
            </a:r>
            <a:endParaRPr lang="en-US" sz="2000" i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52" y="1981200"/>
            <a:ext cx="358444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1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0668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OBI Biostatistics Subset Design Pattern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6019800"/>
            <a:ext cx="7772400" cy="609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What about a specific statistics test?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506413" y="1758950"/>
            <a:ext cx="1524000" cy="7064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Study design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200400" y="1752600"/>
            <a:ext cx="1665288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hypothesis textual entity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036888" y="3489325"/>
            <a:ext cx="20955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item</a:t>
            </a:r>
          </a:p>
          <a:p>
            <a:pPr algn="ctr"/>
            <a:r>
              <a:rPr lang="en-US" sz="2000" i="0">
                <a:solidFill>
                  <a:schemeClr val="bg1"/>
                </a:solidFill>
              </a:rPr>
              <a:t>(input data set) 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6465888" y="3490913"/>
            <a:ext cx="21336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6153" name="Straight Connector 4"/>
          <p:cNvCxnSpPr>
            <a:cxnSpLocks noChangeShapeType="1"/>
            <a:stCxn id="6150" idx="1"/>
            <a:endCxn id="6149" idx="3"/>
          </p:cNvCxnSpPr>
          <p:nvPr/>
        </p:nvCxnSpPr>
        <p:spPr bwMode="auto">
          <a:xfrm flipH="1">
            <a:off x="2030413" y="2106613"/>
            <a:ext cx="1169987" cy="635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16"/>
          <p:cNvSpPr>
            <a:spLocks noChangeArrowheads="1"/>
          </p:cNvSpPr>
          <p:nvPr/>
        </p:nvSpPr>
        <p:spPr bwMode="auto">
          <a:xfrm>
            <a:off x="3036888" y="4894263"/>
            <a:ext cx="2133600" cy="400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6172200" y="4930775"/>
            <a:ext cx="27432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 dirty="0">
                <a:solidFill>
                  <a:schemeClr val="bg1"/>
                </a:solidFill>
              </a:rPr>
              <a:t>data transformation objective</a:t>
            </a:r>
          </a:p>
        </p:txBody>
      </p:sp>
      <p:sp>
        <p:nvSpPr>
          <p:cNvPr id="6156" name="Rectangle 21"/>
          <p:cNvSpPr>
            <a:spLocks noChangeArrowheads="1"/>
          </p:cNvSpPr>
          <p:nvPr/>
        </p:nvSpPr>
        <p:spPr bwMode="auto">
          <a:xfrm>
            <a:off x="6542088" y="1752600"/>
            <a:ext cx="19050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data item</a:t>
            </a:r>
          </a:p>
          <a:p>
            <a:pPr algn="ctr"/>
            <a:r>
              <a:rPr lang="en-US" sz="2000" i="0">
                <a:solidFill>
                  <a:schemeClr val="bg1"/>
                </a:solidFill>
              </a:rPr>
              <a:t>(e.g., p-value) </a:t>
            </a:r>
          </a:p>
        </p:txBody>
      </p:sp>
      <p:sp>
        <p:nvSpPr>
          <p:cNvPr id="6157" name="Rectangle 22"/>
          <p:cNvSpPr>
            <a:spLocks noChangeArrowheads="1"/>
          </p:cNvSpPr>
          <p:nvPr/>
        </p:nvSpPr>
        <p:spPr bwMode="auto">
          <a:xfrm>
            <a:off x="6296025" y="2676525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Arial" charset="0"/>
              </a:rPr>
              <a:t>has_specified_output</a:t>
            </a:r>
            <a:endParaRPr lang="en-US" sz="2000" dirty="0"/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5192713" y="3195638"/>
            <a:ext cx="119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has_</a:t>
            </a:r>
          </a:p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specified</a:t>
            </a:r>
          </a:p>
          <a:p>
            <a:r>
              <a:rPr lang="en-US" sz="2000" dirty="0">
                <a:solidFill>
                  <a:schemeClr val="bg1"/>
                </a:solidFill>
                <a:cs typeface="Arial" charset="0"/>
              </a:rPr>
              <a:t>_input</a:t>
            </a:r>
            <a:endParaRPr lang="en-US" sz="2000" dirty="0"/>
          </a:p>
        </p:txBody>
      </p:sp>
      <p:cxnSp>
        <p:nvCxnSpPr>
          <p:cNvPr id="6159" name="Straight Connector 37"/>
          <p:cNvCxnSpPr>
            <a:cxnSpLocks noChangeShapeType="1"/>
            <a:stCxn id="6152" idx="2"/>
            <a:endCxn id="6155" idx="0"/>
          </p:cNvCxnSpPr>
          <p:nvPr/>
        </p:nvCxnSpPr>
        <p:spPr bwMode="auto">
          <a:xfrm>
            <a:off x="7532688" y="4198938"/>
            <a:ext cx="11112" cy="731837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Connector 45"/>
          <p:cNvCxnSpPr>
            <a:cxnSpLocks noChangeShapeType="1"/>
            <a:stCxn id="6156" idx="1"/>
            <a:endCxn id="6150" idx="3"/>
          </p:cNvCxnSpPr>
          <p:nvPr/>
        </p:nvCxnSpPr>
        <p:spPr bwMode="auto">
          <a:xfrm flipH="1">
            <a:off x="4865688" y="2106613"/>
            <a:ext cx="16764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Rectangle 48"/>
          <p:cNvSpPr>
            <a:spLocks noChangeArrowheads="1"/>
          </p:cNvSpPr>
          <p:nvPr/>
        </p:nvSpPr>
        <p:spPr bwMode="auto">
          <a:xfrm>
            <a:off x="190500" y="3505200"/>
            <a:ext cx="2171700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0">
                <a:solidFill>
                  <a:schemeClr val="bg1"/>
                </a:solidFill>
              </a:rPr>
              <a:t>hypothesis driven investigation</a:t>
            </a:r>
          </a:p>
        </p:txBody>
      </p:sp>
      <p:cxnSp>
        <p:nvCxnSpPr>
          <p:cNvPr id="6162" name="Straight Connector 49"/>
          <p:cNvCxnSpPr>
            <a:cxnSpLocks noChangeShapeType="1"/>
            <a:stCxn id="6149" idx="2"/>
            <a:endCxn id="6161" idx="0"/>
          </p:cNvCxnSpPr>
          <p:nvPr/>
        </p:nvCxnSpPr>
        <p:spPr bwMode="auto">
          <a:xfrm>
            <a:off x="1268413" y="2465388"/>
            <a:ext cx="7937" cy="10398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Connector 53"/>
          <p:cNvCxnSpPr>
            <a:cxnSpLocks noChangeShapeType="1"/>
            <a:stCxn id="6151" idx="3"/>
            <a:endCxn id="6152" idx="1"/>
          </p:cNvCxnSpPr>
          <p:nvPr/>
        </p:nvCxnSpPr>
        <p:spPr bwMode="auto">
          <a:xfrm>
            <a:off x="5132388" y="3843338"/>
            <a:ext cx="1333500" cy="1587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Straight Connector 56"/>
          <p:cNvCxnSpPr>
            <a:cxnSpLocks noChangeShapeType="1"/>
            <a:stCxn id="6151" idx="2"/>
            <a:endCxn id="6154" idx="0"/>
          </p:cNvCxnSpPr>
          <p:nvPr/>
        </p:nvCxnSpPr>
        <p:spPr bwMode="auto">
          <a:xfrm>
            <a:off x="4084638" y="4197350"/>
            <a:ext cx="19050" cy="6969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Rectangle 59"/>
          <p:cNvSpPr>
            <a:spLocks noChangeArrowheads="1"/>
          </p:cNvSpPr>
          <p:nvPr/>
        </p:nvSpPr>
        <p:spPr bwMode="auto">
          <a:xfrm>
            <a:off x="2724150" y="4338638"/>
            <a:ext cx="276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cs typeface="Arial" charset="0"/>
              </a:rPr>
              <a:t>has_specified_input</a:t>
            </a:r>
            <a:endParaRPr lang="en-US" sz="2000"/>
          </a:p>
        </p:txBody>
      </p:sp>
      <p:sp>
        <p:nvSpPr>
          <p:cNvPr id="6167" name="Rectangle 60"/>
          <p:cNvSpPr>
            <a:spLocks noChangeArrowheads="1"/>
          </p:cNvSpPr>
          <p:nvPr/>
        </p:nvSpPr>
        <p:spPr bwMode="auto">
          <a:xfrm>
            <a:off x="5143500" y="1706563"/>
            <a:ext cx="115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Arial" charset="0"/>
              </a:rPr>
              <a:t>is_about</a:t>
            </a:r>
            <a:endParaRPr lang="en-US" sz="2000"/>
          </a:p>
        </p:txBody>
      </p:sp>
      <p:sp>
        <p:nvSpPr>
          <p:cNvPr id="6168" name="Rectangle 62"/>
          <p:cNvSpPr>
            <a:spLocks noChangeArrowheads="1"/>
          </p:cNvSpPr>
          <p:nvPr/>
        </p:nvSpPr>
        <p:spPr bwMode="auto">
          <a:xfrm>
            <a:off x="2057400" y="1730375"/>
            <a:ext cx="112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cs typeface="Arial" charset="0"/>
              </a:rPr>
              <a:t>part_of?</a:t>
            </a:r>
            <a:endParaRPr lang="en-US" sz="2000"/>
          </a:p>
        </p:txBody>
      </p:sp>
      <p:cxnSp>
        <p:nvCxnSpPr>
          <p:cNvPr id="25" name="Straight Connector 49"/>
          <p:cNvCxnSpPr>
            <a:cxnSpLocks noChangeShapeType="1"/>
          </p:cNvCxnSpPr>
          <p:nvPr/>
        </p:nvCxnSpPr>
        <p:spPr bwMode="auto">
          <a:xfrm>
            <a:off x="7486651" y="2445947"/>
            <a:ext cx="7937" cy="1039812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356457" y="4185538"/>
            <a:ext cx="22541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cs typeface="Arial" charset="0"/>
              </a:rPr>
              <a:t>achieves_ </a:t>
            </a:r>
          </a:p>
          <a:p>
            <a:r>
              <a:rPr lang="en-US" sz="2000" dirty="0" err="1" smtClean="0">
                <a:solidFill>
                  <a:schemeClr val="bg1"/>
                </a:solidFill>
                <a:cs typeface="Arial" charset="0"/>
              </a:rPr>
              <a:t>planned_objective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3716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4000" b="1" dirty="0" smtClean="0">
                <a:latin typeface="Arial" charset="0"/>
              </a:rPr>
              <a:t>What a specific statistical method does? 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78808" y="1905000"/>
            <a:ext cx="820799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DDDDD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DDDDD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DDDDD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DDDDD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 specific statistical test like t-test has the following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test label, e.g., student’s t-test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statistic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Mathematic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distribution, e.g., </a:t>
            </a:r>
            <a:r>
              <a:rPr lang="en-US" i="0" kern="0" dirty="0">
                <a:solidFill>
                  <a:schemeClr val="bg1"/>
                </a:solidFill>
                <a:latin typeface="Arial" charset="0"/>
                <a:cs typeface="Arial" charset="0"/>
              </a:rPr>
              <a:t>, student’s </a:t>
            </a: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result value, e.g., p-value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Hypothesis </a:t>
            </a:r>
          </a:p>
          <a:p>
            <a:pPr lvl="1" eaLnBrk="1" hangingPunct="1">
              <a:lnSpc>
                <a:spcPct val="80000"/>
              </a:lnSpc>
            </a:pPr>
            <a:endParaRPr lang="en-US" i="0" kern="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i="0" kern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We want to represent each of these</a:t>
            </a:r>
          </a:p>
        </p:txBody>
      </p:sp>
    </p:spTree>
    <p:extLst>
      <p:ext uri="{BB962C8B-B14F-4D97-AF65-F5344CB8AC3E}">
        <p14:creationId xmlns:p14="http://schemas.microsoft.com/office/powerpoint/2010/main" val="31063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3716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Arial" charset="0"/>
              </a:rPr>
              <a:t>Challenges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4676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represent mathematic formula using ontology?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represent statistical null hypothesis?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How to run ontology-supported statistical analysis within the context of semantic web?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524000" y="457200"/>
            <a:ext cx="6361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 b="1" i="0" dirty="0"/>
              <a:t>Acknowledgements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044896" y="1828800"/>
            <a:ext cx="713396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742950" indent="-28575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0" dirty="0"/>
              <a:t> </a:t>
            </a:r>
            <a:r>
              <a:rPr lang="en-US" i="0" dirty="0" smtClean="0">
                <a:solidFill>
                  <a:schemeClr val="bg1"/>
                </a:solidFill>
              </a:rPr>
              <a:t>OBI Consortium, </a:t>
            </a:r>
            <a:r>
              <a:rPr lang="en-US" i="0" dirty="0">
                <a:solidFill>
                  <a:schemeClr val="bg1"/>
                </a:solidFill>
              </a:rPr>
              <a:t>IAO</a:t>
            </a:r>
          </a:p>
          <a:p>
            <a:pPr algn="ctr" eaLnBrk="1" hangingPunct="1"/>
            <a:endParaRPr lang="en-US" i="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i="0" dirty="0">
                <a:solidFill>
                  <a:schemeClr val="bg1"/>
                </a:solidFill>
              </a:rPr>
              <a:t>Philippe </a:t>
            </a:r>
            <a:r>
              <a:rPr lang="en-US" i="0" dirty="0" err="1">
                <a:solidFill>
                  <a:schemeClr val="bg1"/>
                </a:solidFill>
              </a:rPr>
              <a:t>Rocca</a:t>
            </a:r>
            <a:r>
              <a:rPr lang="en-US" i="0" dirty="0">
                <a:solidFill>
                  <a:schemeClr val="bg1"/>
                </a:solidFill>
              </a:rPr>
              <a:t>-Serra, Alfred Hero, </a:t>
            </a:r>
            <a:endParaRPr lang="en-US" i="0" dirty="0" smtClean="0">
              <a:solidFill>
                <a:schemeClr val="bg1"/>
              </a:solidFill>
            </a:endParaRPr>
          </a:p>
          <a:p>
            <a:pPr algn="ctr" eaLnBrk="1" hangingPunct="1"/>
            <a:r>
              <a:rPr lang="en-US" i="0" dirty="0" smtClean="0">
                <a:solidFill>
                  <a:schemeClr val="bg1"/>
                </a:solidFill>
              </a:rPr>
              <a:t>Jessica Turner</a:t>
            </a:r>
            <a:r>
              <a:rPr lang="en-US" i="0" dirty="0" smtClean="0">
                <a:solidFill>
                  <a:schemeClr val="bg1"/>
                </a:solidFill>
              </a:rPr>
              <a:t>, and others in the 2012 </a:t>
            </a:r>
          </a:p>
          <a:p>
            <a:pPr algn="ctr" eaLnBrk="1" hangingPunct="1"/>
            <a:r>
              <a:rPr lang="en-US" i="0" dirty="0" smtClean="0">
                <a:solidFill>
                  <a:schemeClr val="bg1"/>
                </a:solidFill>
              </a:rPr>
              <a:t>OBI face-2-face Ann </a:t>
            </a:r>
            <a:r>
              <a:rPr lang="en-US" i="0" dirty="0">
                <a:solidFill>
                  <a:schemeClr val="bg1"/>
                </a:solidFill>
              </a:rPr>
              <a:t>Arbor workshop</a:t>
            </a:r>
          </a:p>
          <a:p>
            <a:pPr algn="ctr" eaLnBrk="1" hangingPunct="1"/>
            <a:endParaRPr lang="en-US" i="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i="0" dirty="0" err="1" smtClean="0">
                <a:solidFill>
                  <a:schemeClr val="bg1"/>
                </a:solidFill>
              </a:rPr>
              <a:t>Bjoern</a:t>
            </a:r>
            <a:r>
              <a:rPr lang="en-US" i="0" dirty="0" smtClean="0">
                <a:solidFill>
                  <a:schemeClr val="bg1"/>
                </a:solidFill>
              </a:rPr>
              <a:t> Peters, Chris </a:t>
            </a:r>
            <a:r>
              <a:rPr lang="en-US" i="0" dirty="0" err="1" smtClean="0">
                <a:solidFill>
                  <a:schemeClr val="bg1"/>
                </a:solidFill>
              </a:rPr>
              <a:t>Stoeckert</a:t>
            </a:r>
            <a:r>
              <a:rPr lang="en-US" i="0" dirty="0" smtClean="0">
                <a:solidFill>
                  <a:schemeClr val="bg1"/>
                </a:solidFill>
              </a:rPr>
              <a:t>, </a:t>
            </a:r>
            <a:r>
              <a:rPr lang="en-US" i="0" dirty="0" err="1" smtClean="0">
                <a:solidFill>
                  <a:schemeClr val="bg1"/>
                </a:solidFill>
              </a:rPr>
              <a:t>Jie</a:t>
            </a:r>
            <a:r>
              <a:rPr lang="en-US" i="0" dirty="0" smtClean="0">
                <a:solidFill>
                  <a:schemeClr val="bg1"/>
                </a:solidFill>
              </a:rPr>
              <a:t> </a:t>
            </a:r>
            <a:r>
              <a:rPr lang="en-US" i="0" dirty="0" err="1" smtClean="0">
                <a:solidFill>
                  <a:schemeClr val="bg1"/>
                </a:solidFill>
              </a:rPr>
              <a:t>Zheng</a:t>
            </a:r>
            <a:r>
              <a:rPr lang="en-US" i="0" dirty="0">
                <a:solidFill>
                  <a:schemeClr val="bg1"/>
                </a:solidFill>
              </a:rPr>
              <a:t>, </a:t>
            </a:r>
            <a:endParaRPr lang="en-US" i="0" dirty="0" smtClean="0">
              <a:solidFill>
                <a:schemeClr val="bg1"/>
              </a:solidFill>
            </a:endParaRPr>
          </a:p>
          <a:p>
            <a:pPr algn="ctr" eaLnBrk="1" hangingPunct="1"/>
            <a:r>
              <a:rPr lang="en-US" i="0" dirty="0" smtClean="0">
                <a:solidFill>
                  <a:schemeClr val="bg1"/>
                </a:solidFill>
              </a:rPr>
              <a:t>Philippe </a:t>
            </a:r>
            <a:r>
              <a:rPr lang="en-US" i="0" dirty="0" err="1">
                <a:solidFill>
                  <a:schemeClr val="bg1"/>
                </a:solidFill>
              </a:rPr>
              <a:t>Rocca</a:t>
            </a:r>
            <a:r>
              <a:rPr lang="en-US" i="0" dirty="0">
                <a:solidFill>
                  <a:schemeClr val="bg1"/>
                </a:solidFill>
              </a:rPr>
              <a:t>-Serra, James </a:t>
            </a:r>
            <a:r>
              <a:rPr lang="en-US" i="0" dirty="0" smtClean="0">
                <a:solidFill>
                  <a:schemeClr val="bg1"/>
                </a:solidFill>
              </a:rPr>
              <a:t>A. Overton, and </a:t>
            </a:r>
          </a:p>
          <a:p>
            <a:pPr algn="ctr" eaLnBrk="1" hangingPunct="1"/>
            <a:r>
              <a:rPr lang="en-US" i="0" dirty="0" smtClean="0">
                <a:solidFill>
                  <a:schemeClr val="bg1"/>
                </a:solidFill>
              </a:rPr>
              <a:t>all in the April 8</a:t>
            </a:r>
            <a:r>
              <a:rPr lang="en-US" i="0" baseline="30000" dirty="0" smtClean="0">
                <a:solidFill>
                  <a:schemeClr val="bg1"/>
                </a:solidFill>
              </a:rPr>
              <a:t>th</a:t>
            </a:r>
            <a:r>
              <a:rPr lang="en-US" i="0" dirty="0" smtClean="0">
                <a:solidFill>
                  <a:schemeClr val="bg1"/>
                </a:solidFill>
              </a:rPr>
              <a:t> 2013 OBI conference call</a:t>
            </a:r>
          </a:p>
          <a:p>
            <a:pPr algn="ctr" eaLnBrk="1" hangingPunct="1"/>
            <a:r>
              <a:rPr lang="en-US" i="0" dirty="0" smtClean="0">
                <a:solidFill>
                  <a:schemeClr val="bg1"/>
                </a:solidFill>
              </a:rPr>
              <a:t> </a:t>
            </a:r>
            <a:endParaRPr lang="en-US" i="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i="0" dirty="0">
                <a:solidFill>
                  <a:schemeClr val="bg1"/>
                </a:solidFill>
              </a:rPr>
              <a:t>NIH-NIAID Grant: </a:t>
            </a:r>
            <a:r>
              <a:rPr lang="en-US" i="0" dirty="0" smtClean="0">
                <a:solidFill>
                  <a:schemeClr val="bg1"/>
                </a:solidFill>
              </a:rPr>
              <a:t>R01AI081062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Ontological Representation of Statistical Analyses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OntoDM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: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Ontological representation of data mining tasks and complex data types.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2"/>
              </a:rPr>
              <a:t>http://kt.ijs.si/panovp/doku.php?id=ontodm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HELO: Hypothesis and Law Ontology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https</a:t>
            </a:r>
            <a:r>
              <a:rPr lang="en-US" sz="2800" i="0" dirty="0">
                <a:solidFill>
                  <a:schemeClr val="bg1"/>
                </a:solidFill>
                <a:cs typeface="Arial" charset="0"/>
                <a:hlinkClick r:id="rId3"/>
              </a:rPr>
              <a:t>://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github.com/larisa-soldatova/HELO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914400" lvl="1" indent="-4572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Both with specific focuses and align with IAO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Other related ontologies?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solidFill>
                  <a:srgbClr val="FFC000"/>
                </a:solidFill>
                <a:latin typeface="Arial" charset="0"/>
              </a:rPr>
              <a:t>OBIstat</a:t>
            </a:r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: An OBI Subset and Extension with a focus on statistics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OBI is large and has many focuses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Goal: Develop an OBI subset with a specific focus on statistics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Strategy: two methods: 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Obtaining existing statistics terms in OBI: using 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OntoFox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MIREOT method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Generating 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new statistics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terms (which are expected to be vetted and become part of OBI later</a:t>
            </a:r>
          </a:p>
          <a:p>
            <a:pPr marL="971550" lvl="1" indent="-514350" eaLnBrk="1" hangingPunct="1">
              <a:lnSpc>
                <a:spcPct val="80000"/>
              </a:lnSpc>
              <a:spcBef>
                <a:spcPct val="20000"/>
              </a:spcBef>
              <a:buFont typeface="+mj-lt"/>
              <a:buAutoNum type="arabicParenR"/>
              <a:defRPr/>
            </a:pPr>
            <a:endParaRPr lang="en-US" sz="1200" i="0" dirty="0" smtClean="0">
              <a:solidFill>
                <a:schemeClr val="bg1"/>
              </a:solidFill>
              <a:cs typeface="Arial" charset="0"/>
            </a:endParaRP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Note: </a:t>
            </a: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OBIstat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 includes both parts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C000"/>
                </a:solidFill>
                <a:latin typeface="Arial" charset="0"/>
              </a:rPr>
              <a:t>Fetching OBI statistics subset using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</a:rPr>
              <a:t>OntoFox</a:t>
            </a:r>
            <a:endParaRPr lang="en-US" sz="28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609" y="990600"/>
            <a:ext cx="159946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CC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i="0" kern="0" dirty="0" err="1" smtClean="0">
                <a:solidFill>
                  <a:srgbClr val="FFFF00"/>
                </a:solidFill>
                <a:latin typeface="Arial" charset="0"/>
              </a:rPr>
              <a:t>OntoFox</a:t>
            </a:r>
            <a:r>
              <a:rPr lang="en-US" sz="2400" b="1" i="0" kern="0" dirty="0" smtClean="0">
                <a:solidFill>
                  <a:srgbClr val="FFFF00"/>
                </a:solidFill>
                <a:latin typeface="Arial" charset="0"/>
              </a:rPr>
              <a:t> input: defining OBI terms to fetch:</a:t>
            </a:r>
          </a:p>
          <a:p>
            <a:pPr eaLnBrk="1" hangingPunct="1"/>
            <a:endParaRPr lang="en-US" sz="2400" b="1" i="0" kern="0" dirty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endParaRPr lang="en-US" sz="2400" b="1" i="0" kern="0" dirty="0" smtClean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endParaRPr lang="en-US" sz="2400" b="1" i="0" kern="0" dirty="0">
              <a:solidFill>
                <a:srgbClr val="FFC000"/>
              </a:solidFill>
              <a:latin typeface="Arial" charset="0"/>
            </a:endParaRPr>
          </a:p>
          <a:p>
            <a:pPr eaLnBrk="1" hangingPunct="1"/>
            <a:r>
              <a:rPr lang="en-US" sz="2000" b="1" i="0" kern="0" dirty="0" smtClean="0">
                <a:solidFill>
                  <a:schemeClr val="bg1"/>
                </a:solidFill>
                <a:latin typeface="Arial" charset="0"/>
              </a:rPr>
              <a:t>Many OBI branches are fully taken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68" y="726744"/>
            <a:ext cx="7468332" cy="607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621434" cy="13716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Arial" charset="0"/>
                <a:ea typeface="SimSun" pitchFamily="2" charset="-122"/>
              </a:rPr>
              <a:t>Results: The OBI subset focusing on Biostatistics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50376" y="1868137"/>
            <a:ext cx="5087937" cy="357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Get </a:t>
            </a:r>
            <a:r>
              <a:rPr lang="en-US" i="0" dirty="0">
                <a:solidFill>
                  <a:schemeClr val="bg1"/>
                </a:solidFill>
                <a:cs typeface="Arial" charset="0"/>
              </a:rPr>
              <a:t>all branch terms: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transformation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visualization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intervention design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item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>
                <a:solidFill>
                  <a:schemeClr val="bg1"/>
                </a:solidFill>
                <a:cs typeface="Arial" charset="0"/>
              </a:rPr>
              <a:t>data transformation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objective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i="0" dirty="0" err="1">
                <a:solidFill>
                  <a:schemeClr val="bg1"/>
                </a:solidFill>
                <a:cs typeface="Arial" charset="0"/>
              </a:rPr>
              <a:t>i</a:t>
            </a:r>
            <a:r>
              <a:rPr lang="en-US" i="0" dirty="0" err="1" smtClean="0">
                <a:solidFill>
                  <a:schemeClr val="bg1"/>
                </a:solidFill>
                <a:cs typeface="Arial" charset="0"/>
              </a:rPr>
              <a:t>ntepreting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data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Maintain inferring capability</a:t>
            </a:r>
            <a:endParaRPr lang="en-US" i="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3874" y="35256"/>
            <a:ext cx="2911806" cy="6789760"/>
            <a:chOff x="5886450" y="-13648"/>
            <a:chExt cx="3028950" cy="703200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6"/>
            <a:stretch/>
          </p:blipFill>
          <p:spPr bwMode="auto">
            <a:xfrm>
              <a:off x="5901804" y="4151335"/>
              <a:ext cx="2896452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6450" y="-13648"/>
              <a:ext cx="3028950" cy="416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84455"/>
            <a:ext cx="3833176" cy="1368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9906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C000"/>
                </a:solidFill>
                <a:latin typeface="Arial" charset="0"/>
              </a:rPr>
              <a:t>Generating New Statistics Terms</a:t>
            </a:r>
            <a:endParaRPr lang="en-US" sz="20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Defined an Excel worksheet template for representing new statistics terms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Specified 118 new statistics terms using the template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>
                <a:solidFill>
                  <a:schemeClr val="bg1"/>
                </a:solidFill>
                <a:cs typeface="Arial" charset="0"/>
              </a:rPr>
              <a:t>URL: 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  <a:hlinkClick r:id="rId2"/>
              </a:rPr>
              <a:t>http</a:t>
            </a:r>
            <a:r>
              <a:rPr lang="en-US" sz="2000" i="0" dirty="0">
                <a:solidFill>
                  <a:schemeClr val="bg1"/>
                </a:solidFill>
                <a:cs typeface="Arial" charset="0"/>
                <a:hlinkClick r:id="rId2"/>
              </a:rPr>
              <a:t>://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  <a:hlinkClick r:id="rId2"/>
              </a:rPr>
              <a:t>obi.svn.sourceforge.net/viewvc/obi/trunk/docs/presentations/OBI%20workshop%20May%202012%20Ann%20Arbor/OBI%20Statistics/OBIstat%20source/OBIStat_new_terms_IDs-v2.xlsx?revision=3745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Ontorat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 tool (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  <a:hlinkClick r:id="rId3"/>
              </a:rPr>
              <a:t>http://ontorat.hegroup.org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) was used to convert the Excel results to OWL 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Refined the results in Protégé-OWL editor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8" y="1448624"/>
            <a:ext cx="2447038" cy="36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651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Added many terms under OBI “data item”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/>
        </p:blipFill>
        <p:spPr bwMode="auto">
          <a:xfrm>
            <a:off x="6077801" y="1447800"/>
            <a:ext cx="28375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965588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550320" y="3064475"/>
            <a:ext cx="1574745" cy="226540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40712" y="3945922"/>
            <a:ext cx="2197144" cy="293215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0712" y="4410074"/>
            <a:ext cx="1574745" cy="381000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235713"/>
            <a:ext cx="2657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Can add more test statistics later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008" y="381000"/>
            <a:ext cx="54864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Added many terms under </a:t>
            </a:r>
            <a:br>
              <a:rPr lang="en-US" sz="32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OBI </a:t>
            </a:r>
            <a:r>
              <a:rPr lang="en-US" sz="3200" b="1" dirty="0" smtClean="0">
                <a:latin typeface="Arial" charset="0"/>
              </a:rPr>
              <a:t>‘data transformation’</a:t>
            </a:r>
            <a:endParaRPr lang="en-US" sz="3200" b="1" dirty="0" smtClean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9678" y="1676400"/>
            <a:ext cx="4692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chemeClr val="bg1"/>
                </a:solidFill>
                <a:cs typeface="Arial" charset="0"/>
              </a:rPr>
              <a:t>Jessica: 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which should be under ‘statistical hypothesis test</a:t>
            </a:r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’?</a:t>
            </a:r>
          </a:p>
          <a:p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Note: It is a defined class:</a:t>
            </a:r>
          </a:p>
          <a:p>
            <a:endParaRPr lang="en-US" i="0" dirty="0">
              <a:solidFill>
                <a:schemeClr val="bg1"/>
              </a:solidFill>
              <a:cs typeface="Arial" charset="0"/>
            </a:endParaRPr>
          </a:p>
          <a:p>
            <a:r>
              <a:rPr lang="en-US" i="0" dirty="0" smtClean="0">
                <a:solidFill>
                  <a:schemeClr val="bg1"/>
                </a:solidFill>
                <a:cs typeface="Arial" charset="0"/>
              </a:rPr>
              <a:t>every subclass inherits the axiom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162"/>
            <a:ext cx="3276600" cy="652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2638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4191000" cy="3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5097162" y="5088924"/>
            <a:ext cx="2294238" cy="300423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2192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sz="3600" b="1" dirty="0" smtClean="0">
                <a:latin typeface="Arial" charset="0"/>
              </a:rPr>
              <a:t>New term </a:t>
            </a:r>
            <a:r>
              <a:rPr lang="en-US" sz="3600" b="1" dirty="0" smtClean="0">
                <a:latin typeface="Arial" charset="0"/>
              </a:rPr>
              <a:t>‘variable specification’ and many of its subclasses</a:t>
            </a:r>
            <a:endParaRPr lang="en-US" sz="3600" b="1" dirty="0" smtClean="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981200"/>
            <a:ext cx="5257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1pPr>
            <a:lvl2pPr marL="800100" indent="-3429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2pPr>
            <a:lvl3pPr marL="11430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3pPr>
            <a:lvl4pPr marL="16002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4pPr>
            <a:lvl5pPr marL="2057400" indent="-228600" eaLnBrk="0" hangingPunct="0">
              <a:defRPr sz="2400" i="1">
                <a:solidFill>
                  <a:srgbClr val="FFCC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rgbClr val="FFCC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err="1" smtClean="0">
                <a:solidFill>
                  <a:schemeClr val="bg1"/>
                </a:solidFill>
                <a:cs typeface="Arial" charset="0"/>
              </a:rPr>
              <a:t>Def</a:t>
            </a:r>
            <a:r>
              <a:rPr lang="en-US" sz="2800" i="0" dirty="0">
                <a:solidFill>
                  <a:schemeClr val="bg1"/>
                </a:solidFill>
                <a:cs typeface="Arial" charset="0"/>
              </a:rPr>
              <a:t>: “</a:t>
            </a:r>
            <a:r>
              <a:rPr lang="en-US" sz="2800" dirty="0">
                <a:solidFill>
                  <a:schemeClr val="bg1"/>
                </a:solidFill>
                <a:cs typeface="Arial" charset="0"/>
              </a:rPr>
              <a:t>a directive information entity that specifies a statistical variable whose value may change within the scope of a given problem or set of operations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”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i="0" dirty="0">
              <a:solidFill>
                <a:schemeClr val="bg1"/>
              </a:solidFill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May move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all variables </a:t>
            </a:r>
            <a:r>
              <a:rPr lang="en-US" sz="2800" i="0" dirty="0" smtClean="0">
                <a:solidFill>
                  <a:schemeClr val="bg1"/>
                </a:solidFill>
                <a:cs typeface="Arial" charset="0"/>
              </a:rPr>
              <a:t>to under this term, including:  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Independent variable specification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Dependent variable </a:t>
            </a:r>
            <a:r>
              <a:rPr lang="en-US" sz="2000" i="0" dirty="0" smtClean="0">
                <a:solidFill>
                  <a:schemeClr val="bg1"/>
                </a:solidFill>
                <a:cs typeface="Arial" charset="0"/>
              </a:rPr>
              <a:t>specification</a:t>
            </a:r>
            <a:endParaRPr lang="en-US" sz="2800" i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26186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410200" y="4495800"/>
            <a:ext cx="2294238" cy="300423"/>
          </a:xfrm>
          <a:prstGeom prst="ellipse">
            <a:avLst/>
          </a:prstGeom>
          <a:solidFill>
            <a:srgbClr val="FF3300">
              <a:alpha val="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rgbClr val="FFCC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62005</TotalTime>
  <Words>715</Words>
  <Application>Microsoft Office PowerPoint</Application>
  <PresentationFormat>On-screen Show (4:3)</PresentationFormat>
  <Paragraphs>135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Ontological Representation of Statistical Analyses</vt:lpstr>
      <vt:lpstr>OBIstat: An OBI Subset and Extension with a focus on statistics</vt:lpstr>
      <vt:lpstr>Fetching OBI statistics subset using OntoFox</vt:lpstr>
      <vt:lpstr>Results: The OBI subset focusing on Biostatistics</vt:lpstr>
      <vt:lpstr>Generating New Statistics Terms</vt:lpstr>
      <vt:lpstr>Added many terms under OBI “data item”</vt:lpstr>
      <vt:lpstr>Added many terms under  OBI ‘data transformation’</vt:lpstr>
      <vt:lpstr>New term ‘variable specification’ and many of its subclasses</vt:lpstr>
      <vt:lpstr>‘statistical model’ and ‘probability distribution’</vt:lpstr>
      <vt:lpstr>Make the ‘sampling plan’  a subclass of ‘study design’</vt:lpstr>
      <vt:lpstr>OBI Biostatistics Subset Design Pattern</vt:lpstr>
      <vt:lpstr>What a specific statistical method does? </vt:lpstr>
      <vt:lpstr>Challenges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imorozov</dc:creator>
  <cp:lastModifiedBy>He, Yongqun</cp:lastModifiedBy>
  <cp:revision>2850</cp:revision>
  <cp:lastPrinted>2002-09-17T17:03:37Z</cp:lastPrinted>
  <dcterms:created xsi:type="dcterms:W3CDTF">2002-07-31T20:29:59Z</dcterms:created>
  <dcterms:modified xsi:type="dcterms:W3CDTF">2013-04-08T22:12:49Z</dcterms:modified>
</cp:coreProperties>
</file>