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7" r:id="rId2"/>
    <p:sldId id="260" r:id="rId3"/>
    <p:sldId id="259" r:id="rId4"/>
    <p:sldId id="258" r:id="rId5"/>
    <p:sldId id="272" r:id="rId6"/>
    <p:sldId id="265" r:id="rId7"/>
    <p:sldId id="264" r:id="rId8"/>
    <p:sldId id="266" r:id="rId9"/>
    <p:sldId id="267" r:id="rId10"/>
    <p:sldId id="269" r:id="rId11"/>
    <p:sldId id="270" r:id="rId12"/>
    <p:sldId id="263" r:id="rId13"/>
    <p:sldId id="271" r:id="rId14"/>
    <p:sldId id="261" r:id="rId15"/>
    <p:sldId id="262"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192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1D936-6D1D-A545-884A-91587BDC676E}" type="datetimeFigureOut">
              <a:rPr lang="en-US" smtClean="0"/>
              <a:t>27/07/2011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2918AE-4797-2A41-9B92-EF142822D064}" type="slidenum">
              <a:rPr lang="en-GB" smtClean="0"/>
              <a:t>‹#›</a:t>
            </a:fld>
            <a:endParaRPr lang="en-GB"/>
          </a:p>
        </p:txBody>
      </p:sp>
    </p:spTree>
    <p:extLst>
      <p:ext uri="{BB962C8B-B14F-4D97-AF65-F5344CB8AC3E}">
        <p14:creationId xmlns:p14="http://schemas.microsoft.com/office/powerpoint/2010/main" val="40288786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an overview of the ISA infrastructure, a set of tools to manage functional genomics and multi-</a:t>
            </a:r>
            <a:r>
              <a:rPr lang="en-GB" baseline="0" dirty="0" err="1" smtClean="0"/>
              <a:t>omics</a:t>
            </a:r>
            <a:r>
              <a:rPr lang="en-GB" baseline="0" dirty="0" smtClean="0"/>
              <a:t> experiments.</a:t>
            </a:r>
          </a:p>
          <a:p>
            <a:r>
              <a:rPr lang="en-GB" baseline="0" dirty="0" smtClean="0"/>
              <a:t>At the heart lives the </a:t>
            </a:r>
            <a:r>
              <a:rPr lang="en-GB" baseline="0" dirty="0" err="1" smtClean="0"/>
              <a:t>ISAcreator</a:t>
            </a:r>
            <a:r>
              <a:rPr lang="en-GB" baseline="0" dirty="0" smtClean="0"/>
              <a:t>, a </a:t>
            </a:r>
            <a:r>
              <a:rPr lang="en-GB" baseline="0" dirty="0" err="1" smtClean="0"/>
              <a:t>spreadsheet</a:t>
            </a:r>
            <a:r>
              <a:rPr lang="en-GB" baseline="0" dirty="0" smtClean="0"/>
              <a:t> editor with ontology support. Annotation Requirement can be set by using </a:t>
            </a:r>
            <a:r>
              <a:rPr lang="en-GB" baseline="0" dirty="0" err="1" smtClean="0"/>
              <a:t>ISAconfigurator</a:t>
            </a:r>
            <a:r>
              <a:rPr lang="en-GB" baseline="0" dirty="0" smtClean="0"/>
              <a:t> tools</a:t>
            </a:r>
          </a:p>
          <a:p>
            <a:r>
              <a:rPr lang="en-GB" baseline="0" dirty="0" smtClean="0"/>
              <a:t>Content validation and Conversion to technology specific formats is ensured by </a:t>
            </a:r>
            <a:r>
              <a:rPr lang="en-GB" baseline="0" dirty="0" err="1" smtClean="0"/>
              <a:t>ISAconverter</a:t>
            </a:r>
            <a:r>
              <a:rPr lang="en-GB" baseline="0" dirty="0" smtClean="0"/>
              <a:t>, which is been extended to produced RDF/OWL</a:t>
            </a:r>
            <a:endParaRPr lang="en-GB" dirty="0"/>
          </a:p>
        </p:txBody>
      </p:sp>
      <p:sp>
        <p:nvSpPr>
          <p:cNvPr id="4" name="Slide Number Placeholder 3"/>
          <p:cNvSpPr>
            <a:spLocks noGrp="1"/>
          </p:cNvSpPr>
          <p:nvPr>
            <p:ph type="sldNum" sz="quarter" idx="10"/>
          </p:nvPr>
        </p:nvSpPr>
        <p:spPr/>
        <p:txBody>
          <a:bodyPr/>
          <a:lstStyle/>
          <a:p>
            <a:fld id="{C52918AE-4797-2A41-9B92-EF142822D064}" type="slidenum">
              <a:rPr lang="en-GB" smtClean="0"/>
              <a:t>2</a:t>
            </a:fld>
            <a:endParaRPr lang="en-GB"/>
          </a:p>
        </p:txBody>
      </p:sp>
    </p:spTree>
    <p:extLst>
      <p:ext uri="{BB962C8B-B14F-4D97-AF65-F5344CB8AC3E}">
        <p14:creationId xmlns:p14="http://schemas.microsoft.com/office/powerpoint/2010/main" val="398974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Users</a:t>
            </a:r>
            <a:r>
              <a:rPr lang="en-GB" baseline="0" dirty="0" smtClean="0"/>
              <a:t> can enter free text when using </a:t>
            </a:r>
            <a:r>
              <a:rPr lang="en-GB" baseline="0" dirty="0" err="1" smtClean="0"/>
              <a:t>ISAcreator</a:t>
            </a:r>
            <a:r>
              <a:rPr lang="en-GB" baseline="0" dirty="0" smtClean="0"/>
              <a:t> </a:t>
            </a:r>
            <a:r>
              <a:rPr lang="en-GB" baseline="0" dirty="0" err="1" smtClean="0"/>
              <a:t>spreadsheet</a:t>
            </a:r>
            <a:r>
              <a:rPr lang="en-GB" baseline="0" dirty="0" smtClean="0"/>
              <a:t> editor. Still, the </a:t>
            </a:r>
            <a:r>
              <a:rPr lang="en-GB" baseline="0" dirty="0" smtClean="0"/>
              <a:t>tool, </a:t>
            </a:r>
            <a:r>
              <a:rPr lang="en-GB" baseline="0" dirty="0" smtClean="0"/>
              <a:t>in combination with the </a:t>
            </a:r>
            <a:r>
              <a:rPr lang="en-GB" baseline="0" dirty="0" smtClean="0"/>
              <a:t>configuration that tells which </a:t>
            </a:r>
            <a:r>
              <a:rPr lang="en-GB" baseline="0" dirty="0" smtClean="0"/>
              <a:t>ontology or terminology branch should be used can automatically tag free text. This is done by calling NCBO Annotator service from within ISA Editor. (thanks to NCBO Bioportal folks for the service).</a:t>
            </a:r>
            <a:endParaRPr lang="en-GB" dirty="0"/>
          </a:p>
        </p:txBody>
      </p:sp>
      <p:sp>
        <p:nvSpPr>
          <p:cNvPr id="4" name="Slide Number Placeholder 3"/>
          <p:cNvSpPr>
            <a:spLocks noGrp="1"/>
          </p:cNvSpPr>
          <p:nvPr>
            <p:ph type="sldNum" sz="quarter" idx="10"/>
          </p:nvPr>
        </p:nvSpPr>
        <p:spPr/>
        <p:txBody>
          <a:bodyPr/>
          <a:lstStyle/>
          <a:p>
            <a:fld id="{C52918AE-4797-2A41-9B92-EF142822D064}" type="slidenum">
              <a:rPr lang="en-GB" smtClean="0"/>
              <a:t>11</a:t>
            </a:fld>
            <a:endParaRPr lang="en-GB"/>
          </a:p>
        </p:txBody>
      </p:sp>
    </p:spTree>
    <p:extLst>
      <p:ext uri="{BB962C8B-B14F-4D97-AF65-F5344CB8AC3E}">
        <p14:creationId xmlns:p14="http://schemas.microsoft.com/office/powerpoint/2010/main" val="1546209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screenshot</a:t>
            </a:r>
            <a:r>
              <a:rPr lang="en-GB" baseline="0" dirty="0" smtClean="0"/>
              <a:t> showing </a:t>
            </a:r>
            <a:r>
              <a:rPr lang="en-GB" baseline="0" dirty="0" err="1" smtClean="0"/>
              <a:t>ISAcreator</a:t>
            </a:r>
            <a:r>
              <a:rPr lang="en-GB" baseline="0" dirty="0" smtClean="0"/>
              <a:t> User interface with embedded ontology widget restricted to search terms under OBI study design class.</a:t>
            </a:r>
          </a:p>
          <a:p>
            <a:endParaRPr lang="en-GB" dirty="0"/>
          </a:p>
        </p:txBody>
      </p:sp>
      <p:sp>
        <p:nvSpPr>
          <p:cNvPr id="4" name="Slide Number Placeholder 3"/>
          <p:cNvSpPr>
            <a:spLocks noGrp="1"/>
          </p:cNvSpPr>
          <p:nvPr>
            <p:ph type="sldNum" sz="quarter" idx="10"/>
          </p:nvPr>
        </p:nvSpPr>
        <p:spPr/>
        <p:txBody>
          <a:bodyPr/>
          <a:lstStyle/>
          <a:p>
            <a:fld id="{C52918AE-4797-2A41-9B92-EF142822D064}" type="slidenum">
              <a:rPr lang="en-GB" smtClean="0"/>
              <a:t>12</a:t>
            </a:fld>
            <a:endParaRPr lang="en-GB"/>
          </a:p>
        </p:txBody>
      </p:sp>
    </p:spTree>
    <p:extLst>
      <p:ext uri="{BB962C8B-B14F-4D97-AF65-F5344CB8AC3E}">
        <p14:creationId xmlns:p14="http://schemas.microsoft.com/office/powerpoint/2010/main" val="67944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key concept behind the infrastructure</a:t>
            </a:r>
            <a:r>
              <a:rPr lang="en-GB" baseline="0" dirty="0" smtClean="0"/>
              <a:t> was to allow community focused </a:t>
            </a:r>
            <a:r>
              <a:rPr lang="en-GB" baseline="0" dirty="0" err="1" smtClean="0"/>
              <a:t>curation</a:t>
            </a:r>
            <a:r>
              <a:rPr lang="en-GB" baseline="0" dirty="0" smtClean="0"/>
              <a:t> while ensuring annotation standards in terms of requirements are met.</a:t>
            </a:r>
          </a:p>
          <a:p>
            <a:r>
              <a:rPr lang="en-GB" baseline="0" dirty="0" smtClean="0"/>
              <a:t>We encourage users to rely on OBO Foundry resources but the tools can be configured to use any </a:t>
            </a:r>
            <a:r>
              <a:rPr lang="en-GB" baseline="0" dirty="0" err="1" smtClean="0"/>
              <a:t>vocanulary</a:t>
            </a:r>
            <a:r>
              <a:rPr lang="en-GB" baseline="0" dirty="0" smtClean="0"/>
              <a:t> served by EBI’s OLS or NCBO Bioportal.</a:t>
            </a:r>
            <a:endParaRPr lang="en-GB" dirty="0"/>
          </a:p>
        </p:txBody>
      </p:sp>
      <p:sp>
        <p:nvSpPr>
          <p:cNvPr id="4" name="Slide Number Placeholder 3"/>
          <p:cNvSpPr>
            <a:spLocks noGrp="1"/>
          </p:cNvSpPr>
          <p:nvPr>
            <p:ph type="sldNum" sz="quarter" idx="10"/>
          </p:nvPr>
        </p:nvSpPr>
        <p:spPr/>
        <p:txBody>
          <a:bodyPr/>
          <a:lstStyle/>
          <a:p>
            <a:fld id="{C52918AE-4797-2A41-9B92-EF142822D064}" type="slidenum">
              <a:rPr lang="en-GB" smtClean="0"/>
              <a:t>3</a:t>
            </a:fld>
            <a:endParaRPr lang="en-GB"/>
          </a:p>
        </p:txBody>
      </p:sp>
    </p:spTree>
    <p:extLst>
      <p:ext uri="{BB962C8B-B14F-4D97-AF65-F5344CB8AC3E}">
        <p14:creationId xmlns:p14="http://schemas.microsoft.com/office/powerpoint/2010/main" val="25917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2918AE-4797-2A41-9B92-EF142822D064}" type="slidenum">
              <a:rPr lang="en-GB" smtClean="0"/>
              <a:t>4</a:t>
            </a:fld>
            <a:endParaRPr lang="en-GB"/>
          </a:p>
        </p:txBody>
      </p:sp>
    </p:spTree>
    <p:extLst>
      <p:ext uri="{BB962C8B-B14F-4D97-AF65-F5344CB8AC3E}">
        <p14:creationId xmlns:p14="http://schemas.microsoft.com/office/powerpoint/2010/main" val="485668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OBI</a:t>
            </a:r>
            <a:r>
              <a:rPr lang="en-GB" baseline="0" dirty="0" smtClean="0"/>
              <a:t> provides semantic support in ISA at several levels</a:t>
            </a:r>
          </a:p>
          <a:p>
            <a:r>
              <a:rPr lang="en-GB" baseline="0" dirty="0" smtClean="0"/>
              <a:t>First when defining Assay:</a:t>
            </a:r>
            <a:endParaRPr lang="en-GB" dirty="0"/>
          </a:p>
        </p:txBody>
      </p:sp>
      <p:sp>
        <p:nvSpPr>
          <p:cNvPr id="4" name="Slide Number Placeholder 3"/>
          <p:cNvSpPr>
            <a:spLocks noGrp="1"/>
          </p:cNvSpPr>
          <p:nvPr>
            <p:ph type="sldNum" sz="quarter" idx="10"/>
          </p:nvPr>
        </p:nvSpPr>
        <p:spPr/>
        <p:txBody>
          <a:bodyPr/>
          <a:lstStyle/>
          <a:p>
            <a:fld id="{C52918AE-4797-2A41-9B92-EF142822D064}" type="slidenum">
              <a:rPr lang="en-GB" smtClean="0"/>
              <a:t>5</a:t>
            </a:fld>
            <a:endParaRPr lang="en-GB"/>
          </a:p>
        </p:txBody>
      </p:sp>
    </p:spTree>
    <p:extLst>
      <p:ext uri="{BB962C8B-B14F-4D97-AF65-F5344CB8AC3E}">
        <p14:creationId xmlns:p14="http://schemas.microsoft.com/office/powerpoint/2010/main" val="679445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a:t>
            </a:r>
            <a:r>
              <a:rPr lang="en-GB" baseline="0" dirty="0" smtClean="0"/>
              <a:t> when defining experimental workflows and declaring the protocols used to process biological materials and data resulting from Assay.</a:t>
            </a:r>
          </a:p>
          <a:p>
            <a:r>
              <a:rPr lang="en-GB" baseline="0" dirty="0" smtClean="0"/>
              <a:t>The </a:t>
            </a:r>
            <a:r>
              <a:rPr lang="en-GB" baseline="0" dirty="0" smtClean="0"/>
              <a:t>alignment between ISA syntactic elements and OBI overall layout is very straightforward making the fit natural.</a:t>
            </a:r>
          </a:p>
          <a:p>
            <a:r>
              <a:rPr lang="en-GB" dirty="0" err="1" smtClean="0"/>
              <a:t>ISAconfiguration</a:t>
            </a:r>
            <a:r>
              <a:rPr lang="en-GB" dirty="0" smtClean="0"/>
              <a:t> tables,</a:t>
            </a:r>
            <a:r>
              <a:rPr lang="en-GB" baseline="0" dirty="0" smtClean="0"/>
              <a:t> such as this one broadly defines a workflow. The key concept that ISA </a:t>
            </a:r>
            <a:r>
              <a:rPr lang="en-GB" baseline="0" dirty="0" smtClean="0"/>
              <a:t>represents </a:t>
            </a:r>
            <a:r>
              <a:rPr lang="en-GB" baseline="0" dirty="0" smtClean="0"/>
              <a:t>Material and Data as Nodes, and it is possible to process one node to produce other node or nodes by applying a protocol (or set of protocols) with associated parameter values. The </a:t>
            </a:r>
            <a:r>
              <a:rPr lang="en-GB" baseline="0" dirty="0" err="1" smtClean="0"/>
              <a:t>ISAconfigurator</a:t>
            </a:r>
            <a:r>
              <a:rPr lang="en-GB" baseline="0" dirty="0" smtClean="0"/>
              <a:t> </a:t>
            </a:r>
            <a:r>
              <a:rPr lang="en-GB" baseline="0" dirty="0" smtClean="0"/>
              <a:t>allows users to defined the level of information their community should report. </a:t>
            </a:r>
            <a:r>
              <a:rPr lang="en-GB" baseline="0" dirty="0" smtClean="0"/>
              <a:t>For each assay table constructed in the </a:t>
            </a:r>
            <a:r>
              <a:rPr lang="en-GB" baseline="0" dirty="0" err="1" smtClean="0"/>
              <a:t>ISAconfigurator</a:t>
            </a:r>
            <a:r>
              <a:rPr lang="en-GB" baseline="0" dirty="0" smtClean="0"/>
              <a:t>, the field’s </a:t>
            </a:r>
            <a:r>
              <a:rPr lang="en-GB" baseline="0" dirty="0" smtClean="0"/>
              <a:t>data type can be set and…(next slide)</a:t>
            </a:r>
            <a:endParaRPr lang="en-GB" dirty="0"/>
          </a:p>
        </p:txBody>
      </p:sp>
      <p:sp>
        <p:nvSpPr>
          <p:cNvPr id="4" name="Slide Number Placeholder 3"/>
          <p:cNvSpPr>
            <a:spLocks noGrp="1"/>
          </p:cNvSpPr>
          <p:nvPr>
            <p:ph type="sldNum" sz="quarter" idx="10"/>
          </p:nvPr>
        </p:nvSpPr>
        <p:spPr/>
        <p:txBody>
          <a:bodyPr/>
          <a:lstStyle/>
          <a:p>
            <a:fld id="{C52918AE-4797-2A41-9B92-EF142822D064}" type="slidenum">
              <a:rPr lang="en-GB" smtClean="0"/>
              <a:t>6</a:t>
            </a:fld>
            <a:endParaRPr lang="en-GB"/>
          </a:p>
        </p:txBody>
      </p:sp>
    </p:spTree>
    <p:extLst>
      <p:ext uri="{BB962C8B-B14F-4D97-AF65-F5344CB8AC3E}">
        <p14:creationId xmlns:p14="http://schemas.microsoft.com/office/powerpoint/2010/main" val="2203858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next </a:t>
            </a:r>
            <a:r>
              <a:rPr lang="en-GB" baseline="0" dirty="0" smtClean="0"/>
              <a:t>slide </a:t>
            </a:r>
            <a:r>
              <a:rPr lang="en-GB" baseline="0" dirty="0" smtClean="0"/>
              <a:t>shows </a:t>
            </a:r>
            <a:r>
              <a:rPr lang="en-GB" baseline="0" dirty="0" smtClean="0"/>
              <a:t>how </a:t>
            </a:r>
            <a:r>
              <a:rPr lang="en-GB" baseline="0" dirty="0" smtClean="0"/>
              <a:t>to set </a:t>
            </a:r>
            <a:r>
              <a:rPr lang="en-GB" baseline="0" dirty="0" smtClean="0"/>
              <a:t>the </a:t>
            </a:r>
            <a:r>
              <a:rPr lang="en-GB" baseline="0" dirty="0" smtClean="0"/>
              <a:t>protocol </a:t>
            </a:r>
            <a:r>
              <a:rPr lang="en-GB" baseline="0" dirty="0" smtClean="0"/>
              <a:t>type associated to a Protocol REF element in ISA. </a:t>
            </a:r>
            <a:r>
              <a:rPr lang="en-GB" baseline="0" dirty="0" smtClean="0"/>
              <a:t>Note the magnifying glass next to Protocol Type entry. Clicking on it will bring up the ontology widget to enable selection of the Terminology and its navigation to a particular class and associated children</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C52918AE-4797-2A41-9B92-EF142822D064}" type="slidenum">
              <a:rPr lang="en-GB" smtClean="0"/>
              <a:t>7</a:t>
            </a:fld>
            <a:endParaRPr lang="en-GB"/>
          </a:p>
        </p:txBody>
      </p:sp>
    </p:spTree>
    <p:extLst>
      <p:ext uri="{BB962C8B-B14F-4D97-AF65-F5344CB8AC3E}">
        <p14:creationId xmlns:p14="http://schemas.microsoft.com/office/powerpoint/2010/main" val="2052534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a:t>
            </a:r>
            <a:r>
              <a:rPr lang="en-GB" baseline="0" dirty="0" smtClean="0"/>
              <a:t> we show how OBI was used to Set of protocol type of material transformation or data transformation</a:t>
            </a:r>
            <a:endParaRPr lang="en-GB" dirty="0"/>
          </a:p>
        </p:txBody>
      </p:sp>
      <p:sp>
        <p:nvSpPr>
          <p:cNvPr id="4" name="Slide Number Placeholder 3"/>
          <p:cNvSpPr>
            <a:spLocks noGrp="1"/>
          </p:cNvSpPr>
          <p:nvPr>
            <p:ph type="sldNum" sz="quarter" idx="10"/>
          </p:nvPr>
        </p:nvSpPr>
        <p:spPr/>
        <p:txBody>
          <a:bodyPr/>
          <a:lstStyle/>
          <a:p>
            <a:fld id="{C52918AE-4797-2A41-9B92-EF142822D064}" type="slidenum">
              <a:rPr lang="en-GB" smtClean="0"/>
              <a:t>8</a:t>
            </a:fld>
            <a:endParaRPr lang="en-GB"/>
          </a:p>
        </p:txBody>
      </p:sp>
    </p:spTree>
    <p:extLst>
      <p:ext uri="{BB962C8B-B14F-4D97-AF65-F5344CB8AC3E}">
        <p14:creationId xmlns:p14="http://schemas.microsoft.com/office/powerpoint/2010/main" val="266381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ontology widget</a:t>
            </a:r>
            <a:r>
              <a:rPr lang="en-GB" baseline="0" dirty="0" smtClean="0"/>
              <a:t> accesses both NCBO Bioportal and EBI Ontology Lookup Service, (as one can see from the list of resources available in the bottom left hand pane).</a:t>
            </a:r>
          </a:p>
          <a:p>
            <a:r>
              <a:rPr lang="en-GB" baseline="0" dirty="0" smtClean="0"/>
              <a:t>One not only can set which ontology (or ontologies) should be used, but one can also restricted to a set of children under a branch.</a:t>
            </a:r>
          </a:p>
          <a:p>
            <a:r>
              <a:rPr lang="en-GB" baseline="0" dirty="0" smtClean="0"/>
              <a:t>Here we chose to select all children of Flow Cytometer sorter Class in OBI in order to make sure users of the configuration will use controlled terms.</a:t>
            </a:r>
            <a:endParaRPr lang="en-GB" dirty="0"/>
          </a:p>
        </p:txBody>
      </p:sp>
      <p:sp>
        <p:nvSpPr>
          <p:cNvPr id="4" name="Slide Number Placeholder 3"/>
          <p:cNvSpPr>
            <a:spLocks noGrp="1"/>
          </p:cNvSpPr>
          <p:nvPr>
            <p:ph type="sldNum" sz="quarter" idx="10"/>
          </p:nvPr>
        </p:nvSpPr>
        <p:spPr/>
        <p:txBody>
          <a:bodyPr/>
          <a:lstStyle/>
          <a:p>
            <a:fld id="{C52918AE-4797-2A41-9B92-EF142822D064}" type="slidenum">
              <a:rPr lang="en-GB" smtClean="0"/>
              <a:t>9</a:t>
            </a:fld>
            <a:endParaRPr lang="en-GB"/>
          </a:p>
        </p:txBody>
      </p:sp>
    </p:spTree>
    <p:extLst>
      <p:ext uri="{BB962C8B-B14F-4D97-AF65-F5344CB8AC3E}">
        <p14:creationId xmlns:p14="http://schemas.microsoft.com/office/powerpoint/2010/main" val="2316994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a configuration</a:t>
            </a:r>
            <a:r>
              <a:rPr lang="en-GB" baseline="0" dirty="0" smtClean="0"/>
              <a:t> has been defined, </a:t>
            </a:r>
            <a:r>
              <a:rPr lang="en-GB" baseline="0" dirty="0" err="1" smtClean="0"/>
              <a:t>ISAcreator</a:t>
            </a:r>
            <a:r>
              <a:rPr lang="en-GB" baseline="0" dirty="0" smtClean="0"/>
              <a:t> Editor can read it the </a:t>
            </a:r>
            <a:r>
              <a:rPr lang="en-GB" baseline="0" dirty="0" err="1" smtClean="0"/>
              <a:t>spreadsheet</a:t>
            </a:r>
            <a:r>
              <a:rPr lang="en-GB" baseline="0" dirty="0" smtClean="0"/>
              <a:t> will be aware of the </a:t>
            </a:r>
            <a:r>
              <a:rPr lang="en-GB" baseline="0" dirty="0" err="1" smtClean="0"/>
              <a:t>terminonology</a:t>
            </a:r>
            <a:r>
              <a:rPr lang="en-GB" baseline="0" dirty="0" smtClean="0"/>
              <a:t> restrictions a set by the super user in charge of defining annotation requirements. In this screenshot, you can see the allowed values for reporting Flow </a:t>
            </a:r>
            <a:r>
              <a:rPr lang="en-GB" baseline="0" dirty="0" err="1" smtClean="0"/>
              <a:t>cytometry</a:t>
            </a:r>
            <a:r>
              <a:rPr lang="en-GB" baseline="0" dirty="0" smtClean="0"/>
              <a:t> instrument using OBI classes in an Flow </a:t>
            </a:r>
            <a:r>
              <a:rPr lang="en-GB" baseline="0" dirty="0" err="1" smtClean="0"/>
              <a:t>Cytometry</a:t>
            </a:r>
            <a:r>
              <a:rPr lang="en-GB" baseline="0" dirty="0" smtClean="0"/>
              <a:t> Assay as defined in </a:t>
            </a:r>
            <a:r>
              <a:rPr lang="en-GB" baseline="0" dirty="0" err="1" smtClean="0"/>
              <a:t>ISAconfigurator</a:t>
            </a:r>
            <a:r>
              <a:rPr lang="en-GB" baseline="0" dirty="0" smtClean="0"/>
              <a:t>. Note the Metadata pulled from OBI and readily </a:t>
            </a:r>
            <a:r>
              <a:rPr lang="en-GB" baseline="0" dirty="0" err="1" smtClean="0"/>
              <a:t>avaiable</a:t>
            </a:r>
            <a:r>
              <a:rPr lang="en-GB" baseline="0" dirty="0" smtClean="0"/>
              <a:t> for people to check the term they select is correct.</a:t>
            </a:r>
            <a:endParaRPr lang="en-GB" dirty="0"/>
          </a:p>
        </p:txBody>
      </p:sp>
      <p:sp>
        <p:nvSpPr>
          <p:cNvPr id="4" name="Slide Number Placeholder 3"/>
          <p:cNvSpPr>
            <a:spLocks noGrp="1"/>
          </p:cNvSpPr>
          <p:nvPr>
            <p:ph type="sldNum" sz="quarter" idx="10"/>
          </p:nvPr>
        </p:nvSpPr>
        <p:spPr/>
        <p:txBody>
          <a:bodyPr/>
          <a:lstStyle/>
          <a:p>
            <a:fld id="{C52918AE-4797-2A41-9B92-EF142822D064}" type="slidenum">
              <a:rPr lang="en-GB" smtClean="0"/>
              <a:t>10</a:t>
            </a:fld>
            <a:endParaRPr lang="en-GB"/>
          </a:p>
        </p:txBody>
      </p:sp>
    </p:spTree>
    <p:extLst>
      <p:ext uri="{BB962C8B-B14F-4D97-AF65-F5344CB8AC3E}">
        <p14:creationId xmlns:p14="http://schemas.microsoft.com/office/powerpoint/2010/main" val="531675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7A8E21D2-2153-0742-AE47-E12FC7BB84B3}" type="datetimeFigureOut">
              <a:rPr lang="en-US" smtClean="0"/>
              <a:t>27/07/2011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EE817-6F08-504C-AB3A-3A0D9D12A415}" type="slidenum">
              <a:rPr lang="en-GB" smtClean="0"/>
              <a:t>‹#›</a:t>
            </a:fld>
            <a:endParaRPr lang="en-GB"/>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A8E21D2-2153-0742-AE47-E12FC7BB84B3}" type="datetimeFigureOut">
              <a:rPr lang="en-US" smtClean="0"/>
              <a:t>27/07/2011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EE817-6F08-504C-AB3A-3A0D9D12A415}" type="slidenum">
              <a:rPr lang="en-GB" smtClean="0"/>
              <a:t>‹#›</a:t>
            </a:fld>
            <a:endParaRPr lang="en-GB"/>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A8E21D2-2153-0742-AE47-E12FC7BB84B3}" type="datetimeFigureOut">
              <a:rPr lang="en-US" smtClean="0"/>
              <a:t>27/07/2011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EE817-6F08-504C-AB3A-3A0D9D12A415}" type="slidenum">
              <a:rPr lang="en-GB" smtClean="0"/>
              <a:t>‹#›</a:t>
            </a:fld>
            <a:endParaRPr lang="en-GB"/>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A8E21D2-2153-0742-AE47-E12FC7BB84B3}" type="datetimeFigureOut">
              <a:rPr lang="en-US" smtClean="0"/>
              <a:t>27/07/2011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EE817-6F08-504C-AB3A-3A0D9D12A415}" type="slidenum">
              <a:rPr lang="en-GB" smtClean="0"/>
              <a:t>‹#›</a:t>
            </a:fld>
            <a:endParaRPr lang="en-GB"/>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7A8E21D2-2153-0742-AE47-E12FC7BB84B3}" type="datetimeFigureOut">
              <a:rPr lang="en-US" smtClean="0"/>
              <a:t>27/07/2011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EE817-6F08-504C-AB3A-3A0D9D12A415}" type="slidenum">
              <a:rPr lang="en-GB" smtClean="0"/>
              <a:t>‹#›</a:t>
            </a:fld>
            <a:endParaRPr lang="en-GB"/>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7A8E21D2-2153-0742-AE47-E12FC7BB84B3}" type="datetimeFigureOut">
              <a:rPr lang="en-US" smtClean="0"/>
              <a:t>27/07/2011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3EE817-6F08-504C-AB3A-3A0D9D12A415}" type="slidenum">
              <a:rPr lang="en-GB" smtClean="0"/>
              <a:t>‹#›</a:t>
            </a:fld>
            <a:endParaRPr lang="en-GB"/>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7A8E21D2-2153-0742-AE47-E12FC7BB84B3}" type="datetimeFigureOut">
              <a:rPr lang="en-US" smtClean="0"/>
              <a:t>27/07/2011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3EE817-6F08-504C-AB3A-3A0D9D12A415}" type="slidenum">
              <a:rPr lang="en-GB" smtClean="0"/>
              <a:t>‹#›</a:t>
            </a:fld>
            <a:endParaRPr lang="en-GB"/>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A8E21D2-2153-0742-AE47-E12FC7BB84B3}" type="datetimeFigureOut">
              <a:rPr lang="en-US" smtClean="0"/>
              <a:t>27/07/2011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3EE817-6F08-504C-AB3A-3A0D9D12A415}" type="slidenum">
              <a:rPr lang="en-GB" smtClean="0"/>
              <a:t>‹#›</a:t>
            </a:fld>
            <a:endParaRPr lang="en-GB"/>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E21D2-2153-0742-AE47-E12FC7BB84B3}" type="datetimeFigureOut">
              <a:rPr lang="en-US" smtClean="0"/>
              <a:t>27/07/2011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3EE817-6F08-504C-AB3A-3A0D9D12A415}" type="slidenum">
              <a:rPr lang="en-GB" smtClean="0"/>
              <a:t>‹#›</a:t>
            </a:fld>
            <a:endParaRPr lang="en-GB"/>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A8E21D2-2153-0742-AE47-E12FC7BB84B3}" type="datetimeFigureOut">
              <a:rPr lang="en-US" smtClean="0"/>
              <a:t>27/07/2011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3EE817-6F08-504C-AB3A-3A0D9D12A415}" type="slidenum">
              <a:rPr lang="en-GB" smtClean="0"/>
              <a:t>‹#›</a:t>
            </a:fld>
            <a:endParaRPr lang="en-GB"/>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A8E21D2-2153-0742-AE47-E12FC7BB84B3}" type="datetimeFigureOut">
              <a:rPr lang="en-US" smtClean="0"/>
              <a:t>27/07/2011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3EE817-6F08-504C-AB3A-3A0D9D12A415}" type="slidenum">
              <a:rPr lang="en-GB" smtClean="0"/>
              <a:t>‹#›</a:t>
            </a:fld>
            <a:endParaRPr lang="en-GB"/>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E21D2-2153-0742-AE47-E12FC7BB84B3}" type="datetimeFigureOut">
              <a:rPr lang="en-US" smtClean="0"/>
              <a:t>27/07/2011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EE817-6F08-504C-AB3A-3A0D9D12A415}" type="slidenum">
              <a:rPr lang="en-GB" smtClean="0"/>
              <a:t>‹#›</a:t>
            </a:fld>
            <a:endParaRPr lang="en-GB"/>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mailto:eamonn.maguire@oerc.ox.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hyperlink" Target="http://obofoundry.org" TargetMode="External"/><Relationship Id="rId4" Type="http://schemas.openxmlformats.org/officeDocument/2006/relationships/hyperlink" Target="http://isatab.sf.net" TargetMode="External"/><Relationship Id="rId1" Type="http://schemas.openxmlformats.org/officeDocument/2006/relationships/slideLayout" Target="../slideLayouts/slideLayout2.xml"/><Relationship Id="rId2" Type="http://schemas.openxmlformats.org/officeDocument/2006/relationships/hyperlink" Target="http://mibbi.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892970" y="1214702"/>
            <a:ext cx="7554516" cy="1374908"/>
          </a:xfrm>
          <a:ln/>
        </p:spPr>
        <p:txBody>
          <a:bodyPr>
            <a:noAutofit/>
          </a:bodyPr>
          <a:lstStyle/>
          <a:p>
            <a:r>
              <a:rPr lang="en-US" dirty="0" smtClean="0">
                <a:latin typeface="Gill Sans Light" charset="0"/>
                <a:cs typeface="Gill Sans Light" charset="0"/>
                <a:sym typeface="Gill Sans Light" charset="0"/>
              </a:rPr>
              <a:t>Using OBI in the ISA tool infrastructure</a:t>
            </a:r>
            <a:endParaRPr lang="en-US" dirty="0">
              <a:latin typeface="Gill Sans Light" charset="0"/>
              <a:sym typeface="Gill Sans Light" charset="0"/>
            </a:endParaRPr>
          </a:p>
        </p:txBody>
      </p:sp>
      <p:sp>
        <p:nvSpPr>
          <p:cNvPr id="15362" name="Rectangle 2"/>
          <p:cNvSpPr>
            <a:spLocks noGrp="1" noChangeArrowheads="1"/>
          </p:cNvSpPr>
          <p:nvPr>
            <p:ph idx="1"/>
          </p:nvPr>
        </p:nvSpPr>
        <p:spPr>
          <a:xfrm>
            <a:off x="892969" y="2946797"/>
            <a:ext cx="7358063" cy="1982391"/>
          </a:xfrm>
          <a:ln/>
        </p:spPr>
        <p:txBody>
          <a:bodyPr/>
          <a:lstStyle/>
          <a:p>
            <a:r>
              <a:rPr lang="en-US" sz="1700" dirty="0">
                <a:latin typeface="Gill Sans Light" charset="0"/>
                <a:cs typeface="Gill Sans Light" charset="0"/>
                <a:sym typeface="Gill Sans Light" charset="0"/>
              </a:rPr>
              <a:t>Philippe Rocca-Serra</a:t>
            </a:r>
            <a:endParaRPr lang="en-US" sz="1700" dirty="0">
              <a:latin typeface="Gill Sans Light" charset="0"/>
              <a:sym typeface="Gill Sans Light" charset="0"/>
            </a:endParaRPr>
          </a:p>
          <a:p>
            <a:r>
              <a:rPr lang="en-US" sz="1700" dirty="0">
                <a:latin typeface="Gill Sans Light" charset="0"/>
                <a:cs typeface="Gill Sans Light" charset="0"/>
                <a:sym typeface="Gill Sans Light" charset="0"/>
              </a:rPr>
              <a:t>Oxford University, Oxford, UK</a:t>
            </a:r>
            <a:endParaRPr lang="en-US" sz="1700" dirty="0">
              <a:latin typeface="Gill Sans Light" charset="0"/>
              <a:sym typeface="Gill Sans Light" charset="0"/>
            </a:endParaRPr>
          </a:p>
          <a:p>
            <a:endParaRPr lang="en-US" dirty="0">
              <a:latin typeface="Gill Sans Light" charset="0"/>
              <a:sym typeface="Gill Sans Light" charset="0"/>
            </a:endParaRPr>
          </a:p>
          <a:p>
            <a:r>
              <a:rPr lang="en-US" sz="1700" i="1" dirty="0" smtClean="0">
                <a:latin typeface="Gill Sans Light" charset="0"/>
                <a:cs typeface="Gill Sans Light" charset="0"/>
                <a:sym typeface="Gill Sans Light" charset="0"/>
              </a:rPr>
              <a:t>ICBO 2011, OBI workshop, Buffalo, 25-28</a:t>
            </a:r>
            <a:r>
              <a:rPr lang="en-US" sz="1700" i="1" baseline="30000" dirty="0" smtClean="0">
                <a:latin typeface="Gill Sans Light" charset="0"/>
                <a:cs typeface="Gill Sans Light" charset="0"/>
                <a:sym typeface="Gill Sans Light" charset="0"/>
              </a:rPr>
              <a:t>th</a:t>
            </a:r>
            <a:r>
              <a:rPr lang="en-US" sz="1700" i="1" dirty="0" smtClean="0">
                <a:latin typeface="Gill Sans Light" charset="0"/>
                <a:cs typeface="Gill Sans Light" charset="0"/>
                <a:sym typeface="Gill Sans Light" charset="0"/>
              </a:rPr>
              <a:t> July 2011</a:t>
            </a:r>
            <a:endParaRPr lang="en-US" sz="1700" i="1" dirty="0">
              <a:latin typeface="Gill Sans Light" charset="0"/>
              <a:sym typeface="Gill Sans Light" charset="0"/>
            </a:endParaRP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1136" y="4417963"/>
            <a:ext cx="1574973" cy="153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15364" name="Rectangle 4"/>
          <p:cNvSpPr>
            <a:spLocks/>
          </p:cNvSpPr>
          <p:nvPr/>
        </p:nvSpPr>
        <p:spPr bwMode="auto">
          <a:xfrm>
            <a:off x="6026217" y="6007031"/>
            <a:ext cx="291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lgn="r"/>
            <a:r>
              <a:rPr lang="en-US" sz="1700">
                <a:latin typeface="Gill Sans Light" charset="0"/>
                <a:ea typeface="ＭＳ Ｐゴシック" charset="0"/>
                <a:cs typeface="Gill Sans Light" charset="0"/>
                <a:sym typeface="Gill Sans Light" charset="0"/>
                <a:hlinkClick r:id="rId3"/>
              </a:rPr>
              <a:t>philippe.roccaserra@oerc.ox.ac.uk</a:t>
            </a:r>
            <a:endParaRPr lang="en-US" sz="1700">
              <a:latin typeface="Gill Sans Light" charset="0"/>
              <a:ea typeface="ＭＳ Ｐゴシック" charset="0"/>
              <a:cs typeface="Gill Sans Light" charset="0"/>
              <a:sym typeface="Gill Sans Light" charset="0"/>
            </a:endParaRPr>
          </a:p>
          <a:p>
            <a:pPr algn="r"/>
            <a:r>
              <a:rPr lang="en-US" sz="1700" u="sng">
                <a:latin typeface="Gill Sans Light" charset="0"/>
                <a:ea typeface="ＭＳ Ｐゴシック" charset="0"/>
                <a:cs typeface="Gill Sans Light" charset="0"/>
                <a:sym typeface="Gill Sans Light" charset="0"/>
              </a:rPr>
              <a:t>http://www.isa-tools.org</a:t>
            </a:r>
          </a:p>
        </p:txBody>
      </p:sp>
    </p:spTree>
    <p:extLst>
      <p:ext uri="{BB962C8B-B14F-4D97-AF65-F5344CB8AC3E}">
        <p14:creationId xmlns:p14="http://schemas.microsoft.com/office/powerpoint/2010/main" val="712575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Gill Sans Light"/>
                <a:cs typeface="Gill Sans Light"/>
              </a:rPr>
              <a:t>Using the </a:t>
            </a:r>
            <a:r>
              <a:rPr lang="en-GB" dirty="0" err="1" smtClean="0">
                <a:latin typeface="Gill Sans Light"/>
                <a:cs typeface="Gill Sans Light"/>
              </a:rPr>
              <a:t>ISAconfiguration</a:t>
            </a:r>
            <a:r>
              <a:rPr lang="en-GB" dirty="0" smtClean="0">
                <a:latin typeface="Gill Sans Light"/>
                <a:cs typeface="Gill Sans Light"/>
              </a:rPr>
              <a:t> in </a:t>
            </a:r>
            <a:r>
              <a:rPr lang="en-GB" dirty="0" err="1" smtClean="0">
                <a:latin typeface="Gill Sans Light"/>
                <a:cs typeface="Gill Sans Light"/>
              </a:rPr>
              <a:t>ISAEditor</a:t>
            </a:r>
            <a:endParaRPr lang="en-GB" dirty="0">
              <a:latin typeface="Gill Sans Light"/>
              <a:cs typeface="Gill Sans Light"/>
            </a:endParaRPr>
          </a:p>
        </p:txBody>
      </p:sp>
      <p:pic>
        <p:nvPicPr>
          <p:cNvPr id="5" name="Picture 4" descr="Screen shot 2011-07-27 at 11.16.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43119"/>
            <a:ext cx="9144000" cy="5214881"/>
          </a:xfrm>
          <a:prstGeom prst="rect">
            <a:avLst/>
          </a:prstGeom>
        </p:spPr>
      </p:pic>
    </p:spTree>
    <p:extLst>
      <p:ext uri="{BB962C8B-B14F-4D97-AF65-F5344CB8AC3E}">
        <p14:creationId xmlns:p14="http://schemas.microsoft.com/office/powerpoint/2010/main" val="18466290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GB" dirty="0" smtClean="0">
                <a:latin typeface="Gill Sans Light"/>
                <a:cs typeface="Gill Sans Light"/>
              </a:rPr>
              <a:t>Using the </a:t>
            </a:r>
            <a:r>
              <a:rPr lang="en-GB" dirty="0" err="1" smtClean="0">
                <a:latin typeface="Gill Sans Light"/>
                <a:cs typeface="Gill Sans Light"/>
              </a:rPr>
              <a:t>ISAconfiguration</a:t>
            </a:r>
            <a:r>
              <a:rPr lang="en-GB" dirty="0" smtClean="0">
                <a:latin typeface="Gill Sans Light"/>
                <a:cs typeface="Gill Sans Light"/>
              </a:rPr>
              <a:t> in </a:t>
            </a:r>
            <a:r>
              <a:rPr lang="en-GB" dirty="0" err="1" smtClean="0">
                <a:latin typeface="Gill Sans Light"/>
                <a:cs typeface="Gill Sans Light"/>
              </a:rPr>
              <a:t>ISAcreator</a:t>
            </a:r>
            <a:r>
              <a:rPr lang="en-GB" dirty="0" smtClean="0">
                <a:latin typeface="Gill Sans Light"/>
                <a:cs typeface="Gill Sans Light"/>
              </a:rPr>
              <a:t> </a:t>
            </a:r>
            <a:r>
              <a:rPr lang="en-GB" dirty="0" smtClean="0">
                <a:latin typeface="Gill Sans Light"/>
                <a:cs typeface="Gill Sans Light"/>
              </a:rPr>
              <a:t>in combination with </a:t>
            </a:r>
            <a:r>
              <a:rPr lang="en-GB" dirty="0" smtClean="0">
                <a:latin typeface="Gill Sans Light"/>
                <a:cs typeface="Gill Sans Light"/>
              </a:rPr>
              <a:t>NCBO Annotator </a:t>
            </a:r>
            <a:r>
              <a:rPr lang="en-GB" dirty="0" smtClean="0">
                <a:latin typeface="Gill Sans Light"/>
                <a:cs typeface="Gill Sans Light"/>
              </a:rPr>
              <a:t>service</a:t>
            </a:r>
            <a:endParaRPr lang="en-GB" dirty="0">
              <a:latin typeface="Gill Sans Light"/>
              <a:cs typeface="Gill Sans Light"/>
            </a:endParaRPr>
          </a:p>
        </p:txBody>
      </p:sp>
      <p:pic>
        <p:nvPicPr>
          <p:cNvPr id="4" name="Picture 3" descr="Screen shot 2011-07-27 at 11.21.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82911"/>
            <a:ext cx="6515982" cy="4832188"/>
          </a:xfrm>
          <a:prstGeom prst="rect">
            <a:avLst/>
          </a:prstGeom>
        </p:spPr>
      </p:pic>
      <p:pic>
        <p:nvPicPr>
          <p:cNvPr id="3" name="Picture 2" descr="Screen shot 2011-07-27 at 11.20.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531" y="1682911"/>
            <a:ext cx="6515982" cy="4844707"/>
          </a:xfrm>
          <a:prstGeom prst="rect">
            <a:avLst/>
          </a:prstGeom>
        </p:spPr>
      </p:pic>
    </p:spTree>
    <p:extLst>
      <p:ext uri="{BB962C8B-B14F-4D97-AF65-F5344CB8AC3E}">
        <p14:creationId xmlns:p14="http://schemas.microsoft.com/office/powerpoint/2010/main" val="33879556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Gill Sans Light"/>
                <a:cs typeface="Gill Sans Light"/>
              </a:rPr>
              <a:t>Declaring experimental designs with OBI terms</a:t>
            </a:r>
            <a:endParaRPr lang="en-GB" dirty="0">
              <a:latin typeface="Gill Sans Light"/>
              <a:cs typeface="Gill Sans Light"/>
            </a:endParaRPr>
          </a:p>
        </p:txBody>
      </p:sp>
      <p:sp>
        <p:nvSpPr>
          <p:cNvPr id="3" name="Content Placeholder 2"/>
          <p:cNvSpPr>
            <a:spLocks noGrp="1"/>
          </p:cNvSpPr>
          <p:nvPr>
            <p:ph idx="1"/>
          </p:nvPr>
        </p:nvSpPr>
        <p:spPr>
          <a:xfrm>
            <a:off x="457200" y="1765841"/>
            <a:ext cx="8229600" cy="4525963"/>
          </a:xfrm>
        </p:spPr>
        <p:txBody>
          <a:bodyPr/>
          <a:lstStyle/>
          <a:p>
            <a:r>
              <a:rPr lang="en-GB" dirty="0" smtClean="0"/>
              <a:t>When using the manual entry, people can select the value of study design</a:t>
            </a:r>
          </a:p>
          <a:p>
            <a:endParaRPr lang="en-GB" dirty="0"/>
          </a:p>
          <a:p>
            <a:r>
              <a:rPr lang="en-GB" dirty="0" smtClean="0"/>
              <a:t>This is automatically set when using the ISA experiment wizard </a:t>
            </a:r>
            <a:endParaRPr lang="en-GB" dirty="0"/>
          </a:p>
        </p:txBody>
      </p:sp>
      <p:pic>
        <p:nvPicPr>
          <p:cNvPr id="6" name="Picture 5" descr="Screen shot 2011-07-27 at 11.50.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1855"/>
            <a:ext cx="9144000" cy="5292068"/>
          </a:xfrm>
          <a:prstGeom prst="rect">
            <a:avLst/>
          </a:prstGeom>
        </p:spPr>
      </p:pic>
    </p:spTree>
    <p:extLst>
      <p:ext uri="{BB962C8B-B14F-4D97-AF65-F5344CB8AC3E}">
        <p14:creationId xmlns:p14="http://schemas.microsoft.com/office/powerpoint/2010/main" val="17239263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Gill Sans Light"/>
                <a:cs typeface="Gill Sans Light"/>
              </a:rPr>
              <a:t>Future work</a:t>
            </a:r>
            <a:endParaRPr lang="en-GB" dirty="0">
              <a:latin typeface="Gill Sans Light"/>
              <a:cs typeface="Gill Sans Light"/>
            </a:endParaRPr>
          </a:p>
        </p:txBody>
      </p:sp>
      <p:sp>
        <p:nvSpPr>
          <p:cNvPr id="3" name="Content Placeholder 2"/>
          <p:cNvSpPr>
            <a:spLocks noGrp="1"/>
          </p:cNvSpPr>
          <p:nvPr>
            <p:ph idx="1"/>
          </p:nvPr>
        </p:nvSpPr>
        <p:spPr/>
        <p:txBody>
          <a:bodyPr/>
          <a:lstStyle/>
          <a:p>
            <a:r>
              <a:rPr lang="en-GB" dirty="0" smtClean="0">
                <a:latin typeface="Gill Sans Light"/>
                <a:cs typeface="Gill Sans Light"/>
              </a:rPr>
              <a:t>Expansion of </a:t>
            </a:r>
            <a:r>
              <a:rPr lang="en-GB" dirty="0" err="1" smtClean="0">
                <a:latin typeface="Gill Sans Light"/>
                <a:cs typeface="Gill Sans Light"/>
              </a:rPr>
              <a:t>ISAconverter</a:t>
            </a:r>
            <a:r>
              <a:rPr lang="en-GB" dirty="0" smtClean="0">
                <a:latin typeface="Gill Sans Light"/>
                <a:cs typeface="Gill Sans Light"/>
              </a:rPr>
              <a:t> to provide RDF/OWL representation of experimental data Trivial mapping  of ISA elements to OBI classes.</a:t>
            </a:r>
          </a:p>
          <a:p>
            <a:r>
              <a:rPr lang="en-GB" dirty="0" smtClean="0">
                <a:latin typeface="Gill Sans Light"/>
                <a:cs typeface="Gill Sans Light"/>
              </a:rPr>
              <a:t>Expansion of the validation rules currently available in </a:t>
            </a:r>
            <a:r>
              <a:rPr lang="en-GB" dirty="0" err="1" smtClean="0">
                <a:latin typeface="Gill Sans Light"/>
                <a:cs typeface="Gill Sans Light"/>
              </a:rPr>
              <a:t>ISAvalidator</a:t>
            </a:r>
            <a:r>
              <a:rPr lang="en-GB" dirty="0" smtClean="0">
                <a:latin typeface="Gill Sans Light"/>
                <a:cs typeface="Gill Sans Light"/>
              </a:rPr>
              <a:t>.</a:t>
            </a:r>
            <a:endParaRPr lang="en-GB" dirty="0">
              <a:latin typeface="Gill Sans Light"/>
              <a:cs typeface="Gill Sans Light"/>
            </a:endParaRPr>
          </a:p>
        </p:txBody>
      </p:sp>
    </p:spTree>
    <p:extLst>
      <p:ext uri="{BB962C8B-B14F-4D97-AF65-F5344CB8AC3E}">
        <p14:creationId xmlns:p14="http://schemas.microsoft.com/office/powerpoint/2010/main" val="37453870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p:cNvSpPr>
          <p:nvPr/>
        </p:nvSpPr>
        <p:spPr bwMode="auto">
          <a:xfrm>
            <a:off x="500062" y="754558"/>
            <a:ext cx="5929313" cy="553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marL="133941" indent="-133941"/>
            <a:r>
              <a:rPr lang="en-US" sz="3400" dirty="0" smtClean="0">
                <a:latin typeface="Gill Sans Light" charset="0"/>
                <a:ea typeface="ＭＳ Ｐゴシック" charset="0"/>
                <a:cs typeface="Gill Sans Light" charset="0"/>
                <a:sym typeface="Gill Sans Light" charset="0"/>
              </a:rPr>
              <a:t>Publication</a:t>
            </a:r>
            <a:r>
              <a:rPr lang="en-US" sz="3400" dirty="0">
                <a:solidFill>
                  <a:srgbClr val="8DC63F"/>
                </a:solidFill>
                <a:latin typeface="Gill Sans Light" charset="0"/>
                <a:ea typeface="ＭＳ Ｐゴシック" charset="0"/>
                <a:cs typeface="Gill Sans Light" charset="0"/>
                <a:sym typeface="Gill Sans Light" charset="0"/>
              </a:rPr>
              <a:t>...</a:t>
            </a:r>
          </a:p>
        </p:txBody>
      </p:sp>
      <p:sp>
        <p:nvSpPr>
          <p:cNvPr id="32770" name="Rectangle 2"/>
          <p:cNvSpPr>
            <a:spLocks/>
          </p:cNvSpPr>
          <p:nvPr/>
        </p:nvSpPr>
        <p:spPr bwMode="auto">
          <a:xfrm>
            <a:off x="1946672" y="2603004"/>
            <a:ext cx="6179344" cy="98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828"/>
              </a:lnSpc>
            </a:pPr>
            <a:r>
              <a:rPr lang="en-US" sz="2100" dirty="0">
                <a:latin typeface="Gill Sans Light" charset="0"/>
                <a:ea typeface="ＭＳ Ｐゴシック" charset="0"/>
                <a:cs typeface="Gill Sans Light" charset="0"/>
                <a:sym typeface="Gill Sans Light" charset="0"/>
              </a:rPr>
              <a:t>ISA software suite: supporting standards-compliant experimental annotation and enabling </a:t>
            </a:r>
            <a:r>
              <a:rPr lang="en-US" sz="2100" dirty="0" err="1">
                <a:latin typeface="Gill Sans Light" charset="0"/>
                <a:ea typeface="ＭＳ Ｐゴシック" charset="0"/>
                <a:cs typeface="Gill Sans Light" charset="0"/>
                <a:sym typeface="Gill Sans Light" charset="0"/>
              </a:rPr>
              <a:t>curation</a:t>
            </a:r>
            <a:r>
              <a:rPr lang="en-US" sz="2100" dirty="0">
                <a:latin typeface="Gill Sans Light" charset="0"/>
                <a:ea typeface="ＭＳ Ｐゴシック" charset="0"/>
                <a:cs typeface="Gill Sans Light" charset="0"/>
                <a:sym typeface="Gill Sans Light" charset="0"/>
              </a:rPr>
              <a:t> at the community level</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570" y="2678906"/>
            <a:ext cx="1196578" cy="156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32772" name="Rectangle 4"/>
          <p:cNvSpPr>
            <a:spLocks/>
          </p:cNvSpPr>
          <p:nvPr/>
        </p:nvSpPr>
        <p:spPr bwMode="auto">
          <a:xfrm>
            <a:off x="1955602" y="3603129"/>
            <a:ext cx="542032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nSpc>
                <a:spcPts val="1055"/>
              </a:lnSpc>
              <a:spcBef>
                <a:spcPts val="562"/>
              </a:spcBef>
            </a:pPr>
            <a:r>
              <a:rPr lang="en-US" sz="1000">
                <a:latin typeface="Gill Sans Light" charset="0"/>
                <a:ea typeface="ＭＳ Ｐゴシック" charset="0"/>
                <a:cs typeface="Gill Sans Light" charset="0"/>
                <a:sym typeface="Gill Sans Light" charset="0"/>
              </a:rPr>
              <a:t>Philippe Rocca-Serra; Marco Brandizi; Eamonn Maguire; Nataliya Sklyar; Chris Taylor; Kimberly Begley; Dawn Field; Stephen Harris; Winston Hide; Oliver Hofmann; Steffen Neumann; Peter Sterk; Weida Tong; Susanna-Assunta Sansone</a:t>
            </a:r>
            <a:br>
              <a:rPr lang="en-US" sz="1000">
                <a:latin typeface="Gill Sans Light" charset="0"/>
                <a:ea typeface="ＭＳ Ｐゴシック" charset="0"/>
                <a:cs typeface="Gill Sans Light" charset="0"/>
                <a:sym typeface="Gill Sans Light" charset="0"/>
              </a:rPr>
            </a:br>
            <a:r>
              <a:rPr lang="en-US" sz="1000">
                <a:ea typeface="ＭＳ Ｐゴシック" charset="0"/>
                <a:cs typeface="Gill Sans" charset="0"/>
              </a:rPr>
              <a:t>Bioinformatics 2010 26: 2354-2356</a:t>
            </a:r>
          </a:p>
        </p:txBody>
      </p:sp>
    </p:spTree>
    <p:extLst>
      <p:ext uri="{BB962C8B-B14F-4D97-AF65-F5344CB8AC3E}">
        <p14:creationId xmlns:p14="http://schemas.microsoft.com/office/powerpoint/2010/main" val="2985753773"/>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p:cNvSpPr>
          <p:nvPr/>
        </p:nvSpPr>
        <p:spPr bwMode="auto">
          <a:xfrm>
            <a:off x="517922" y="1602879"/>
            <a:ext cx="4391174" cy="4697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lgn="l"/>
            <a:r>
              <a:rPr lang="en-US" sz="2200" dirty="0">
                <a:solidFill>
                  <a:srgbClr val="8DC63F"/>
                </a:solidFill>
                <a:latin typeface="Gill Sans Light" charset="0"/>
                <a:ea typeface="ＭＳ Ｐゴシック" charset="0"/>
                <a:cs typeface="Gill Sans Light" charset="0"/>
                <a:sym typeface="Gill Sans Light" charset="0"/>
              </a:rPr>
              <a:t>Groups and individuals participating in:</a:t>
            </a:r>
          </a:p>
          <a:p>
            <a:pPr algn="l"/>
            <a:r>
              <a:rPr lang="en-US" sz="2200" dirty="0">
                <a:ea typeface="ＭＳ Ｐゴシック" charset="0"/>
                <a:cs typeface="Gill Sans" charset="0"/>
              </a:rPr>
              <a:t>MIBBI</a:t>
            </a:r>
            <a:r>
              <a:rPr lang="en-US" sz="2200" dirty="0">
                <a:latin typeface="Gill Sans Light" charset="0"/>
                <a:ea typeface="ＭＳ Ｐゴシック" charset="0"/>
                <a:cs typeface="Gill Sans Light" charset="0"/>
                <a:sym typeface="Gill Sans Light" charset="0"/>
              </a:rPr>
              <a:t> </a:t>
            </a:r>
            <a:r>
              <a:rPr lang="en-US" sz="2200" u="sng" dirty="0">
                <a:latin typeface="Gill Sans Light" charset="0"/>
                <a:ea typeface="ＭＳ Ｐゴシック" charset="0"/>
                <a:cs typeface="Gill Sans Light" charset="0"/>
                <a:sym typeface="Gill Sans Light" charset="0"/>
                <a:hlinkClick r:id="rId2"/>
              </a:rPr>
              <a:t>http://mibbi.org</a:t>
            </a:r>
            <a:r>
              <a:rPr lang="en-US" sz="2200" dirty="0">
                <a:latin typeface="Gill Sans Light" charset="0"/>
                <a:ea typeface="ＭＳ Ｐゴシック" charset="0"/>
                <a:cs typeface="Gill Sans Light" charset="0"/>
                <a:sym typeface="Gill Sans Light" charset="0"/>
              </a:rPr>
              <a:t> </a:t>
            </a:r>
          </a:p>
          <a:p>
            <a:pPr algn="l"/>
            <a:r>
              <a:rPr lang="en-US" sz="2200" dirty="0">
                <a:ea typeface="ＭＳ Ｐゴシック" charset="0"/>
                <a:cs typeface="Gill Sans" charset="0"/>
              </a:rPr>
              <a:t>OBO Foundry</a:t>
            </a:r>
            <a:r>
              <a:rPr lang="en-US" sz="2200" dirty="0">
                <a:latin typeface="Gill Sans Light" charset="0"/>
                <a:ea typeface="ＭＳ Ｐゴシック" charset="0"/>
                <a:cs typeface="Gill Sans Light" charset="0"/>
                <a:sym typeface="Gill Sans Light" charset="0"/>
              </a:rPr>
              <a:t> </a:t>
            </a:r>
            <a:r>
              <a:rPr lang="en-US" sz="2200" u="sng" dirty="0">
                <a:latin typeface="Gill Sans Light" charset="0"/>
                <a:ea typeface="ＭＳ Ｐゴシック" charset="0"/>
                <a:cs typeface="Gill Sans Light" charset="0"/>
                <a:sym typeface="Gill Sans Light" charset="0"/>
              </a:rPr>
              <a:t>http://</a:t>
            </a:r>
            <a:r>
              <a:rPr lang="en-US" sz="2200" u="sng" dirty="0" err="1">
                <a:latin typeface="Gill Sans Light" charset="0"/>
                <a:ea typeface="ＭＳ Ｐゴシック" charset="0"/>
                <a:cs typeface="Gill Sans Light" charset="0"/>
                <a:sym typeface="Gill Sans Light" charset="0"/>
              </a:rPr>
              <a:t>obofoundr</a:t>
            </a:r>
            <a:r>
              <a:rPr lang="en-US" sz="2200" u="sng" dirty="0" err="1">
                <a:latin typeface="Gill Sans Light" charset="0"/>
                <a:ea typeface="ＭＳ Ｐゴシック" charset="0"/>
                <a:cs typeface="Gill Sans Light" charset="0"/>
                <a:sym typeface="Gill Sans Light" charset="0"/>
                <a:hlinkClick r:id="rId3"/>
              </a:rPr>
              <a:t>y.org</a:t>
            </a:r>
            <a:endParaRPr lang="en-US" sz="2200" dirty="0">
              <a:latin typeface="Gill Sans Light" charset="0"/>
              <a:ea typeface="ＭＳ Ｐゴシック" charset="0"/>
              <a:cs typeface="Gill Sans Light" charset="0"/>
              <a:sym typeface="Gill Sans Light" charset="0"/>
              <a:hlinkClick r:id="rId3"/>
            </a:endParaRPr>
          </a:p>
          <a:p>
            <a:pPr algn="l"/>
            <a:r>
              <a:rPr lang="en-US" sz="2200" dirty="0">
                <a:ea typeface="ＭＳ Ｐゴシック" charset="0"/>
                <a:cs typeface="Gill Sans" charset="0"/>
                <a:hlinkClick r:id="rId3"/>
              </a:rPr>
              <a:t>ISA-Tab format</a:t>
            </a:r>
            <a:r>
              <a:rPr lang="en-US" sz="2200" dirty="0">
                <a:latin typeface="Gill Sans Light" charset="0"/>
                <a:ea typeface="ＭＳ Ｐゴシック" charset="0"/>
                <a:cs typeface="Gill Sans Light" charset="0"/>
                <a:sym typeface="Gill Sans Light" charset="0"/>
                <a:hlinkClick r:id="rId3"/>
              </a:rPr>
              <a:t> </a:t>
            </a:r>
            <a:r>
              <a:rPr lang="en-US" sz="2200" u="sng" dirty="0">
                <a:latin typeface="Gill Sans Light" charset="0"/>
                <a:ea typeface="ＭＳ Ｐゴシック" charset="0"/>
                <a:cs typeface="Gill Sans Light" charset="0"/>
                <a:sym typeface="Gill Sans Light" charset="0"/>
              </a:rPr>
              <a:t>http://</a:t>
            </a:r>
            <a:r>
              <a:rPr lang="en-US" sz="2200" u="sng" dirty="0" err="1">
                <a:latin typeface="Gill Sans Light" charset="0"/>
                <a:ea typeface="ＭＳ Ｐゴシック" charset="0"/>
                <a:cs typeface="Gill Sans Light" charset="0"/>
                <a:sym typeface="Gill Sans Light" charset="0"/>
              </a:rPr>
              <a:t>isatab.sf.net</a:t>
            </a:r>
            <a:endParaRPr lang="en-US" sz="2200" dirty="0">
              <a:latin typeface="Gill Sans Light" charset="0"/>
              <a:ea typeface="ＭＳ Ｐゴシック" charset="0"/>
              <a:cs typeface="Gill Sans Light" charset="0"/>
              <a:sym typeface="Gill Sans Light" charset="0"/>
            </a:endParaRPr>
          </a:p>
          <a:p>
            <a:pPr algn="l"/>
            <a:endParaRPr lang="en-US" sz="2200" dirty="0">
              <a:solidFill>
                <a:srgbClr val="8DC63F"/>
              </a:solidFill>
              <a:latin typeface="Gill Sans Light" charset="0"/>
              <a:ea typeface="ＭＳ Ｐゴシック" charset="0"/>
              <a:cs typeface="Gill Sans Light" charset="0"/>
              <a:sym typeface="Gill Sans Light" charset="0"/>
            </a:endParaRPr>
          </a:p>
          <a:p>
            <a:pPr algn="l"/>
            <a:r>
              <a:rPr lang="en-US" sz="2200" dirty="0">
                <a:solidFill>
                  <a:srgbClr val="8DC63F"/>
                </a:solidFill>
                <a:latin typeface="Gill Sans Light" charset="0"/>
                <a:ea typeface="ＭＳ Ｐゴシック" charset="0"/>
                <a:cs typeface="Gill Sans Light" charset="0"/>
                <a:sym typeface="Gill Sans Light" charset="0"/>
              </a:rPr>
              <a:t>ISA Infrastruct</a:t>
            </a:r>
            <a:r>
              <a:rPr lang="en-US" sz="2200" dirty="0">
                <a:solidFill>
                  <a:srgbClr val="8DC63F"/>
                </a:solidFill>
                <a:latin typeface="Gill Sans Light" charset="0"/>
                <a:ea typeface="ＭＳ Ｐゴシック" charset="0"/>
                <a:cs typeface="Gill Sans Light" charset="0"/>
                <a:sym typeface="Gill Sans Light" charset="0"/>
                <a:hlinkClick r:id="rId4"/>
              </a:rPr>
              <a:t>ure Team:</a:t>
            </a:r>
          </a:p>
          <a:p>
            <a:pPr algn="l"/>
            <a:r>
              <a:rPr lang="en-US" sz="2200" dirty="0">
                <a:latin typeface="Gill Sans Light" charset="0"/>
                <a:ea typeface="ＭＳ Ｐゴシック" charset="0"/>
                <a:cs typeface="Gill Sans Light" charset="0"/>
                <a:sym typeface="Gill Sans Light" charset="0"/>
                <a:hlinkClick r:id="rId4"/>
              </a:rPr>
              <a:t>Eamonn </a:t>
            </a:r>
            <a:r>
              <a:rPr lang="en-US" sz="2200" dirty="0">
                <a:ea typeface="ＭＳ Ｐゴシック" charset="0"/>
                <a:cs typeface="Gill Sans" charset="0"/>
                <a:hlinkClick r:id="rId4"/>
              </a:rPr>
              <a:t>Mag</a:t>
            </a:r>
            <a:r>
              <a:rPr lang="en-US" sz="2200" dirty="0">
                <a:ea typeface="ＭＳ Ｐゴシック" charset="0"/>
                <a:cs typeface="Gill Sans" charset="0"/>
              </a:rPr>
              <a:t>uire </a:t>
            </a:r>
            <a:r>
              <a:rPr lang="en-US" sz="2200" dirty="0">
                <a:latin typeface="Gill Sans Light" charset="0"/>
                <a:ea typeface="ＭＳ Ｐゴシック" charset="0"/>
                <a:cs typeface="Gill Sans Light" charset="0"/>
                <a:sym typeface="Gill Sans Light" charset="0"/>
              </a:rPr>
              <a:t>(Oxford)</a:t>
            </a:r>
          </a:p>
          <a:p>
            <a:pPr algn="l"/>
            <a:r>
              <a:rPr lang="en-US" sz="2200" dirty="0">
                <a:latin typeface="Gill Sans Light" charset="0"/>
                <a:ea typeface="ＭＳ Ｐゴシック" charset="0"/>
                <a:cs typeface="Gill Sans Light" charset="0"/>
                <a:sym typeface="Gill Sans Light" charset="0"/>
              </a:rPr>
              <a:t>Philippe </a:t>
            </a:r>
            <a:r>
              <a:rPr lang="en-US" sz="2200" dirty="0">
                <a:ea typeface="ＭＳ Ｐゴシック" charset="0"/>
                <a:cs typeface="Gill Sans" charset="0"/>
              </a:rPr>
              <a:t>Rocca-Serra </a:t>
            </a:r>
            <a:r>
              <a:rPr lang="en-US" sz="2200" dirty="0">
                <a:latin typeface="Gill Sans Light" charset="0"/>
                <a:ea typeface="ＭＳ Ｐゴシック" charset="0"/>
                <a:cs typeface="Gill Sans Light" charset="0"/>
                <a:sym typeface="Gill Sans Light" charset="0"/>
              </a:rPr>
              <a:t>(Oxford)</a:t>
            </a:r>
          </a:p>
          <a:p>
            <a:pPr algn="l"/>
            <a:r>
              <a:rPr lang="en-US" sz="2200" dirty="0">
                <a:latin typeface="Gill Sans Light" charset="0"/>
                <a:ea typeface="ＭＳ Ｐゴシック" charset="0"/>
                <a:cs typeface="Gill Sans Light" charset="0"/>
                <a:sym typeface="Gill Sans Light" charset="0"/>
              </a:rPr>
              <a:t>Susanna-</a:t>
            </a:r>
            <a:r>
              <a:rPr lang="en-US" sz="2200" dirty="0" err="1">
                <a:latin typeface="Gill Sans Light" charset="0"/>
                <a:ea typeface="ＭＳ Ｐゴシック" charset="0"/>
                <a:cs typeface="Gill Sans Light" charset="0"/>
                <a:sym typeface="Gill Sans Light" charset="0"/>
              </a:rPr>
              <a:t>Assunta</a:t>
            </a:r>
            <a:r>
              <a:rPr lang="en-US" sz="2200" dirty="0">
                <a:latin typeface="Gill Sans Light" charset="0"/>
                <a:ea typeface="ＭＳ Ｐゴシック" charset="0"/>
                <a:cs typeface="Gill Sans Light" charset="0"/>
                <a:sym typeface="Gill Sans Light" charset="0"/>
              </a:rPr>
              <a:t> </a:t>
            </a:r>
            <a:r>
              <a:rPr lang="en-US" sz="2200" dirty="0" err="1">
                <a:ea typeface="ＭＳ Ｐゴシック" charset="0"/>
                <a:cs typeface="Gill Sans" charset="0"/>
              </a:rPr>
              <a:t>Sansone</a:t>
            </a:r>
            <a:r>
              <a:rPr lang="en-US" sz="2200" dirty="0">
                <a:latin typeface="Gill Sans Light" charset="0"/>
                <a:ea typeface="ＭＳ Ｐゴシック" charset="0"/>
                <a:cs typeface="Gill Sans Light" charset="0"/>
                <a:sym typeface="Gill Sans Light" charset="0"/>
              </a:rPr>
              <a:t> (Oxford)</a:t>
            </a:r>
          </a:p>
          <a:p>
            <a:pPr algn="l"/>
            <a:r>
              <a:rPr lang="en-US" sz="2200" dirty="0">
                <a:latin typeface="Gill Sans Light" charset="0"/>
                <a:ea typeface="ＭＳ Ｐゴシック" charset="0"/>
                <a:cs typeface="Gill Sans Light" charset="0"/>
                <a:sym typeface="Gill Sans Light" charset="0"/>
              </a:rPr>
              <a:t>Chris </a:t>
            </a:r>
            <a:r>
              <a:rPr lang="en-US" sz="2200" dirty="0">
                <a:ea typeface="ＭＳ Ｐゴシック" charset="0"/>
                <a:cs typeface="Gill Sans" charset="0"/>
              </a:rPr>
              <a:t>Taylor </a:t>
            </a:r>
            <a:r>
              <a:rPr lang="en-US" sz="2200" dirty="0">
                <a:latin typeface="Gill Sans Light" charset="0"/>
                <a:ea typeface="ＭＳ Ｐゴシック" charset="0"/>
                <a:cs typeface="Gill Sans Light" charset="0"/>
                <a:sym typeface="Gill Sans Light" charset="0"/>
              </a:rPr>
              <a:t>(EMBL-EBI)</a:t>
            </a:r>
          </a:p>
          <a:p>
            <a:pPr algn="l"/>
            <a:endParaRPr lang="en-US" sz="2200" dirty="0">
              <a:latin typeface="Gill Sans Light" charset="0"/>
              <a:ea typeface="ＭＳ Ｐゴシック" charset="0"/>
              <a:cs typeface="Gill Sans Light" charset="0"/>
              <a:sym typeface="Gill Sans Light" charset="0"/>
            </a:endParaRPr>
          </a:p>
          <a:p>
            <a:pPr algn="l"/>
            <a:r>
              <a:rPr lang="en-US" sz="2200" dirty="0">
                <a:solidFill>
                  <a:srgbClr val="8DC63F"/>
                </a:solidFill>
                <a:latin typeface="Gill Sans Light" charset="0"/>
                <a:ea typeface="ＭＳ Ｐゴシック" charset="0"/>
                <a:cs typeface="Gill Sans Light" charset="0"/>
                <a:sym typeface="Gill Sans Light" charset="0"/>
              </a:rPr>
              <a:t>Alumni:</a:t>
            </a:r>
          </a:p>
          <a:p>
            <a:pPr algn="l"/>
            <a:r>
              <a:rPr lang="en-US" sz="2200" dirty="0">
                <a:latin typeface="Gill Sans Light" charset="0"/>
                <a:ea typeface="ＭＳ Ｐゴシック" charset="0"/>
                <a:cs typeface="Gill Sans Light" charset="0"/>
                <a:sym typeface="Gill Sans Light" charset="0"/>
              </a:rPr>
              <a:t>Marco </a:t>
            </a:r>
            <a:r>
              <a:rPr lang="en-US" sz="2200" dirty="0" err="1">
                <a:ea typeface="ＭＳ Ｐゴシック" charset="0"/>
                <a:cs typeface="Gill Sans" charset="0"/>
              </a:rPr>
              <a:t>Brandizi</a:t>
            </a:r>
            <a:r>
              <a:rPr lang="en-US" sz="2200" dirty="0">
                <a:ea typeface="ＭＳ Ｐゴシック" charset="0"/>
                <a:cs typeface="Gill Sans" charset="0"/>
              </a:rPr>
              <a:t> </a:t>
            </a:r>
            <a:r>
              <a:rPr lang="en-US" sz="2200" dirty="0">
                <a:latin typeface="Gill Sans Light" charset="0"/>
                <a:ea typeface="ＭＳ Ｐゴシック" charset="0"/>
                <a:cs typeface="Gill Sans Light" charset="0"/>
                <a:sym typeface="Gill Sans Light" charset="0"/>
              </a:rPr>
              <a:t>(EMBL-EBI)</a:t>
            </a:r>
          </a:p>
          <a:p>
            <a:pPr algn="l"/>
            <a:r>
              <a:rPr lang="en-US" sz="2200" dirty="0" err="1">
                <a:latin typeface="Gill Sans Light" charset="0"/>
                <a:ea typeface="ＭＳ Ｐゴシック" charset="0"/>
                <a:cs typeface="Gill Sans Light" charset="0"/>
                <a:sym typeface="Gill Sans Light" charset="0"/>
              </a:rPr>
              <a:t>Nataliya</a:t>
            </a:r>
            <a:r>
              <a:rPr lang="en-US" sz="2200" dirty="0">
                <a:latin typeface="Gill Sans Light" charset="0"/>
                <a:ea typeface="ＭＳ Ｐゴシック" charset="0"/>
                <a:cs typeface="Gill Sans Light" charset="0"/>
                <a:sym typeface="Gill Sans Light" charset="0"/>
              </a:rPr>
              <a:t> </a:t>
            </a:r>
            <a:r>
              <a:rPr lang="en-US" sz="2200" dirty="0" err="1">
                <a:ea typeface="ＭＳ Ｐゴシック" charset="0"/>
                <a:cs typeface="Gill Sans" charset="0"/>
              </a:rPr>
              <a:t>Sklyar</a:t>
            </a:r>
            <a:r>
              <a:rPr lang="en-US" sz="2200" dirty="0">
                <a:ea typeface="ＭＳ Ｐゴシック" charset="0"/>
                <a:cs typeface="Gill Sans" charset="0"/>
              </a:rPr>
              <a:t> </a:t>
            </a:r>
            <a:r>
              <a:rPr lang="en-US" sz="2200" dirty="0">
                <a:latin typeface="Gill Sans Light" charset="0"/>
                <a:ea typeface="ＭＳ Ｐゴシック" charset="0"/>
                <a:cs typeface="Gill Sans Light" charset="0"/>
                <a:sym typeface="Gill Sans Light" charset="0"/>
              </a:rPr>
              <a:t>(EMBL-EBI)</a:t>
            </a:r>
          </a:p>
        </p:txBody>
      </p:sp>
      <p:sp>
        <p:nvSpPr>
          <p:cNvPr id="33794" name="Rectangle 2"/>
          <p:cNvSpPr>
            <a:spLocks noGrp="1" noChangeArrowheads="1"/>
          </p:cNvSpPr>
          <p:nvPr>
            <p:ph type="title"/>
          </p:nvPr>
        </p:nvSpPr>
        <p:spPr>
          <a:xfrm>
            <a:off x="598289" y="401836"/>
            <a:ext cx="7777758" cy="991195"/>
          </a:xfrm>
          <a:ln/>
        </p:spPr>
        <p:txBody>
          <a:bodyPr/>
          <a:lstStyle/>
          <a:p>
            <a:pPr algn="l"/>
            <a:r>
              <a:rPr lang="en-US" sz="3400">
                <a:latin typeface="Gill Sans Light" charset="0"/>
                <a:cs typeface="Gill Sans Light" charset="0"/>
                <a:sym typeface="Gill Sans Light" charset="0"/>
              </a:rPr>
              <a:t>Acknowledgements...</a:t>
            </a:r>
            <a:endParaRPr lang="en-US" sz="3400">
              <a:latin typeface="Gill Sans Light" charset="0"/>
              <a:sym typeface="Gill Sans Light" charset="0"/>
            </a:endParaRPr>
          </a:p>
        </p:txBody>
      </p:sp>
      <p:sp>
        <p:nvSpPr>
          <p:cNvPr id="33795" name="Rectangle 3"/>
          <p:cNvSpPr>
            <a:spLocks/>
          </p:cNvSpPr>
          <p:nvPr/>
        </p:nvSpPr>
        <p:spPr bwMode="auto">
          <a:xfrm>
            <a:off x="4813101" y="2933402"/>
            <a:ext cx="3812977" cy="282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lgn="r"/>
            <a:r>
              <a:rPr lang="en-US" sz="2500">
                <a:solidFill>
                  <a:srgbClr val="8DC63F"/>
                </a:solidFill>
                <a:latin typeface="Gill Sans Light" charset="0"/>
                <a:ea typeface="ＭＳ Ｐゴシック" charset="0"/>
                <a:cs typeface="Gill Sans Light" charset="0"/>
                <a:sym typeface="Gill Sans Light" charset="0"/>
              </a:rPr>
              <a:t>collaborators at:</a:t>
            </a:r>
          </a:p>
          <a:p>
            <a:pPr algn="r"/>
            <a:r>
              <a:rPr lang="en-US" sz="1700">
                <a:ea typeface="ＭＳ Ｐゴシック" charset="0"/>
                <a:cs typeface="Gill Sans" charset="0"/>
              </a:rPr>
              <a:t>Cambridge</a:t>
            </a:r>
            <a:r>
              <a:rPr lang="en-US" sz="1700">
                <a:latin typeface="Gill Sans Light" charset="0"/>
                <a:ea typeface="ＭＳ Ｐゴシック" charset="0"/>
                <a:cs typeface="Gill Sans Light" charset="0"/>
                <a:sym typeface="Gill Sans Light" charset="0"/>
              </a:rPr>
              <a:t> University</a:t>
            </a:r>
          </a:p>
          <a:p>
            <a:pPr algn="r"/>
            <a:r>
              <a:rPr lang="en-US" sz="1700">
                <a:ea typeface="ＭＳ Ｐゴシック" charset="0"/>
                <a:cs typeface="Gill Sans" charset="0"/>
              </a:rPr>
              <a:t>Harvard</a:t>
            </a:r>
            <a:r>
              <a:rPr lang="en-US" sz="1700">
                <a:latin typeface="Gill Sans Light" charset="0"/>
                <a:ea typeface="ＭＳ Ｐゴシック" charset="0"/>
                <a:cs typeface="Gill Sans Light" charset="0"/>
                <a:sym typeface="Gill Sans Light" charset="0"/>
              </a:rPr>
              <a:t> School for Public Health</a:t>
            </a:r>
          </a:p>
          <a:p>
            <a:pPr algn="r"/>
            <a:r>
              <a:rPr lang="en-US" sz="1700">
                <a:ea typeface="ＭＳ Ｐゴシック" charset="0"/>
                <a:cs typeface="Gill Sans" charset="0"/>
              </a:rPr>
              <a:t>FDA</a:t>
            </a:r>
            <a:r>
              <a:rPr lang="en-US" sz="1700">
                <a:latin typeface="Gill Sans Light" charset="0"/>
                <a:ea typeface="ＭＳ Ｐゴシック" charset="0"/>
                <a:cs typeface="Gill Sans Light" charset="0"/>
                <a:sym typeface="Gill Sans Light" charset="0"/>
              </a:rPr>
              <a:t>s NCTR</a:t>
            </a:r>
          </a:p>
          <a:p>
            <a:pPr algn="r"/>
            <a:r>
              <a:rPr lang="en-US" sz="1700">
                <a:ea typeface="ＭＳ Ｐゴシック" charset="0"/>
                <a:cs typeface="Gill Sans" charset="0"/>
              </a:rPr>
              <a:t>Leibniz</a:t>
            </a:r>
            <a:r>
              <a:rPr lang="en-US" sz="1700">
                <a:latin typeface="Gill Sans Light" charset="0"/>
                <a:ea typeface="ＭＳ Ｐゴシック" charset="0"/>
                <a:cs typeface="Gill Sans Light" charset="0"/>
                <a:sym typeface="Gill Sans Light" charset="0"/>
              </a:rPr>
              <a:t> Plant Institute</a:t>
            </a:r>
          </a:p>
          <a:p>
            <a:pPr algn="r"/>
            <a:r>
              <a:rPr lang="en-US" sz="1700">
                <a:ea typeface="ＭＳ Ｐゴシック" charset="0"/>
                <a:cs typeface="Gill Sans" charset="0"/>
              </a:rPr>
              <a:t>NERCs</a:t>
            </a:r>
            <a:r>
              <a:rPr lang="en-US" sz="1700">
                <a:latin typeface="Gill Sans Light" charset="0"/>
                <a:ea typeface="ＭＳ Ｐゴシック" charset="0"/>
                <a:cs typeface="Gill Sans Light" charset="0"/>
                <a:sym typeface="Gill Sans Light" charset="0"/>
              </a:rPr>
              <a:t> NEBC</a:t>
            </a:r>
          </a:p>
          <a:p>
            <a:pPr algn="r"/>
            <a:r>
              <a:rPr lang="en-US" sz="1700">
                <a:ea typeface="ＭＳ Ｐゴシック" charset="0"/>
                <a:cs typeface="Gill Sans" charset="0"/>
              </a:rPr>
              <a:t>EuNuGO</a:t>
            </a:r>
          </a:p>
          <a:p>
            <a:pPr algn="r"/>
            <a:r>
              <a:rPr lang="en-US" sz="2500">
                <a:solidFill>
                  <a:srgbClr val="8DC63F"/>
                </a:solidFill>
                <a:latin typeface="Gill Sans Light" charset="0"/>
                <a:ea typeface="ＭＳ Ｐゴシック" charset="0"/>
                <a:cs typeface="Gill Sans Light" charset="0"/>
                <a:sym typeface="Gill Sans Light" charset="0"/>
              </a:rPr>
              <a:t>Funders:</a:t>
            </a:r>
          </a:p>
          <a:p>
            <a:pPr algn="r"/>
            <a:r>
              <a:rPr lang="en-US" sz="1700">
                <a:ea typeface="ＭＳ Ｐゴシック" charset="0"/>
                <a:cs typeface="Gill Sans" charset="0"/>
              </a:rPr>
              <a:t>EU</a:t>
            </a:r>
            <a:r>
              <a:rPr lang="en-US" sz="1700">
                <a:latin typeface="Gill Sans Light" charset="0"/>
                <a:ea typeface="ＭＳ Ｐゴシック" charset="0"/>
                <a:cs typeface="Gill Sans Light" charset="0"/>
                <a:sym typeface="Gill Sans Light" charset="0"/>
              </a:rPr>
              <a:t> Carcinogenomics Project</a:t>
            </a:r>
          </a:p>
          <a:p>
            <a:pPr algn="r"/>
            <a:r>
              <a:rPr lang="en-US" sz="1700">
                <a:ea typeface="ＭＳ Ｐゴシック" charset="0"/>
                <a:cs typeface="Gill Sans" charset="0"/>
              </a:rPr>
              <a:t>UK BBSRC</a:t>
            </a:r>
          </a:p>
        </p:txBody>
      </p:sp>
    </p:spTree>
    <p:extLst>
      <p:ext uri="{BB962C8B-B14F-4D97-AF65-F5344CB8AC3E}">
        <p14:creationId xmlns:p14="http://schemas.microsoft.com/office/powerpoint/2010/main" val="847179163"/>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98289" y="401836"/>
            <a:ext cx="7777758" cy="991195"/>
          </a:xfrm>
          <a:ln/>
        </p:spPr>
        <p:txBody>
          <a:bodyPr/>
          <a:lstStyle/>
          <a:p>
            <a:pPr algn="l"/>
            <a:r>
              <a:rPr lang="en-US" sz="3400" dirty="0" smtClean="0">
                <a:latin typeface="Gill Sans Light" charset="0"/>
                <a:cs typeface="Gill Sans Light" charset="0"/>
                <a:sym typeface="Gill Sans Light" charset="0"/>
              </a:rPr>
              <a:t>Acknowledgements…</a:t>
            </a:r>
            <a:endParaRPr lang="en-US" sz="3400" dirty="0">
              <a:latin typeface="Gill Sans Light" charset="0"/>
              <a:sym typeface="Gill Sans Light" charset="0"/>
            </a:endParaRPr>
          </a:p>
        </p:txBody>
      </p:sp>
      <p:sp>
        <p:nvSpPr>
          <p:cNvPr id="5" name="Rectangle 1"/>
          <p:cNvSpPr>
            <a:spLocks/>
          </p:cNvSpPr>
          <p:nvPr/>
        </p:nvSpPr>
        <p:spPr bwMode="auto">
          <a:xfrm>
            <a:off x="1033200" y="1716772"/>
            <a:ext cx="390723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wrap="none" lIns="0" tIns="0" rIns="0" bIns="0" anchor="ctr">
            <a:spAutoFit/>
          </a:bodyPr>
          <a:lstStyle/>
          <a:p>
            <a:pPr algn="l"/>
            <a:r>
              <a:rPr lang="en-US" sz="2200" dirty="0" smtClean="0">
                <a:solidFill>
                  <a:srgbClr val="8DC63F"/>
                </a:solidFill>
                <a:latin typeface="Gill Sans Light" charset="0"/>
                <a:ea typeface="ＭＳ Ｐゴシック" charset="0"/>
                <a:cs typeface="Gill Sans Light" charset="0"/>
                <a:sym typeface="Gill Sans Light" charset="0"/>
              </a:rPr>
              <a:t>OBI people presenting those slides!</a:t>
            </a:r>
          </a:p>
          <a:p>
            <a:pPr algn="l"/>
            <a:endParaRPr lang="en-US" sz="2200" dirty="0">
              <a:solidFill>
                <a:srgbClr val="8DC63F"/>
              </a:solidFill>
              <a:latin typeface="Gill Sans Light" charset="0"/>
              <a:ea typeface="ＭＳ Ｐゴシック" charset="0"/>
              <a:cs typeface="Gill Sans Light" charset="0"/>
              <a:sym typeface="Gill Sans Light" charset="0"/>
            </a:endParaRPr>
          </a:p>
        </p:txBody>
      </p:sp>
    </p:spTree>
    <p:extLst>
      <p:ext uri="{BB962C8B-B14F-4D97-AF65-F5344CB8AC3E}">
        <p14:creationId xmlns:p14="http://schemas.microsoft.com/office/powerpoint/2010/main" val="2497413673"/>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
          <p:cNvPicPr>
            <a:picLocks noChangeAspect="1" noChangeArrowheads="1"/>
          </p:cNvPicPr>
          <p:nvPr/>
        </p:nvPicPr>
        <p:blipFill>
          <a:blip r:embed="rId3">
            <a:extLst>
              <a:ext uri="{28A0092B-C50C-407E-A947-70E740481C1C}">
                <a14:useLocalDpi xmlns:a14="http://schemas.microsoft.com/office/drawing/2010/main" val="0"/>
              </a:ext>
            </a:extLst>
          </a:blip>
          <a:srcRect l="4160" r="66467" b="59032"/>
          <a:stretch>
            <a:fillRect/>
          </a:stretch>
        </p:blipFill>
        <p:spPr bwMode="auto">
          <a:xfrm>
            <a:off x="2473523" y="1490142"/>
            <a:ext cx="1544836" cy="182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7650" name="Rectangle 2"/>
          <p:cNvSpPr>
            <a:spLocks noGrp="1" noChangeArrowheads="1"/>
          </p:cNvSpPr>
          <p:nvPr>
            <p:ph type="title"/>
          </p:nvPr>
        </p:nvSpPr>
        <p:spPr>
          <a:xfrm>
            <a:off x="1638280" y="223242"/>
            <a:ext cx="6781395" cy="1241227"/>
          </a:xfrm>
          <a:ln/>
        </p:spPr>
        <p:txBody>
          <a:bodyPr>
            <a:noAutofit/>
          </a:bodyPr>
          <a:lstStyle/>
          <a:p>
            <a:r>
              <a:rPr lang="en-US" dirty="0">
                <a:latin typeface="Gill Sans Light" charset="0"/>
                <a:cs typeface="Gill Sans Light" charset="0"/>
                <a:sym typeface="Gill Sans Light" charset="0"/>
              </a:rPr>
              <a:t>ISA framework overview</a:t>
            </a:r>
            <a:endParaRPr lang="en-US" dirty="0">
              <a:latin typeface="Gill Sans Light" charset="0"/>
              <a:sym typeface="Gill Sans Light" charset="0"/>
            </a:endParaRP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l="20401" t="38680" r="21240" b="38123"/>
          <a:stretch>
            <a:fillRect/>
          </a:stretch>
        </p:blipFill>
        <p:spPr bwMode="auto">
          <a:xfrm>
            <a:off x="3512717" y="3170039"/>
            <a:ext cx="3081858" cy="1035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l="59932" b="58047"/>
          <a:stretch>
            <a:fillRect/>
          </a:stretch>
        </p:blipFill>
        <p:spPr bwMode="auto">
          <a:xfrm>
            <a:off x="5581055" y="1464469"/>
            <a:ext cx="2107406" cy="186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pic>
        <p:nvPicPr>
          <p:cNvPr id="27653" name="Picture 5"/>
          <p:cNvPicPr>
            <a:picLocks noChangeAspect="1" noChangeArrowheads="1"/>
          </p:cNvPicPr>
          <p:nvPr/>
        </p:nvPicPr>
        <p:blipFill>
          <a:blip r:embed="rId3">
            <a:extLst>
              <a:ext uri="{28A0092B-C50C-407E-A947-70E740481C1C}">
                <a14:useLocalDpi xmlns:a14="http://schemas.microsoft.com/office/drawing/2010/main" val="0"/>
              </a:ext>
            </a:extLst>
          </a:blip>
          <a:srcRect t="62625" r="58064"/>
          <a:stretch>
            <a:fillRect/>
          </a:stretch>
        </p:blipFill>
        <p:spPr bwMode="auto">
          <a:xfrm>
            <a:off x="2428875" y="4250531"/>
            <a:ext cx="2205633" cy="16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pic>
        <p:nvPicPr>
          <p:cNvPr id="27654" name="Picture 6"/>
          <p:cNvPicPr>
            <a:picLocks noChangeAspect="1" noChangeArrowheads="1"/>
          </p:cNvPicPr>
          <p:nvPr/>
        </p:nvPicPr>
        <p:blipFill>
          <a:blip r:embed="rId3">
            <a:extLst>
              <a:ext uri="{28A0092B-C50C-407E-A947-70E740481C1C}">
                <a14:useLocalDpi xmlns:a14="http://schemas.microsoft.com/office/drawing/2010/main" val="0"/>
              </a:ext>
            </a:extLst>
          </a:blip>
          <a:srcRect l="61884" t="60838" b="6642"/>
          <a:stretch>
            <a:fillRect/>
          </a:stretch>
        </p:blipFill>
        <p:spPr bwMode="auto">
          <a:xfrm>
            <a:off x="5339953" y="4196953"/>
            <a:ext cx="2004715" cy="144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Tree>
    <p:extLst>
      <p:ext uri="{BB962C8B-B14F-4D97-AF65-F5344CB8AC3E}">
        <p14:creationId xmlns:p14="http://schemas.microsoft.com/office/powerpoint/2010/main" val="920388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ln/>
        </p:spPr>
        <p:txBody>
          <a:bodyPr/>
          <a:lstStyle/>
          <a:p>
            <a:pPr algn="l"/>
            <a:r>
              <a:rPr lang="en-US" dirty="0">
                <a:latin typeface="Gill Sans Light" charset="0"/>
                <a:cs typeface="Gill Sans Light" charset="0"/>
                <a:sym typeface="Gill Sans Light" charset="0"/>
              </a:rPr>
              <a:t>A focus on standards</a:t>
            </a:r>
            <a:r>
              <a:rPr lang="en-US" dirty="0">
                <a:solidFill>
                  <a:srgbClr val="8DC63F"/>
                </a:solidFill>
                <a:latin typeface="Gill Sans Light" charset="0"/>
                <a:cs typeface="Gill Sans Light" charset="0"/>
                <a:sym typeface="Gill Sans Light" charset="0"/>
              </a:rPr>
              <a:t>...</a:t>
            </a:r>
            <a:endParaRPr lang="en-US" dirty="0">
              <a:solidFill>
                <a:srgbClr val="8DC63F"/>
              </a:solidFill>
              <a:latin typeface="Gill Sans Light" charset="0"/>
              <a:sym typeface="Gill Sans Light" charset="0"/>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2659931"/>
            <a:ext cx="4545211" cy="259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Tree>
    <p:extLst>
      <p:ext uri="{BB962C8B-B14F-4D97-AF65-F5344CB8AC3E}">
        <p14:creationId xmlns:p14="http://schemas.microsoft.com/office/powerpoint/2010/main" val="33370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906" y="552525"/>
            <a:ext cx="1035844" cy="112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21506" name="Rectangle 2"/>
          <p:cNvSpPr>
            <a:spLocks/>
          </p:cNvSpPr>
          <p:nvPr/>
        </p:nvSpPr>
        <p:spPr bwMode="auto">
          <a:xfrm>
            <a:off x="544711" y="3781723"/>
            <a:ext cx="8313539" cy="300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marL="133941" indent="-133941"/>
            <a:r>
              <a:rPr lang="en-US" sz="2500" dirty="0" err="1">
                <a:ea typeface="ＭＳ Ｐゴシック" charset="0"/>
                <a:cs typeface="Gill Sans" charset="0"/>
              </a:rPr>
              <a:t>ISAcreator</a:t>
            </a:r>
            <a:r>
              <a:rPr lang="en-US" sz="2500" dirty="0">
                <a:ea typeface="ＭＳ Ｐゴシック" charset="0"/>
                <a:cs typeface="Gill Sans" charset="0"/>
              </a:rPr>
              <a:t> Configurator</a:t>
            </a:r>
            <a:r>
              <a:rPr lang="en-US" sz="2500" dirty="0">
                <a:latin typeface="Gill Sans Light" charset="0"/>
                <a:ea typeface="ＭＳ Ｐゴシック" charset="0"/>
                <a:cs typeface="Gill Sans Light" charset="0"/>
                <a:sym typeface="Gill Sans Light" charset="0"/>
              </a:rPr>
              <a:t> provides configurations to </a:t>
            </a:r>
            <a:r>
              <a:rPr lang="en-US" sz="2500" dirty="0" err="1">
                <a:ea typeface="ＭＳ Ｐゴシック" charset="0"/>
                <a:cs typeface="Gill Sans" charset="0"/>
              </a:rPr>
              <a:t>ISAcreator</a:t>
            </a:r>
            <a:r>
              <a:rPr lang="en-US" sz="2500" dirty="0">
                <a:ea typeface="ＭＳ Ｐゴシック" charset="0"/>
                <a:cs typeface="Gill Sans" charset="0"/>
              </a:rPr>
              <a:t>..</a:t>
            </a:r>
            <a:r>
              <a:rPr lang="en-US" sz="2500" dirty="0">
                <a:latin typeface="Gill Sans Light" charset="0"/>
                <a:ea typeface="ＭＳ Ｐゴシック" charset="0"/>
                <a:cs typeface="Gill Sans Light" charset="0"/>
                <a:sym typeface="Gill Sans Light" charset="0"/>
              </a:rPr>
              <a:t>.</a:t>
            </a:r>
            <a:endParaRPr lang="en-US" sz="2500" dirty="0">
              <a:solidFill>
                <a:srgbClr val="8DC63F"/>
              </a:solidFill>
              <a:latin typeface="Gill Sans Light" charset="0"/>
              <a:ea typeface="ＭＳ Ｐゴシック" charset="0"/>
              <a:cs typeface="Gill Sans Light" charset="0"/>
              <a:sym typeface="Gill Sans Light" charset="0"/>
            </a:endParaRPr>
          </a:p>
          <a:p>
            <a:pPr marL="133941" indent="-133941"/>
            <a:endParaRPr lang="en-US" sz="2500" dirty="0">
              <a:solidFill>
                <a:srgbClr val="8DC63F"/>
              </a:solidFill>
              <a:latin typeface="Gill Sans Light" charset="0"/>
              <a:ea typeface="ＭＳ Ｐゴシック" charset="0"/>
              <a:cs typeface="Gill Sans Light" charset="0"/>
              <a:sym typeface="Gill Sans Light" charset="0"/>
            </a:endParaRPr>
          </a:p>
          <a:p>
            <a:pPr marL="133941" indent="-133941"/>
            <a:r>
              <a:rPr lang="en-US" sz="2500" dirty="0">
                <a:latin typeface="Gill Sans Light" charset="0"/>
                <a:ea typeface="ＭＳ Ｐゴシック" charset="0"/>
                <a:cs typeface="Gill Sans Light" charset="0"/>
                <a:sym typeface="Gill Sans Light" charset="0"/>
              </a:rPr>
              <a:t>These </a:t>
            </a:r>
            <a:r>
              <a:rPr lang="en-US" sz="2500" dirty="0">
                <a:ea typeface="ＭＳ Ｐゴシック" charset="0"/>
                <a:cs typeface="Gill Sans" charset="0"/>
              </a:rPr>
              <a:t>configurations</a:t>
            </a:r>
            <a:r>
              <a:rPr lang="en-US" sz="2500" dirty="0">
                <a:latin typeface="Gill Sans Light" charset="0"/>
                <a:ea typeface="ＭＳ Ｐゴシック" charset="0"/>
                <a:cs typeface="Gill Sans Light" charset="0"/>
                <a:sym typeface="Gill Sans Light" charset="0"/>
              </a:rPr>
              <a:t> tell </a:t>
            </a:r>
            <a:r>
              <a:rPr lang="en-US" sz="2500" dirty="0" err="1">
                <a:ea typeface="ＭＳ Ｐゴシック" charset="0"/>
                <a:cs typeface="Gill Sans" charset="0"/>
              </a:rPr>
              <a:t>ISAcreator</a:t>
            </a:r>
            <a:r>
              <a:rPr lang="en-US" sz="2500" dirty="0">
                <a:latin typeface="Gill Sans Light" charset="0"/>
                <a:ea typeface="ＭＳ Ｐゴシック" charset="0"/>
                <a:cs typeface="Gill Sans Light" charset="0"/>
                <a:sym typeface="Gill Sans Light" charset="0"/>
              </a:rPr>
              <a:t> what is the minimum amount of information needed to describe experiments. </a:t>
            </a:r>
          </a:p>
          <a:p>
            <a:pPr marL="133941" indent="-133941"/>
            <a:endParaRPr lang="en-US" sz="2500" dirty="0">
              <a:latin typeface="Gill Sans Light" charset="0"/>
              <a:ea typeface="ＭＳ Ｐゴシック" charset="0"/>
              <a:cs typeface="Gill Sans Light" charset="0"/>
              <a:sym typeface="Gill Sans Light" charset="0"/>
            </a:endParaRPr>
          </a:p>
          <a:p>
            <a:pPr marL="133941" indent="-133941"/>
            <a:r>
              <a:rPr lang="en-US" sz="2500" dirty="0" err="1">
                <a:ea typeface="ＭＳ Ｐゴシック" charset="0"/>
                <a:cs typeface="Gill Sans" charset="0"/>
              </a:rPr>
              <a:t>ISAcreator</a:t>
            </a:r>
            <a:r>
              <a:rPr lang="en-US" sz="2500" dirty="0">
                <a:latin typeface="Gill Sans Light" charset="0"/>
                <a:ea typeface="ＭＳ Ｐゴシック" charset="0"/>
                <a:cs typeface="Gill Sans Light" charset="0"/>
                <a:sym typeface="Gill Sans Light" charset="0"/>
              </a:rPr>
              <a:t> is packaged with a default configuration, however you can create your own...</a:t>
            </a:r>
            <a:endParaRPr lang="en-US" sz="2500" dirty="0">
              <a:solidFill>
                <a:srgbClr val="8DC63F"/>
              </a:solidFill>
              <a:latin typeface="Gill Sans Light" charset="0"/>
              <a:ea typeface="ＭＳ Ｐゴシック" charset="0"/>
              <a:cs typeface="Gill Sans Light" charset="0"/>
              <a:sym typeface="Gill Sans Light" charset="0"/>
            </a:endParaRPr>
          </a:p>
          <a:p>
            <a:pPr marL="133941" indent="-133941"/>
            <a:endParaRPr lang="en-US" sz="2500" dirty="0">
              <a:latin typeface="Gill Sans Light" charset="0"/>
              <a:ea typeface="ＭＳ Ｐゴシック" charset="0"/>
              <a:cs typeface="Gill Sans Light" charset="0"/>
              <a:sym typeface="Gill Sans Light" charset="0"/>
            </a:endParaRPr>
          </a:p>
        </p:txBody>
      </p:sp>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3430" y="1771427"/>
            <a:ext cx="5706070" cy="1795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Tree>
    <p:extLst>
      <p:ext uri="{BB962C8B-B14F-4D97-AF65-F5344CB8AC3E}">
        <p14:creationId xmlns:p14="http://schemas.microsoft.com/office/powerpoint/2010/main" val="171057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Gill Sans Light"/>
                <a:cs typeface="Gill Sans Light"/>
              </a:rPr>
              <a:t>Declaring ISA assays with OBI terms</a:t>
            </a:r>
            <a:endParaRPr lang="en-GB" dirty="0">
              <a:latin typeface="Gill Sans Light"/>
              <a:cs typeface="Gill Sans Light"/>
            </a:endParaRPr>
          </a:p>
        </p:txBody>
      </p:sp>
      <p:sp>
        <p:nvSpPr>
          <p:cNvPr id="3" name="Content Placeholder 2"/>
          <p:cNvSpPr>
            <a:spLocks noGrp="1"/>
          </p:cNvSpPr>
          <p:nvPr>
            <p:ph idx="1"/>
          </p:nvPr>
        </p:nvSpPr>
        <p:spPr/>
        <p:txBody>
          <a:bodyPr/>
          <a:lstStyle/>
          <a:p>
            <a:r>
              <a:rPr lang="en-GB" dirty="0" smtClean="0">
                <a:latin typeface="Gill Sans Light"/>
                <a:cs typeface="Gill Sans Light"/>
              </a:rPr>
              <a:t>Assay are defined as a pair of Measurement Type and Technology Type</a:t>
            </a:r>
          </a:p>
          <a:p>
            <a:pPr marL="0" indent="0">
              <a:buNone/>
            </a:pPr>
            <a:r>
              <a:rPr lang="en-GB" dirty="0">
                <a:latin typeface="Gill Sans Light"/>
                <a:cs typeface="Gill Sans Light"/>
              </a:rPr>
              <a:t>	</a:t>
            </a:r>
            <a:r>
              <a:rPr lang="en-GB" dirty="0" smtClean="0">
                <a:latin typeface="Gill Sans Light"/>
                <a:cs typeface="Gill Sans Light"/>
              </a:rPr>
              <a:t>as in Transcription profiling</a:t>
            </a:r>
          </a:p>
          <a:p>
            <a:pPr marL="0" indent="0">
              <a:buNone/>
            </a:pPr>
            <a:r>
              <a:rPr lang="en-GB" dirty="0">
                <a:latin typeface="Gill Sans Light"/>
                <a:cs typeface="Gill Sans Light"/>
              </a:rPr>
              <a:t>	</a:t>
            </a:r>
            <a:r>
              <a:rPr lang="en-GB" dirty="0" smtClean="0">
                <a:latin typeface="Gill Sans Light"/>
                <a:cs typeface="Gill Sans Light"/>
              </a:rPr>
              <a:t>using</a:t>
            </a:r>
          </a:p>
          <a:p>
            <a:pPr marL="0" indent="0">
              <a:buNone/>
            </a:pPr>
            <a:r>
              <a:rPr lang="en-GB" dirty="0">
                <a:latin typeface="Gill Sans Light"/>
                <a:cs typeface="Gill Sans Light"/>
              </a:rPr>
              <a:t>	</a:t>
            </a:r>
            <a:r>
              <a:rPr lang="en-GB" dirty="0" smtClean="0">
                <a:latin typeface="Gill Sans Light"/>
                <a:cs typeface="Gill Sans Light"/>
              </a:rPr>
              <a:t>Nucleotide sequencing</a:t>
            </a:r>
            <a:endParaRPr lang="en-GB" dirty="0">
              <a:latin typeface="Gill Sans Light"/>
              <a:cs typeface="Gill Sans Light"/>
            </a:endParaRPr>
          </a:p>
        </p:txBody>
      </p:sp>
      <p:pic>
        <p:nvPicPr>
          <p:cNvPr id="5" name="Picture 4" descr="Screen shot 2011-07-27 at 10.45.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000" y="1417638"/>
            <a:ext cx="5842000" cy="4737100"/>
          </a:xfrm>
          <a:prstGeom prst="rect">
            <a:avLst/>
          </a:prstGeom>
        </p:spPr>
      </p:pic>
    </p:spTree>
    <p:extLst>
      <p:ext uri="{BB962C8B-B14F-4D97-AF65-F5344CB8AC3E}">
        <p14:creationId xmlns:p14="http://schemas.microsoft.com/office/powerpoint/2010/main" val="29096499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Gill Sans Light"/>
                <a:cs typeface="Gill Sans Light"/>
              </a:rPr>
              <a:t> Typing Protocols with OBI terms</a:t>
            </a:r>
            <a:endParaRPr lang="en-GB" dirty="0">
              <a:latin typeface="Gill Sans Light"/>
              <a:cs typeface="Gill Sans Light"/>
            </a:endParaRPr>
          </a:p>
        </p:txBody>
      </p:sp>
      <p:sp>
        <p:nvSpPr>
          <p:cNvPr id="3" name="Content Placeholder 2"/>
          <p:cNvSpPr>
            <a:spLocks noGrp="1"/>
          </p:cNvSpPr>
          <p:nvPr>
            <p:ph idx="1"/>
          </p:nvPr>
        </p:nvSpPr>
        <p:spPr>
          <a:xfrm>
            <a:off x="0" y="1600200"/>
            <a:ext cx="9144000" cy="4525963"/>
          </a:xfrm>
        </p:spPr>
        <p:txBody>
          <a:bodyPr/>
          <a:lstStyle/>
          <a:p>
            <a:r>
              <a:rPr lang="en-GB" dirty="0" smtClean="0">
                <a:latin typeface="Gill Sans Light"/>
                <a:cs typeface="Gill Sans Light"/>
              </a:rPr>
              <a:t>Configuration files broadly define assay workflows</a:t>
            </a:r>
            <a:endParaRPr lang="en-GB" dirty="0">
              <a:latin typeface="Gill Sans Light"/>
              <a:cs typeface="Gill Sans Light"/>
            </a:endParaRPr>
          </a:p>
        </p:txBody>
      </p:sp>
      <p:pic>
        <p:nvPicPr>
          <p:cNvPr id="6" name="Picture 5" descr="Screen shot 2011-07-27 at 10.52.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6321" y="2668662"/>
            <a:ext cx="4054584" cy="467118"/>
          </a:xfrm>
          <a:prstGeom prst="rect">
            <a:avLst/>
          </a:prstGeom>
        </p:spPr>
      </p:pic>
      <p:pic>
        <p:nvPicPr>
          <p:cNvPr id="4" name="Picture 3" descr="Screen shot 2011-07-27 at 10.52.1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70" y="2668662"/>
            <a:ext cx="2827514" cy="4189338"/>
          </a:xfrm>
          <a:prstGeom prst="rect">
            <a:avLst/>
          </a:prstGeom>
        </p:spPr>
      </p:pic>
      <p:sp>
        <p:nvSpPr>
          <p:cNvPr id="7" name="Oval 6"/>
          <p:cNvSpPr/>
          <p:nvPr/>
        </p:nvSpPr>
        <p:spPr>
          <a:xfrm>
            <a:off x="4242963" y="4288263"/>
            <a:ext cx="607452" cy="570541"/>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Oval 7"/>
          <p:cNvSpPr/>
          <p:nvPr/>
        </p:nvSpPr>
        <p:spPr>
          <a:xfrm>
            <a:off x="7507179" y="4288263"/>
            <a:ext cx="607452" cy="570541"/>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0" name="Straight Arrow Connector 9"/>
          <p:cNvCxnSpPr>
            <a:stCxn id="7" idx="6"/>
            <a:endCxn id="8" idx="2"/>
          </p:cNvCxnSpPr>
          <p:nvPr/>
        </p:nvCxnSpPr>
        <p:spPr>
          <a:xfrm>
            <a:off x="4850415" y="4573534"/>
            <a:ext cx="2656764" cy="0"/>
          </a:xfrm>
          <a:prstGeom prst="straightConnector1">
            <a:avLst/>
          </a:prstGeom>
          <a:ln w="603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5982486" y="4573535"/>
            <a:ext cx="18408" cy="9478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644789" y="5521369"/>
            <a:ext cx="2862390" cy="604794"/>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rPr>
              <a:t>Protocol REF</a:t>
            </a:r>
            <a:endParaRPr lang="en-GB" dirty="0">
              <a:solidFill>
                <a:schemeClr val="bg1"/>
              </a:solidFill>
            </a:endParaRPr>
          </a:p>
        </p:txBody>
      </p:sp>
      <p:sp>
        <p:nvSpPr>
          <p:cNvPr id="16" name="TextBox 15"/>
          <p:cNvSpPr txBox="1"/>
          <p:nvPr/>
        </p:nvSpPr>
        <p:spPr>
          <a:xfrm>
            <a:off x="3500861" y="3514651"/>
            <a:ext cx="2076657" cy="646331"/>
          </a:xfrm>
          <a:prstGeom prst="rect">
            <a:avLst/>
          </a:prstGeom>
          <a:noFill/>
        </p:spPr>
        <p:txBody>
          <a:bodyPr wrap="square" rtlCol="0">
            <a:spAutoFit/>
          </a:bodyPr>
          <a:lstStyle/>
          <a:p>
            <a:r>
              <a:rPr lang="en-GB" dirty="0" smtClean="0"/>
              <a:t>Input Material or Data Node</a:t>
            </a:r>
            <a:endParaRPr lang="en-GB" dirty="0"/>
          </a:p>
        </p:txBody>
      </p:sp>
      <p:sp>
        <p:nvSpPr>
          <p:cNvPr id="17" name="TextBox 16"/>
          <p:cNvSpPr txBox="1"/>
          <p:nvPr/>
        </p:nvSpPr>
        <p:spPr>
          <a:xfrm>
            <a:off x="6825246" y="3542412"/>
            <a:ext cx="2318754" cy="646331"/>
          </a:xfrm>
          <a:prstGeom prst="rect">
            <a:avLst/>
          </a:prstGeom>
          <a:noFill/>
        </p:spPr>
        <p:txBody>
          <a:bodyPr wrap="square" rtlCol="0">
            <a:spAutoFit/>
          </a:bodyPr>
          <a:lstStyle/>
          <a:p>
            <a:r>
              <a:rPr lang="en-GB" dirty="0" smtClean="0"/>
              <a:t>Output Material or Data Node</a:t>
            </a:r>
            <a:endParaRPr lang="en-GB" dirty="0"/>
          </a:p>
        </p:txBody>
      </p:sp>
    </p:spTree>
    <p:extLst>
      <p:ext uri="{BB962C8B-B14F-4D97-AF65-F5344CB8AC3E}">
        <p14:creationId xmlns:p14="http://schemas.microsoft.com/office/powerpoint/2010/main" val="42600127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Gill Sans Light"/>
                <a:cs typeface="Gill Sans Light"/>
              </a:rPr>
              <a:t>Using OBI terms to type Protocols</a:t>
            </a:r>
            <a:endParaRPr lang="en-GB" dirty="0">
              <a:latin typeface="Gill Sans Light"/>
              <a:cs typeface="Gill Sans Light"/>
            </a:endParaRPr>
          </a:p>
        </p:txBody>
      </p:sp>
      <p:pic>
        <p:nvPicPr>
          <p:cNvPr id="5" name="Picture 4" descr="Screen shot 2011-07-27 at 10.14.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2430446"/>
            <a:ext cx="8915400" cy="3162300"/>
          </a:xfrm>
          <a:prstGeom prst="rect">
            <a:avLst/>
          </a:prstGeom>
        </p:spPr>
      </p:pic>
      <p:cxnSp>
        <p:nvCxnSpPr>
          <p:cNvPr id="4" name="Straight Arrow Connector 3"/>
          <p:cNvCxnSpPr/>
          <p:nvPr/>
        </p:nvCxnSpPr>
        <p:spPr>
          <a:xfrm flipV="1">
            <a:off x="8686800" y="4957590"/>
            <a:ext cx="167984" cy="41748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71378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Typing Protocols with OBI terms</a:t>
            </a:r>
            <a:endParaRPr lang="en-GB" dirty="0"/>
          </a:p>
        </p:txBody>
      </p:sp>
      <p:sp>
        <p:nvSpPr>
          <p:cNvPr id="3" name="Content Placeholder 2"/>
          <p:cNvSpPr>
            <a:spLocks noGrp="1"/>
          </p:cNvSpPr>
          <p:nvPr>
            <p:ph idx="1"/>
          </p:nvPr>
        </p:nvSpPr>
        <p:spPr/>
        <p:txBody>
          <a:bodyPr/>
          <a:lstStyle/>
          <a:p>
            <a:r>
              <a:rPr lang="en-GB" dirty="0" smtClean="0"/>
              <a:t>Each protocol application between Material Nodes or Data Nodes can be types using OBI from within the tools thanks </a:t>
            </a:r>
            <a:r>
              <a:rPr lang="en-GB" dirty="0" smtClean="0"/>
              <a:t>to the ISA </a:t>
            </a:r>
            <a:r>
              <a:rPr lang="en-GB" dirty="0" smtClean="0"/>
              <a:t>Ontology Browser</a:t>
            </a:r>
          </a:p>
        </p:txBody>
      </p:sp>
      <p:pic>
        <p:nvPicPr>
          <p:cNvPr id="4" name="Picture 3" descr="Screen shot 2011-07-27 at 10.16.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3017"/>
            <a:ext cx="8996739" cy="5124983"/>
          </a:xfrm>
          <a:prstGeom prst="rect">
            <a:avLst/>
          </a:prstGeom>
        </p:spPr>
      </p:pic>
      <p:pic>
        <p:nvPicPr>
          <p:cNvPr id="5" name="Picture 4" descr="Screen shot 2011-07-27 at 10.17.5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26368"/>
            <a:ext cx="8996739" cy="4549026"/>
          </a:xfrm>
          <a:prstGeom prst="rect">
            <a:avLst/>
          </a:prstGeom>
        </p:spPr>
      </p:pic>
    </p:spTree>
    <p:extLst>
      <p:ext uri="{BB962C8B-B14F-4D97-AF65-F5344CB8AC3E}">
        <p14:creationId xmlns:p14="http://schemas.microsoft.com/office/powerpoint/2010/main" val="33598033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Gill Sans Light"/>
                <a:cs typeface="Gill Sans Light"/>
              </a:rPr>
              <a:t>Providing a list of possible valid values for a Parameter, Factor or Characteristics field</a:t>
            </a:r>
            <a:endParaRPr lang="en-GB" dirty="0">
              <a:latin typeface="Gill Sans Light"/>
              <a:cs typeface="Gill Sans Light"/>
            </a:endParaRPr>
          </a:p>
        </p:txBody>
      </p:sp>
      <p:pic>
        <p:nvPicPr>
          <p:cNvPr id="3" name="Picture 2" descr="Screen shot 2011-07-27 at 11.14.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99248"/>
            <a:ext cx="9144000" cy="4664279"/>
          </a:xfrm>
          <a:prstGeom prst="rect">
            <a:avLst/>
          </a:prstGeom>
        </p:spPr>
      </p:pic>
    </p:spTree>
    <p:extLst>
      <p:ext uri="{BB962C8B-B14F-4D97-AF65-F5344CB8AC3E}">
        <p14:creationId xmlns:p14="http://schemas.microsoft.com/office/powerpoint/2010/main" val="33236922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170</TotalTime>
  <Words>1039</Words>
  <Application>Microsoft Macintosh PowerPoint</Application>
  <PresentationFormat>On-screen Show (4:3)</PresentationFormat>
  <Paragraphs>96</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Black</vt:lpstr>
      <vt:lpstr>Using OBI in the ISA tool infrastructure</vt:lpstr>
      <vt:lpstr>ISA framework overview</vt:lpstr>
      <vt:lpstr>A focus on standards...</vt:lpstr>
      <vt:lpstr>PowerPoint Presentation</vt:lpstr>
      <vt:lpstr>Declaring ISA assays with OBI terms</vt:lpstr>
      <vt:lpstr> Typing Protocols with OBI terms</vt:lpstr>
      <vt:lpstr>Using OBI terms to type Protocols</vt:lpstr>
      <vt:lpstr> Typing Protocols with OBI terms</vt:lpstr>
      <vt:lpstr>Providing a list of possible valid values for a Parameter, Factor or Characteristics field</vt:lpstr>
      <vt:lpstr>Using the ISAconfiguration in ISAEditor</vt:lpstr>
      <vt:lpstr>Using the ISAconfiguration in ISAcreator in combination with NCBO Annotator service</vt:lpstr>
      <vt:lpstr>Declaring experimental designs with OBI terms</vt:lpstr>
      <vt:lpstr>Future work</vt:lpstr>
      <vt:lpstr>PowerPoint Presentation</vt:lpstr>
      <vt:lpstr>Acknowledgements...</vt:lpstr>
      <vt:lpstr>Acknowledgements…</vt:lpstr>
    </vt:vector>
  </TitlesOfParts>
  <Company>Oxford e-Research Center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Philippe Rocca-Serra</dc:creator>
  <cp:lastModifiedBy>Philippe Rocca-Serra</cp:lastModifiedBy>
  <cp:revision>21</cp:revision>
  <cp:lastPrinted>2011-07-27T10:45:25Z</cp:lastPrinted>
  <dcterms:created xsi:type="dcterms:W3CDTF">2011-07-27T08:59:36Z</dcterms:created>
  <dcterms:modified xsi:type="dcterms:W3CDTF">2011-07-27T11:57:11Z</dcterms:modified>
</cp:coreProperties>
</file>