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1" r:id="rId2"/>
    <p:sldId id="302" r:id="rId3"/>
    <p:sldId id="304" r:id="rId4"/>
    <p:sldId id="256" r:id="rId5"/>
    <p:sldId id="271" r:id="rId6"/>
    <p:sldId id="294" r:id="rId7"/>
    <p:sldId id="295" r:id="rId8"/>
    <p:sldId id="265" r:id="rId9"/>
    <p:sldId id="264" r:id="rId10"/>
    <p:sldId id="266" r:id="rId11"/>
    <p:sldId id="267" r:id="rId12"/>
    <p:sldId id="268" r:id="rId13"/>
    <p:sldId id="269" r:id="rId14"/>
    <p:sldId id="275" r:id="rId15"/>
    <p:sldId id="291" r:id="rId16"/>
    <p:sldId id="276" r:id="rId17"/>
    <p:sldId id="298" r:id="rId18"/>
    <p:sldId id="278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2" r:id="rId27"/>
    <p:sldId id="300" r:id="rId28"/>
    <p:sldId id="303" r:id="rId29"/>
    <p:sldId id="307" r:id="rId30"/>
    <p:sldId id="308" r:id="rId31"/>
    <p:sldId id="309" r:id="rId32"/>
    <p:sldId id="306" r:id="rId33"/>
    <p:sldId id="310" r:id="rId34"/>
    <p:sldId id="305" r:id="rId35"/>
    <p:sldId id="293" r:id="rId36"/>
    <p:sldId id="296" r:id="rId37"/>
    <p:sldId id="297" r:id="rId38"/>
    <p:sldId id="29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942D6-0552-473E-8743-A8E9A7F141B6}" type="datetimeFigureOut">
              <a:rPr lang="en-US" smtClean="0"/>
              <a:pPr/>
              <a:t>7/24/2011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9E7FB-5482-4D29-9989-9F6C360742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DDCE-D6AC-4D0B-9F0F-460BBA4686DC}" type="datetimeFigureOut">
              <a:rPr lang="en-US" smtClean="0"/>
              <a:pPr/>
              <a:t>7/24/2011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764D9-6848-4674-ACDF-2EF4644A5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416AA-3C9C-408B-A6DE-94E07456DEC9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8324F-09B4-44AE-991F-8666ABF5C4BE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3E2FA-EB00-4715-B582-79A69EC3DAE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C5EAE-81B1-4FC3-9EE3-C56C058AC911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62C54-E486-4B28-9307-CDB491BA79F0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D9C3A4-E234-4BA6-996A-11FF1DC5F2CF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AA547-5FED-41BA-AB2A-0210BEECAC0E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EDEB2-2B3E-4BA8-BD79-2F1760810C9F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OBI tutorial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ICBO 2011</a:t>
            </a:r>
          </a:p>
          <a:p>
            <a:r>
              <a:rPr lang="en-US" sz="2800" dirty="0" smtClean="0"/>
              <a:t>7/27/2011, Buffalo, NY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realize a ‘plan specification’ which includes an ‘objective specification’ (describing the desired endpoint)</a:t>
            </a:r>
          </a:p>
          <a:p>
            <a:r>
              <a:rPr lang="en-US" sz="2400" dirty="0" smtClean="0"/>
              <a:t>have specified inputs and outputs </a:t>
            </a:r>
            <a:br>
              <a:rPr lang="en-US" sz="2400" dirty="0" smtClean="0"/>
            </a:br>
            <a:r>
              <a:rPr lang="en-US" sz="2400" dirty="0" smtClean="0"/>
              <a:t>(=participants called out in the specification)</a:t>
            </a:r>
          </a:p>
          <a:p>
            <a:r>
              <a:rPr lang="en-US" sz="2400" dirty="0" smtClean="0"/>
              <a:t>high level classes: </a:t>
            </a:r>
          </a:p>
          <a:p>
            <a:pPr lvl="1"/>
            <a:r>
              <a:rPr lang="en-US" sz="2000" dirty="0" smtClean="0"/>
              <a:t>material processing</a:t>
            </a:r>
          </a:p>
          <a:p>
            <a:pPr lvl="1"/>
            <a:r>
              <a:rPr lang="en-US" sz="2000" dirty="0" smtClean="0"/>
              <a:t>assay</a:t>
            </a:r>
          </a:p>
          <a:p>
            <a:pPr lvl="1"/>
            <a:r>
              <a:rPr lang="en-US" sz="2000" dirty="0" smtClean="0"/>
              <a:t>data transformation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ure 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319268"/>
            <a:ext cx="9067800" cy="55098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content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IAO, separate effort spawned of from OBI, but tightly interlinked</a:t>
            </a:r>
          </a:p>
          <a:p>
            <a:r>
              <a:rPr lang="en-US" sz="2800" dirty="0" smtClean="0"/>
              <a:t>every information content entity </a:t>
            </a:r>
            <a:r>
              <a:rPr lang="en-US" sz="2800" dirty="0" err="1" smtClean="0"/>
              <a:t>is_about</a:t>
            </a:r>
            <a:r>
              <a:rPr lang="en-US" sz="2800" dirty="0" smtClean="0"/>
              <a:t> something</a:t>
            </a:r>
          </a:p>
          <a:p>
            <a:r>
              <a:rPr lang="en-US" sz="2800" dirty="0" smtClean="0"/>
              <a:t>Examples: plan specification, journal article, data item</a:t>
            </a:r>
          </a:p>
          <a:p>
            <a:r>
              <a:rPr lang="en-US" sz="2800" dirty="0" smtClean="0"/>
              <a:t>OBI subclasses these, e.g.: study design, dependent variable specification, measurement datum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roles – specimen role, author role</a:t>
            </a:r>
          </a:p>
          <a:p>
            <a:r>
              <a:rPr lang="en-US" sz="2800" dirty="0" smtClean="0"/>
              <a:t>functions – contain function, measurement function</a:t>
            </a:r>
          </a:p>
          <a:p>
            <a:r>
              <a:rPr lang="en-US" sz="2800" dirty="0" smtClean="0"/>
              <a:t>organizations – manufacturer, regulatory agency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structure is in place, solidified over several years, and now usable  </a:t>
            </a:r>
          </a:p>
          <a:p>
            <a:r>
              <a:rPr lang="en-US" dirty="0" smtClean="0"/>
              <a:t>design process has been formalized, novel elements have been developed</a:t>
            </a:r>
          </a:p>
          <a:p>
            <a:r>
              <a:rPr lang="en-US" dirty="0" smtClean="0"/>
              <a:t>… but there is more than enough to do.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application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8392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IEDB - a manually </a:t>
            </a:r>
            <a:r>
              <a:rPr lang="en-US" sz="1800" dirty="0" err="1" smtClean="0"/>
              <a:t>curated</a:t>
            </a:r>
            <a:r>
              <a:rPr lang="en-US" sz="1800" dirty="0" smtClean="0"/>
              <a:t> database  of immune epitope defining experiments</a:t>
            </a:r>
          </a:p>
          <a:p>
            <a:pPr lvl="1"/>
            <a:r>
              <a:rPr lang="en-US" sz="1800" dirty="0" smtClean="0"/>
              <a:t>How to use OBI to add value to an existing database</a:t>
            </a:r>
          </a:p>
          <a:p>
            <a:pPr lvl="1"/>
            <a:r>
              <a:rPr lang="en-US" sz="1800" dirty="0" smtClean="0"/>
              <a:t>Create classes for types experiments, integrate links to those in the IEDB</a:t>
            </a:r>
          </a:p>
          <a:p>
            <a:pPr lvl="1"/>
            <a:r>
              <a:rPr lang="en-US" sz="1800" dirty="0" smtClean="0"/>
              <a:t>enable enhanced consistency, documentation and queries </a:t>
            </a:r>
          </a:p>
          <a:p>
            <a:r>
              <a:rPr lang="en-US" sz="1800" dirty="0" err="1" smtClean="0"/>
              <a:t>EuPathDB</a:t>
            </a:r>
            <a:r>
              <a:rPr lang="en-US" sz="1800" dirty="0" smtClean="0"/>
              <a:t> - annotation of genomic-scale datasets associated with eukaryotic pathogens </a:t>
            </a:r>
          </a:p>
          <a:p>
            <a:pPr lvl="1"/>
            <a:r>
              <a:rPr lang="en-US" sz="1800" dirty="0" smtClean="0"/>
              <a:t> How to design a data submission form based on an ontology model</a:t>
            </a:r>
          </a:p>
          <a:p>
            <a:pPr lvl="1"/>
            <a:r>
              <a:rPr lang="en-US" sz="1800" dirty="0" smtClean="0"/>
              <a:t>How to reduce user effort in submission using restrictions defined in an ontology</a:t>
            </a:r>
          </a:p>
          <a:p>
            <a:r>
              <a:rPr lang="en-US" sz="1800" dirty="0" smtClean="0"/>
              <a:t>eagle-</a:t>
            </a:r>
            <a:r>
              <a:rPr lang="en-US" sz="1800" dirty="0" err="1" smtClean="0"/>
              <a:t>i</a:t>
            </a:r>
            <a:r>
              <a:rPr lang="en-US" sz="1800" dirty="0" smtClean="0"/>
              <a:t>  - representation of research resources</a:t>
            </a:r>
          </a:p>
          <a:p>
            <a:pPr lvl="1"/>
            <a:r>
              <a:rPr lang="en-US" sz="1400" dirty="0" smtClean="0"/>
              <a:t>To inform development of an interoperable  ontology </a:t>
            </a:r>
          </a:p>
          <a:p>
            <a:pPr lvl="1"/>
            <a:r>
              <a:rPr lang="en-US" sz="1400" dirty="0" smtClean="0"/>
              <a:t>How to use OBI to speed up ontology development for annotation of research resources</a:t>
            </a:r>
          </a:p>
          <a:p>
            <a:r>
              <a:rPr lang="en-US" sz="1800" dirty="0" smtClean="0"/>
              <a:t>ISA suite - tools for the annotation of functional genomics experiments</a:t>
            </a:r>
          </a:p>
          <a:p>
            <a:pPr lvl="1"/>
            <a:r>
              <a:rPr lang="en-US" sz="1400" dirty="0" smtClean="0"/>
              <a:t> Configuration of OBI in annotation</a:t>
            </a:r>
          </a:p>
          <a:p>
            <a:r>
              <a:rPr lang="en-US" sz="1800" dirty="0" smtClean="0"/>
              <a:t>Evidence Code Ontology - Cross references to OBI within the (Marcus)</a:t>
            </a:r>
          </a:p>
          <a:p>
            <a:pPr lvl="1"/>
            <a:r>
              <a:rPr lang="en-US" sz="1400" dirty="0" smtClean="0"/>
              <a:t> How to use OBI  to guide the development of an existing ontology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OBI to enhance an existing database </a:t>
            </a:r>
            <a:br>
              <a:rPr lang="en-US" dirty="0" smtClean="0"/>
            </a:br>
            <a:r>
              <a:rPr lang="en-US" dirty="0" smtClean="0"/>
              <a:t>(Immune Epitope Database = IEDB)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smtClean="0"/>
              <a:t>This presentation demonstrates: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How to replace a controlled vocabulary with OBI classes</a:t>
            </a:r>
          </a:p>
          <a:p>
            <a:r>
              <a:rPr lang="en-US" dirty="0" smtClean="0"/>
              <a:t>How this can be used to</a:t>
            </a:r>
            <a:endParaRPr lang="en-US" sz="3600" dirty="0" smtClean="0"/>
          </a:p>
          <a:p>
            <a:pPr lvl="1"/>
            <a:r>
              <a:rPr lang="en-US" dirty="0" smtClean="0"/>
              <a:t>Increase consistency in data </a:t>
            </a:r>
            <a:r>
              <a:rPr lang="en-US" dirty="0" err="1" smtClean="0"/>
              <a:t>curation</a:t>
            </a:r>
            <a:endParaRPr lang="en-US" dirty="0" smtClean="0"/>
          </a:p>
          <a:p>
            <a:pPr lvl="1"/>
            <a:r>
              <a:rPr lang="en-US" dirty="0" smtClean="0"/>
              <a:t>Avoid duplicates</a:t>
            </a:r>
            <a:endParaRPr lang="en-US" dirty="0" smtClean="0"/>
          </a:p>
          <a:p>
            <a:pPr lvl="1"/>
            <a:r>
              <a:rPr lang="en-US" dirty="0" smtClean="0"/>
              <a:t>Improve documentation to external users</a:t>
            </a:r>
          </a:p>
          <a:p>
            <a:pPr lvl="1"/>
            <a:r>
              <a:rPr lang="en-US" dirty="0" smtClean="0"/>
              <a:t>Enhance search capabilities</a:t>
            </a:r>
          </a:p>
          <a:p>
            <a:pPr lvl="1"/>
            <a:r>
              <a:rPr lang="en-US" i="1" dirty="0" smtClean="0"/>
              <a:t>Detect errors</a:t>
            </a:r>
          </a:p>
          <a:p>
            <a:pPr lvl="1"/>
            <a:r>
              <a:rPr lang="en-US" i="1" dirty="0" smtClean="0"/>
              <a:t>Improve interoperability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48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911600"/>
            <a:ext cx="40386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43" name="Picture 19"/>
          <p:cNvPicPr>
            <a:picLocks noChangeAspect="1" noChangeArrowheads="1"/>
          </p:cNvPicPr>
          <p:nvPr/>
        </p:nvPicPr>
        <p:blipFill>
          <a:blip r:embed="rId4" cstate="print"/>
          <a:srcRect b="35950"/>
          <a:stretch>
            <a:fillRect/>
          </a:stretch>
        </p:blipFill>
        <p:spPr bwMode="auto">
          <a:xfrm>
            <a:off x="5240338" y="1779588"/>
            <a:ext cx="35226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244" name="Picture 20"/>
          <p:cNvPicPr>
            <a:picLocks noChangeAspect="1" noChangeArrowheads="1"/>
          </p:cNvPicPr>
          <p:nvPr/>
        </p:nvPicPr>
        <p:blipFill>
          <a:blip r:embed="rId5" cstate="print"/>
          <a:srcRect r="6422" b="52000"/>
          <a:stretch>
            <a:fillRect/>
          </a:stretch>
        </p:blipFill>
        <p:spPr bwMode="auto">
          <a:xfrm>
            <a:off x="5105400" y="2770188"/>
            <a:ext cx="2590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245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2617788"/>
            <a:ext cx="1497013" cy="1116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8241" name="AutoShape 17"/>
          <p:cNvSpPr>
            <a:spLocks noChangeArrowheads="1"/>
          </p:cNvSpPr>
          <p:nvPr/>
        </p:nvSpPr>
        <p:spPr bwMode="auto">
          <a:xfrm>
            <a:off x="6858000" y="3227388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8600" y="1931988"/>
            <a:ext cx="4495800" cy="2971800"/>
            <a:chOff x="144" y="1728"/>
            <a:chExt cx="2832" cy="1872"/>
          </a:xfrm>
        </p:grpSpPr>
        <p:sp>
          <p:nvSpPr>
            <p:cNvPr id="13321" name="Rectangle 4"/>
            <p:cNvSpPr>
              <a:spLocks noChangeArrowheads="1"/>
            </p:cNvSpPr>
            <p:nvPr/>
          </p:nvSpPr>
          <p:spPr bwMode="auto">
            <a:xfrm>
              <a:off x="2304" y="2352"/>
              <a:ext cx="240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pic>
          <p:nvPicPr>
            <p:cNvPr id="13322" name="Picture 5" descr="PubMed"/>
            <p:cNvPicPr>
              <a:picLocks noChangeAspect="1" noChangeArrowheads="1"/>
            </p:cNvPicPr>
            <p:nvPr/>
          </p:nvPicPr>
          <p:blipFill>
            <a:blip r:embed="rId7" cstate="print"/>
            <a:srcRect r="38597"/>
            <a:stretch>
              <a:fillRect/>
            </a:stretch>
          </p:blipFill>
          <p:spPr bwMode="auto">
            <a:xfrm>
              <a:off x="144" y="2088"/>
              <a:ext cx="16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3" name="AutoShape 6"/>
            <p:cNvSpPr>
              <a:spLocks noChangeArrowheads="1"/>
            </p:cNvSpPr>
            <p:nvPr/>
          </p:nvSpPr>
          <p:spPr bwMode="auto">
            <a:xfrm>
              <a:off x="288" y="2928"/>
              <a:ext cx="2544" cy="67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IEDB</a:t>
              </a:r>
              <a:br>
                <a:rPr lang="en-US" sz="2000" b="1"/>
              </a:br>
              <a:r>
                <a:rPr lang="en-US" sz="2000" b="1"/>
                <a:t>www.iedb.org</a:t>
              </a:r>
            </a:p>
          </p:txBody>
        </p:sp>
        <p:sp>
          <p:nvSpPr>
            <p:cNvPr id="13324" name="Rectangle 7"/>
            <p:cNvSpPr>
              <a:spLocks noChangeArrowheads="1"/>
            </p:cNvSpPr>
            <p:nvPr/>
          </p:nvSpPr>
          <p:spPr bwMode="auto">
            <a:xfrm>
              <a:off x="1392" y="2064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AutoShape 8"/>
            <p:cNvSpPr>
              <a:spLocks noChangeArrowheads="1"/>
            </p:cNvSpPr>
            <p:nvPr/>
          </p:nvSpPr>
          <p:spPr bwMode="auto">
            <a:xfrm>
              <a:off x="768" y="256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Rectangle 9"/>
            <p:cNvSpPr>
              <a:spLocks noChangeArrowheads="1"/>
            </p:cNvSpPr>
            <p:nvPr/>
          </p:nvSpPr>
          <p:spPr bwMode="auto">
            <a:xfrm>
              <a:off x="2016" y="2352"/>
              <a:ext cx="240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Rectangle 10"/>
            <p:cNvSpPr>
              <a:spLocks noChangeArrowheads="1"/>
            </p:cNvSpPr>
            <p:nvPr/>
          </p:nvSpPr>
          <p:spPr bwMode="auto">
            <a:xfrm>
              <a:off x="2064" y="2256"/>
              <a:ext cx="24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Rectangle 11"/>
            <p:cNvSpPr>
              <a:spLocks noChangeArrowheads="1"/>
            </p:cNvSpPr>
            <p:nvPr/>
          </p:nvSpPr>
          <p:spPr bwMode="auto">
            <a:xfrm>
              <a:off x="2256" y="2304"/>
              <a:ext cx="240" cy="14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29" name="Rectangle 12"/>
            <p:cNvSpPr>
              <a:spLocks noChangeArrowheads="1"/>
            </p:cNvSpPr>
            <p:nvPr/>
          </p:nvSpPr>
          <p:spPr bwMode="auto">
            <a:xfrm>
              <a:off x="2304" y="2208"/>
              <a:ext cx="240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30" name="Text Box 13"/>
            <p:cNvSpPr txBox="1">
              <a:spLocks noChangeArrowheads="1"/>
            </p:cNvSpPr>
            <p:nvPr/>
          </p:nvSpPr>
          <p:spPr bwMode="auto">
            <a:xfrm>
              <a:off x="240" y="1872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Literature curation</a:t>
              </a:r>
            </a:p>
          </p:txBody>
        </p:sp>
        <p:sp>
          <p:nvSpPr>
            <p:cNvPr id="13331" name="AutoShape 14"/>
            <p:cNvSpPr>
              <a:spLocks noChangeArrowheads="1"/>
            </p:cNvSpPr>
            <p:nvPr/>
          </p:nvSpPr>
          <p:spPr bwMode="auto">
            <a:xfrm>
              <a:off x="2098" y="256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Text Box 15"/>
            <p:cNvSpPr txBox="1">
              <a:spLocks noChangeArrowheads="1"/>
            </p:cNvSpPr>
            <p:nvPr/>
          </p:nvSpPr>
          <p:spPr bwMode="auto">
            <a:xfrm>
              <a:off x="1536" y="1728"/>
              <a:ext cx="14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Epitope discovery </a:t>
              </a:r>
              <a:br>
                <a:rPr lang="en-US"/>
              </a:br>
              <a:r>
                <a:rPr lang="en-US"/>
                <a:t>contract submission </a:t>
              </a:r>
            </a:p>
          </p:txBody>
        </p:sp>
        <p:sp>
          <p:nvSpPr>
            <p:cNvPr id="13333" name="Rectangle 26"/>
            <p:cNvSpPr>
              <a:spLocks noChangeArrowheads="1"/>
            </p:cNvSpPr>
            <p:nvPr/>
          </p:nvSpPr>
          <p:spPr bwMode="auto">
            <a:xfrm>
              <a:off x="1056" y="2379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25"/>
            <p:cNvSpPr>
              <a:spLocks noChangeArrowheads="1"/>
            </p:cNvSpPr>
            <p:nvPr/>
          </p:nvSpPr>
          <p:spPr bwMode="auto">
            <a:xfrm>
              <a:off x="227" y="1728"/>
              <a:ext cx="124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1536" y="1728"/>
              <a:ext cx="134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0" name="Rectangle 3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ea typeface="ＭＳ Ｐゴシック" charset="-128"/>
              </a:rPr>
              <a:t>The IEDB catalogs immune epitope related experiments through m</a:t>
            </a:r>
            <a:r>
              <a:rPr lang="en-US" sz="3600" dirty="0" smtClean="0"/>
              <a:t>anual </a:t>
            </a:r>
            <a:r>
              <a:rPr lang="en-US" sz="3600" dirty="0" err="1" smtClean="0"/>
              <a:t>curation</a:t>
            </a:r>
            <a:r>
              <a:rPr lang="en-US" sz="3600" dirty="0" smtClean="0"/>
              <a:t> of free text information into structured format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52578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497,452 experiments</a:t>
            </a:r>
          </a:p>
          <a:p>
            <a:r>
              <a:rPr lang="en-US" sz="2400" dirty="0" smtClean="0"/>
              <a:t>   12,886 references</a:t>
            </a:r>
          </a:p>
          <a:p>
            <a:r>
              <a:rPr lang="en-US" sz="2400" dirty="0" smtClean="0">
                <a:sym typeface="Wingdings" pitchFamily="2" charset="2"/>
              </a:rPr>
              <a:t> On track to curate all </a:t>
            </a:r>
            <a:r>
              <a:rPr lang="en-US" sz="2400" dirty="0" smtClean="0">
                <a:sym typeface="Wingdings" pitchFamily="2" charset="2"/>
              </a:rPr>
              <a:t>in </a:t>
            </a:r>
            <a:r>
              <a:rPr lang="en-US" sz="2400" dirty="0" smtClean="0">
                <a:sym typeface="Wingdings" pitchFamily="2" charset="2"/>
              </a:rPr>
              <a:t>scope </a:t>
            </a:r>
            <a:r>
              <a:rPr lang="en-US" sz="2400" dirty="0" smtClean="0">
                <a:sym typeface="Wingdings" pitchFamily="2" charset="2"/>
              </a:rPr>
              <a:t>articles by </a:t>
            </a:r>
            <a:r>
              <a:rPr lang="en-US" sz="2400" dirty="0" smtClean="0">
                <a:sym typeface="Wingdings" pitchFamily="2" charset="2"/>
              </a:rPr>
              <a:t>end of 2011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1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0"/>
            <a:ext cx="3810000" cy="44196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OBI – high level</a:t>
            </a:r>
          </a:p>
          <a:p>
            <a:r>
              <a:rPr lang="en-US" dirty="0" smtClean="0"/>
              <a:t>OBI applications</a:t>
            </a:r>
          </a:p>
          <a:p>
            <a:r>
              <a:rPr lang="en-US" dirty="0" smtClean="0"/>
              <a:t>Break </a:t>
            </a:r>
          </a:p>
          <a:p>
            <a:r>
              <a:rPr lang="en-US" dirty="0" smtClean="0"/>
              <a:t>Hands on session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8600" y="2998788"/>
            <a:ext cx="2362200" cy="2286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447800" y="4062413"/>
            <a:ext cx="1371600" cy="20478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4800" y="4687888"/>
            <a:ext cx="2362200" cy="2651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09600" y="5181600"/>
            <a:ext cx="1905000" cy="3048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flipH="1">
            <a:off x="762000" y="3981450"/>
            <a:ext cx="560388" cy="361950"/>
          </a:xfrm>
          <a:prstGeom prst="rightArrow">
            <a:avLst>
              <a:gd name="adj1" fmla="val 50000"/>
              <a:gd name="adj2" fmla="val 40240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flipH="1">
            <a:off x="762000" y="2609850"/>
            <a:ext cx="560388" cy="361950"/>
          </a:xfrm>
          <a:prstGeom prst="rightArrow">
            <a:avLst>
              <a:gd name="adj1" fmla="val 50000"/>
              <a:gd name="adj2" fmla="val 40240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rot="16200000" flipH="1">
            <a:off x="4016375" y="3913188"/>
            <a:ext cx="558800" cy="361950"/>
          </a:xfrm>
          <a:prstGeom prst="rightArrow">
            <a:avLst>
              <a:gd name="adj1" fmla="val 50000"/>
              <a:gd name="adj2" fmla="val 40126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AutoShape 4">
            <a:hlinkClick r:id="rId4"/>
          </p:cNvPr>
          <p:cNvSpPr>
            <a:spLocks noChangeArrowheads="1"/>
          </p:cNvSpPr>
          <p:nvPr/>
        </p:nvSpPr>
        <p:spPr bwMode="auto">
          <a:xfrm rot="16200000" flipH="1">
            <a:off x="4016375" y="3913188"/>
            <a:ext cx="558800" cy="361950"/>
          </a:xfrm>
          <a:prstGeom prst="rightArrow">
            <a:avLst>
              <a:gd name="adj1" fmla="val 50000"/>
              <a:gd name="adj2" fmla="val 40126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676400" y="1447800"/>
            <a:ext cx="3048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Original approach: controlled vocabularies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existing </a:t>
            </a:r>
            <a:r>
              <a:rPr lang="en-US" sz="2400" dirty="0" smtClean="0"/>
              <a:t>external </a:t>
            </a:r>
            <a:r>
              <a:rPr lang="en-US" sz="2400" dirty="0" err="1" smtClean="0"/>
              <a:t>ontologies</a:t>
            </a:r>
            <a:r>
              <a:rPr lang="en-US" sz="2400" dirty="0" smtClean="0"/>
              <a:t> </a:t>
            </a:r>
            <a:r>
              <a:rPr lang="en-US" sz="2400" dirty="0" smtClean="0"/>
              <a:t>/controlled vocabularies where possible (none available for epitope specific T cell assays) </a:t>
            </a:r>
          </a:p>
          <a:p>
            <a:r>
              <a:rPr lang="en-US" sz="2400" dirty="0" smtClean="0"/>
              <a:t>Maintain list of assays; if a publication uses an assay that is different, add to this list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140 T cell assays</a:t>
            </a:r>
          </a:p>
          <a:p>
            <a:r>
              <a:rPr lang="en-US" sz="2400" dirty="0" smtClean="0"/>
              <a:t>Challenges encountered: </a:t>
            </a:r>
          </a:p>
          <a:p>
            <a:pPr lvl="1"/>
            <a:r>
              <a:rPr lang="en-US" sz="2000" dirty="0" smtClean="0"/>
              <a:t>Ensure curators pick the right assays</a:t>
            </a:r>
          </a:p>
          <a:p>
            <a:pPr lvl="1"/>
            <a:r>
              <a:rPr lang="en-US" sz="2000" dirty="0" smtClean="0"/>
              <a:t>Communicate to external users what each assay is</a:t>
            </a:r>
          </a:p>
          <a:p>
            <a:pPr lvl="1"/>
            <a:r>
              <a:rPr lang="en-US" sz="2000" dirty="0" smtClean="0"/>
              <a:t>Avoid  introducing duplicates (“MCP-1 IFA” = “CCL-2 </a:t>
            </a:r>
            <a:r>
              <a:rPr lang="en-US" sz="2000" dirty="0" err="1" smtClean="0"/>
              <a:t>histostain</a:t>
            </a:r>
            <a:r>
              <a:rPr lang="en-US" sz="2000" dirty="0" smtClean="0"/>
              <a:t>”)</a:t>
            </a:r>
          </a:p>
          <a:p>
            <a:r>
              <a:rPr lang="en-US" sz="2400" dirty="0" smtClean="0"/>
              <a:t>In addition we want to </a:t>
            </a:r>
          </a:p>
          <a:p>
            <a:pPr lvl="1"/>
            <a:r>
              <a:rPr lang="en-US" sz="2000" dirty="0" smtClean="0"/>
              <a:t>Search for groups of related assays</a:t>
            </a:r>
          </a:p>
          <a:p>
            <a:pPr lvl="1"/>
            <a:r>
              <a:rPr lang="en-US" sz="2000" dirty="0" smtClean="0"/>
              <a:t>Interoperability (lots of it)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 Create an OBI class for </a:t>
            </a:r>
            <a:r>
              <a:rPr lang="en-US" sz="2400" b="1" i="1" dirty="0" smtClean="0">
                <a:sym typeface="Wingdings" pitchFamily="2" charset="2"/>
              </a:rPr>
              <a:t>each entry </a:t>
            </a:r>
            <a:r>
              <a:rPr lang="en-US" sz="2400" dirty="0" smtClean="0">
                <a:sym typeface="Wingdings" pitchFamily="2" charset="2"/>
              </a:rPr>
              <a:t>in our list of assay types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OBI </a:t>
            </a:r>
            <a:br>
              <a:rPr lang="en-US" dirty="0" smtClean="0"/>
            </a:br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343" t="20833" r="67951" b="21875"/>
          <a:stretch>
            <a:fillRect/>
          </a:stretch>
        </p:blipFill>
        <p:spPr bwMode="auto">
          <a:xfrm>
            <a:off x="2819399" y="0"/>
            <a:ext cx="63246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2057400"/>
            <a:ext cx="434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Assay definition: </a:t>
            </a:r>
          </a:p>
          <a:p>
            <a:r>
              <a:rPr lang="en-US" dirty="0" smtClean="0"/>
              <a:t>A </a:t>
            </a:r>
            <a:r>
              <a:rPr lang="en-US" dirty="0" smtClean="0"/>
              <a:t>planned process with the objective to produce information about </a:t>
            </a:r>
            <a:r>
              <a:rPr lang="en-US" dirty="0" smtClean="0"/>
              <a:t>an </a:t>
            </a:r>
            <a:r>
              <a:rPr lang="en-US" dirty="0" err="1" smtClean="0"/>
              <a:t>evaluant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OWL (partial):</a:t>
            </a:r>
          </a:p>
          <a:p>
            <a:r>
              <a:rPr lang="en-US" dirty="0" err="1" smtClean="0"/>
              <a:t>has_specified_input</a:t>
            </a:r>
            <a:r>
              <a:rPr lang="en-US" dirty="0" smtClean="0"/>
              <a:t> some </a:t>
            </a:r>
          </a:p>
          <a:p>
            <a:r>
              <a:rPr lang="en-US" dirty="0" smtClean="0"/>
              <a:t>    (</a:t>
            </a:r>
            <a:r>
              <a:rPr lang="en-US" dirty="0" err="1" smtClean="0"/>
              <a:t>material_entity</a:t>
            </a:r>
            <a:endParaRPr lang="en-US" dirty="0" smtClean="0"/>
          </a:p>
          <a:p>
            <a:r>
              <a:rPr lang="en-US" dirty="0" smtClean="0"/>
              <a:t>     and (</a:t>
            </a:r>
            <a:r>
              <a:rPr lang="en-US" dirty="0" err="1" smtClean="0"/>
              <a:t>has_role</a:t>
            </a:r>
            <a:r>
              <a:rPr lang="en-US" dirty="0" smtClean="0"/>
              <a:t> some '</a:t>
            </a:r>
            <a:r>
              <a:rPr lang="en-US" dirty="0" err="1" smtClean="0"/>
              <a:t>evaluant</a:t>
            </a:r>
            <a:r>
              <a:rPr lang="en-US" dirty="0" smtClean="0"/>
              <a:t> role</a:t>
            </a:r>
            <a:r>
              <a:rPr lang="en-US" dirty="0" smtClean="0"/>
              <a:t>'))</a:t>
            </a:r>
          </a:p>
          <a:p>
            <a:endParaRPr lang="en-US" dirty="0" smtClean="0"/>
          </a:p>
          <a:p>
            <a:r>
              <a:rPr lang="en-US" dirty="0" err="1" smtClean="0"/>
              <a:t>has_specified_output</a:t>
            </a:r>
            <a:r>
              <a:rPr lang="en-US" dirty="0" smtClean="0"/>
              <a:t> </a:t>
            </a:r>
            <a:r>
              <a:rPr lang="en-US" dirty="0" smtClean="0"/>
              <a:t>some </a:t>
            </a:r>
          </a:p>
          <a:p>
            <a:r>
              <a:rPr lang="en-US" dirty="0" smtClean="0"/>
              <a:t>    ('information content entity'</a:t>
            </a:r>
          </a:p>
          <a:p>
            <a:r>
              <a:rPr lang="en-US" dirty="0" smtClean="0"/>
              <a:t>     and ('is about' some </a:t>
            </a:r>
          </a:p>
          <a:p>
            <a:r>
              <a:rPr lang="en-US" dirty="0" smtClean="0"/>
              <a:t>        (continuant</a:t>
            </a:r>
          </a:p>
          <a:p>
            <a:r>
              <a:rPr lang="en-US" dirty="0" smtClean="0"/>
              <a:t>         and (</a:t>
            </a:r>
            <a:r>
              <a:rPr lang="en-US" dirty="0" err="1" smtClean="0"/>
              <a:t>has_role</a:t>
            </a:r>
            <a:r>
              <a:rPr lang="en-US" dirty="0" smtClean="0"/>
              <a:t> some '</a:t>
            </a:r>
            <a:r>
              <a:rPr lang="en-US" dirty="0" err="1" smtClean="0"/>
              <a:t>evaluant</a:t>
            </a:r>
            <a:r>
              <a:rPr lang="en-US" dirty="0" smtClean="0"/>
              <a:t> role'))))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cell epitope assay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Majority of assays could be defined with N&amp;S conditions after specifying two variables: 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smtClean="0">
                <a:solidFill>
                  <a:srgbClr val="FF0000"/>
                </a:solidFill>
              </a:rPr>
              <a:t>&lt;parent assay type&gt; </a:t>
            </a:r>
            <a:r>
              <a:rPr lang="en-US" sz="2400" i="1" dirty="0" smtClean="0"/>
              <a:t> </a:t>
            </a:r>
            <a:r>
              <a:rPr lang="en-US" sz="2400" i="1" dirty="0" smtClean="0"/>
              <a:t>and </a:t>
            </a:r>
            <a:r>
              <a:rPr lang="en-US" sz="2400" i="1" dirty="0" err="1" smtClean="0"/>
              <a:t>has_specified_output</a:t>
            </a:r>
            <a:r>
              <a:rPr lang="en-US" sz="2400" i="1" dirty="0" smtClean="0"/>
              <a:t> some </a:t>
            </a:r>
            <a:br>
              <a:rPr lang="en-US" sz="2400" i="1" dirty="0" smtClean="0"/>
            </a:br>
            <a:r>
              <a:rPr lang="en-US" sz="2400" i="1" dirty="0" smtClean="0"/>
              <a:t>'measurement datum‘  and 'is about' some </a:t>
            </a:r>
            <a:br>
              <a:rPr lang="en-US" sz="2400" i="1" dirty="0" smtClean="0"/>
            </a:br>
            <a:r>
              <a:rPr lang="en-US" sz="2400" i="1" dirty="0" smtClean="0"/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&lt;GO process Y&gt; </a:t>
            </a:r>
            <a:r>
              <a:rPr lang="en-US" sz="2400" i="1" dirty="0" smtClean="0"/>
              <a:t>and 'process is result of' some '</a:t>
            </a:r>
            <a:r>
              <a:rPr lang="en-US" sz="2400" i="1" dirty="0" err="1" smtClean="0"/>
              <a:t>MHC:epitope</a:t>
            </a:r>
            <a:r>
              <a:rPr lang="en-US" sz="2400" i="1" dirty="0" smtClean="0"/>
              <a:t> complex binding to TCR')</a:t>
            </a:r>
          </a:p>
          <a:p>
            <a:r>
              <a:rPr lang="en-US" sz="2400" dirty="0" smtClean="0"/>
              <a:t>For example: “IL-17 ELISPOT” in the IEDB is logically defined as</a:t>
            </a:r>
          </a:p>
          <a:p>
            <a:pPr>
              <a:buNone/>
            </a:pPr>
            <a:r>
              <a:rPr lang="en-US" sz="2400" dirty="0" smtClean="0"/>
              <a:t>=  </a:t>
            </a:r>
            <a:r>
              <a:rPr lang="en-US" sz="2400" i="1" dirty="0" smtClean="0">
                <a:solidFill>
                  <a:srgbClr val="FF0000"/>
                </a:solidFill>
              </a:rPr>
              <a:t>'ELISPOT assay‘  </a:t>
            </a:r>
            <a:r>
              <a:rPr lang="en-US" sz="2400" i="1" dirty="0" smtClean="0"/>
              <a:t>and </a:t>
            </a:r>
            <a:r>
              <a:rPr lang="en-US" sz="2400" i="1" dirty="0" err="1" smtClean="0"/>
              <a:t>has_specified_output</a:t>
            </a:r>
            <a:r>
              <a:rPr lang="en-US" sz="2400" i="1" dirty="0" smtClean="0"/>
              <a:t> some </a:t>
            </a:r>
            <a:br>
              <a:rPr lang="en-US" sz="2400" i="1" dirty="0" smtClean="0"/>
            </a:br>
            <a:r>
              <a:rPr lang="en-US" sz="2400" i="1" dirty="0" smtClean="0"/>
              <a:t>'measurement datum‘  and 'is about' some </a:t>
            </a:r>
            <a:br>
              <a:rPr lang="en-US" sz="2400" i="1" dirty="0" smtClean="0"/>
            </a:br>
            <a:r>
              <a:rPr lang="en-US" sz="2400" i="1" dirty="0" smtClean="0"/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‘IL-17 production’ </a:t>
            </a:r>
            <a:r>
              <a:rPr lang="en-US" sz="2400" i="1" dirty="0" smtClean="0"/>
              <a:t>and process is result of' some '</a:t>
            </a:r>
            <a:r>
              <a:rPr lang="en-US" sz="2400" i="1" dirty="0" err="1" smtClean="0"/>
              <a:t>MHC:epitope</a:t>
            </a:r>
            <a:r>
              <a:rPr lang="en-US" sz="2400" i="1" dirty="0" smtClean="0"/>
              <a:t> complex binding to TCR</a:t>
            </a:r>
            <a:r>
              <a:rPr lang="en-US" sz="2400" i="1" dirty="0" smtClean="0"/>
              <a:t>')</a:t>
            </a:r>
          </a:p>
          <a:p>
            <a:r>
              <a:rPr lang="en-US" sz="2400" dirty="0" smtClean="0"/>
              <a:t>Required expanding </a:t>
            </a:r>
            <a:r>
              <a:rPr lang="en-US" sz="2400" i="1" dirty="0" smtClean="0"/>
              <a:t>parent assay types </a:t>
            </a:r>
            <a:r>
              <a:rPr lang="en-US" sz="2400" dirty="0" smtClean="0"/>
              <a:t>(OBI) and </a:t>
            </a:r>
            <a:r>
              <a:rPr lang="en-US" sz="2400" i="1" dirty="0" smtClean="0"/>
              <a:t>GO process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447800"/>
            <a:ext cx="830580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parent assay types to 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/>
              <a:t>label: </a:t>
            </a:r>
            <a:r>
              <a:rPr lang="en-US" sz="2400" dirty="0" err="1" smtClean="0"/>
              <a:t>cytometric</a:t>
            </a:r>
            <a:r>
              <a:rPr lang="en-US" sz="2400" dirty="0" smtClean="0"/>
              <a:t> bead array assay</a:t>
            </a:r>
            <a:endParaRPr lang="en-US" sz="2400" b="1" dirty="0" smtClean="0"/>
          </a:p>
          <a:p>
            <a:r>
              <a:rPr lang="en-US" sz="2400" b="1" dirty="0" smtClean="0"/>
              <a:t>definition</a:t>
            </a:r>
            <a:r>
              <a:rPr lang="en-US" sz="2400" dirty="0" smtClean="0"/>
              <a:t>: An assay in which a series of beads coated with antibodies specific for different </a:t>
            </a:r>
            <a:r>
              <a:rPr lang="en-US" sz="2400" dirty="0" err="1" smtClean="0"/>
              <a:t>analytes</a:t>
            </a:r>
            <a:r>
              <a:rPr lang="en-US" sz="2400" dirty="0" smtClean="0"/>
              <a:t> and marked with discrete fluorescent labels are used to simultaneously capture and </a:t>
            </a:r>
            <a:r>
              <a:rPr lang="en-US" sz="2400" dirty="0" err="1" smtClean="0"/>
              <a:t>quantitate</a:t>
            </a:r>
            <a:r>
              <a:rPr lang="en-US" sz="2400" dirty="0" smtClean="0"/>
              <a:t> soluble </a:t>
            </a:r>
            <a:r>
              <a:rPr lang="en-US" sz="2400" dirty="0" err="1" smtClean="0"/>
              <a:t>analytes</a:t>
            </a:r>
            <a:r>
              <a:rPr lang="en-US" sz="2400" dirty="0" smtClean="0"/>
              <a:t> using flow </a:t>
            </a:r>
            <a:r>
              <a:rPr lang="en-US" sz="2400" dirty="0" err="1" smtClean="0"/>
              <a:t>cytometric</a:t>
            </a:r>
            <a:r>
              <a:rPr lang="en-US" sz="2400" dirty="0" smtClean="0"/>
              <a:t> analysis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a</a:t>
            </a:r>
            <a:r>
              <a:rPr lang="en-US" sz="2400" b="1" dirty="0" smtClean="0"/>
              <a:t>lternative term: </a:t>
            </a:r>
            <a:r>
              <a:rPr lang="en-US" sz="2400" dirty="0" smtClean="0"/>
              <a:t>multiplexed </a:t>
            </a:r>
            <a:r>
              <a:rPr lang="en-US" sz="2400" dirty="0" smtClean="0"/>
              <a:t>bead assay, CBA assay</a:t>
            </a:r>
            <a:endParaRPr lang="en-US" sz="2400" dirty="0" smtClean="0"/>
          </a:p>
          <a:p>
            <a:r>
              <a:rPr lang="en-US" sz="2400" b="1" dirty="0" smtClean="0"/>
              <a:t>example </a:t>
            </a:r>
            <a:r>
              <a:rPr lang="en-US" sz="2400" b="1" dirty="0" smtClean="0"/>
              <a:t>of usage</a:t>
            </a:r>
            <a:r>
              <a:rPr lang="en-US" sz="2400" dirty="0" smtClean="0"/>
              <a:t>: Using a </a:t>
            </a:r>
            <a:r>
              <a:rPr lang="en-US" sz="2400" dirty="0" err="1" smtClean="0"/>
              <a:t>Luminex</a:t>
            </a:r>
            <a:r>
              <a:rPr lang="en-US" sz="2400" dirty="0" smtClean="0"/>
              <a:t> machine to detect IFN-gamma and IL-10 in the supernatant of a cell </a:t>
            </a:r>
            <a:r>
              <a:rPr lang="en-US" sz="2400" dirty="0" smtClean="0"/>
              <a:t>culture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“Parent” assay definitions are discussed in OBI as a group and derived by consensus, to ensure exactness and ability to re-use. 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Child terms that follow design patterns are added without group discussion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- preparation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were emailed</a:t>
            </a:r>
          </a:p>
          <a:p>
            <a:r>
              <a:rPr lang="en-US" dirty="0" smtClean="0"/>
              <a:t>Before hands-on session, please minimally</a:t>
            </a:r>
          </a:p>
          <a:p>
            <a:pPr lvl="1"/>
            <a:r>
              <a:rPr lang="en-US" dirty="0" smtClean="0"/>
              <a:t>Install Protégé 4.1</a:t>
            </a:r>
          </a:p>
          <a:p>
            <a:pPr lvl="1"/>
            <a:r>
              <a:rPr lang="en-US" dirty="0" smtClean="0"/>
              <a:t>Load OBI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Reasoner</a:t>
            </a:r>
            <a:endParaRPr lang="en-US" dirty="0" smtClean="0"/>
          </a:p>
          <a:p>
            <a:r>
              <a:rPr lang="en-US" dirty="0" smtClean="0"/>
              <a:t>Let me know if you have problems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Modifying external </a:t>
            </a:r>
            <a:r>
              <a:rPr lang="en-US" dirty="0" err="1" smtClean="0"/>
              <a:t>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Requests for new / modified terms are made through their respective trackers (sometimes additional prodding is needed)</a:t>
            </a:r>
          </a:p>
          <a:p>
            <a:r>
              <a:rPr lang="en-US" sz="2800" dirty="0" smtClean="0"/>
              <a:t>Often results in email discussions that clarify issues and result in improved definitions (but take time)</a:t>
            </a:r>
          </a:p>
          <a:p>
            <a:r>
              <a:rPr lang="en-US" sz="2800" dirty="0" smtClean="0"/>
              <a:t>Succeeded with GO</a:t>
            </a:r>
            <a:r>
              <a:rPr lang="en-US" sz="2800" dirty="0" smtClean="0"/>
              <a:t>, </a:t>
            </a:r>
            <a:r>
              <a:rPr lang="en-US" sz="2800" dirty="0" err="1" smtClean="0"/>
              <a:t>ChEBI</a:t>
            </a:r>
            <a:r>
              <a:rPr lang="en-US" sz="2800" dirty="0" smtClean="0"/>
              <a:t>, PRO, OGMS, IDO, </a:t>
            </a:r>
            <a:r>
              <a:rPr lang="en-US" sz="2800" dirty="0" smtClean="0"/>
              <a:t>PATO, UO</a:t>
            </a:r>
            <a:r>
              <a:rPr lang="en-US" sz="2800" dirty="0" smtClean="0"/>
              <a:t>, …</a:t>
            </a:r>
          </a:p>
          <a:p>
            <a:r>
              <a:rPr lang="en-US" sz="2800" dirty="0" smtClean="0"/>
              <a:t>Resulting terms are imported into OBI to reference them in logical definitions (</a:t>
            </a:r>
            <a:r>
              <a:rPr lang="en-US" sz="2800" i="1" dirty="0" smtClean="0"/>
              <a:t>MIREOT mechanism explained more in hands on session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Some terms have no natural home ontology, and are kept in OBI until they can be moved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 IEDB assay types to OBI classes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1219200"/>
            <a:ext cx="902017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Benefits of using OBI classes </a:t>
            </a:r>
            <a:br>
              <a:rPr lang="en-US" dirty="0" smtClean="0"/>
            </a:br>
            <a:r>
              <a:rPr lang="en-US" dirty="0" smtClean="0"/>
              <a:t>for IEDB assay types internally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Formal definitions of assay types serve as </a:t>
            </a:r>
            <a:r>
              <a:rPr lang="en-US" sz="2800" dirty="0" err="1" smtClean="0"/>
              <a:t>curation</a:t>
            </a:r>
            <a:r>
              <a:rPr lang="en-US" sz="2800" dirty="0" smtClean="0"/>
              <a:t> rules</a:t>
            </a:r>
          </a:p>
          <a:p>
            <a:r>
              <a:rPr lang="en-US" sz="2800" dirty="0" smtClean="0"/>
              <a:t>Issues arising in </a:t>
            </a:r>
            <a:r>
              <a:rPr lang="en-US" sz="2800" dirty="0" err="1" smtClean="0"/>
              <a:t>curation</a:t>
            </a:r>
            <a:r>
              <a:rPr lang="en-US" sz="2800" dirty="0" smtClean="0"/>
              <a:t> are reflected 1:1 by issues in writing definitions</a:t>
            </a:r>
          </a:p>
          <a:p>
            <a:r>
              <a:rPr lang="en-US" sz="2800" dirty="0" smtClean="0"/>
              <a:t>Linking to GO identified duplicate assay types (introduced in the IEDB controlled vocabulary as a result of changes in nomenclature over time)</a:t>
            </a: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 The same could have been achieved by carefully writing definitions for our controlled vocabulary terms. But </a:t>
            </a:r>
            <a:r>
              <a:rPr lang="en-US" sz="2800" dirty="0" err="1" smtClean="0">
                <a:sym typeface="Wingdings" pitchFamily="2" charset="2"/>
              </a:rPr>
              <a:t>ontologies</a:t>
            </a:r>
            <a:r>
              <a:rPr lang="en-US" sz="2800" dirty="0" smtClean="0">
                <a:sym typeface="Wingdings" pitchFamily="2" charset="2"/>
              </a:rPr>
              <a:t> can do more…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 t="11458" r="44948" b="34375"/>
          <a:stretch>
            <a:fillRect/>
          </a:stretch>
        </p:blipFill>
        <p:spPr bwMode="auto">
          <a:xfrm>
            <a:off x="0" y="1295400"/>
            <a:ext cx="922899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/>
          <a:srcRect l="220" t="10417" r="44729" b="32292"/>
          <a:stretch>
            <a:fillRect/>
          </a:stretch>
        </p:blipFill>
        <p:spPr bwMode="auto">
          <a:xfrm>
            <a:off x="-1" y="1295400"/>
            <a:ext cx="911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introduces hierarchy</a:t>
            </a:r>
            <a:endParaRPr lang="en-US" dirty="0"/>
          </a:p>
        </p:txBody>
      </p:sp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4" cstate="print"/>
          <a:srcRect t="10417" r="44729" b="33333"/>
          <a:stretch>
            <a:fillRect/>
          </a:stretch>
        </p:blipFill>
        <p:spPr bwMode="auto">
          <a:xfrm>
            <a:off x="0" y="1295400"/>
            <a:ext cx="932215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0" y="24384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Display with  community specific</a:t>
            </a:r>
            <a:br>
              <a:rPr lang="en-US" sz="2400" dirty="0" smtClean="0"/>
            </a:br>
            <a:r>
              <a:rPr lang="en-US" sz="2400" dirty="0" smtClean="0"/>
              <a:t>“IEDB alternative label”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2438400"/>
          <a:ext cx="86106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35369"/>
                <a:gridCol w="52988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Assay type ID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[Primary Key]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Assay type name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Ontology ID</a:t>
                      </a:r>
                    </a:p>
                    <a:p>
                      <a:r>
                        <a:rPr lang="en-US" sz="2000" dirty="0" smtClean="0"/>
                        <a:t>[could be more than just OBI]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IFN-g ELISPOT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http://purl.obolibrary.org/obo/OBI_0001414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Survival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http://purl.obolibrary.org/obo/OBI_0001334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IL-10</a:t>
                      </a:r>
                      <a:r>
                        <a:rPr lang="en-US" sz="2000" baseline="0" dirty="0" smtClean="0"/>
                        <a:t> FACS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http://purl.obolibrary.org/obo/OBI_0000414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http://purl.obolibrary.org/obo/OBI_0002114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using OBI for external users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Required (minimal) </a:t>
            </a:r>
            <a:r>
              <a:rPr lang="en-US" sz="2800" dirty="0" smtClean="0"/>
              <a:t>modification </a:t>
            </a:r>
            <a:r>
              <a:rPr lang="en-US" sz="2800" dirty="0" smtClean="0"/>
              <a:t>of the assay </a:t>
            </a:r>
            <a:r>
              <a:rPr lang="en-US" sz="2800" dirty="0" smtClean="0"/>
              <a:t>type table</a:t>
            </a:r>
            <a:endParaRPr 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r="61704"/>
          <a:stretch>
            <a:fillRect/>
          </a:stretch>
        </p:blipFill>
        <p:spPr bwMode="auto">
          <a:xfrm>
            <a:off x="304800" y="2362200"/>
            <a:ext cx="33528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5562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This allowed us to use OBI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IEDB assay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Identification </a:t>
            </a:r>
            <a:r>
              <a:rPr lang="en-US" dirty="0" smtClean="0">
                <a:sym typeface="Wingdings" pitchFamily="2" charset="2"/>
              </a:rPr>
              <a:t>of duplicates in writing definitions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/>
              <a:t> Definitions provide </a:t>
            </a:r>
            <a:r>
              <a:rPr lang="en-US" dirty="0" err="1" smtClean="0"/>
              <a:t>curation</a:t>
            </a:r>
            <a:r>
              <a:rPr lang="en-US" dirty="0" smtClean="0"/>
              <a:t> rules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vs. new assay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Show: from list to tree; search by grouping</a:t>
            </a:r>
          </a:p>
          <a:p>
            <a:r>
              <a:rPr lang="en-US" dirty="0" smtClean="0"/>
              <a:t>Show: use of community labels (community view of OBI)</a:t>
            </a:r>
          </a:p>
          <a:p>
            <a:pPr lvl="1"/>
            <a:r>
              <a:rPr lang="en-US" dirty="0" smtClean="0"/>
              <a:t>Refer to second session? Alternative mechanisms of using community specific labels (as annotation properties in OBI.owl, or in external spreadsheet)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Show: </a:t>
            </a:r>
            <a:r>
              <a:rPr lang="en-US" dirty="0" err="1" smtClean="0"/>
              <a:t>Sparql</a:t>
            </a:r>
            <a:r>
              <a:rPr lang="en-US" dirty="0" smtClean="0"/>
              <a:t> query against IEDB export</a:t>
            </a:r>
          </a:p>
          <a:p>
            <a:r>
              <a:rPr lang="en-US" dirty="0" smtClean="0">
                <a:sym typeface="Wingdings" pitchFamily="2" charset="2"/>
              </a:rPr>
              <a:t> interoperability</a:t>
            </a:r>
            <a:endParaRPr lang="en-US" dirty="0" smtClean="0"/>
          </a:p>
          <a:p>
            <a:r>
              <a:rPr lang="en-US" dirty="0" smtClean="0"/>
              <a:t>Show: link to OBI for assays provides definitions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67062"/>
            <a:ext cx="4572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Challenges: </a:t>
            </a:r>
          </a:p>
          <a:p>
            <a:pPr lvl="1"/>
            <a:r>
              <a:rPr lang="en-US" sz="2000" dirty="0" smtClean="0"/>
              <a:t>Ensuring consistency in </a:t>
            </a:r>
            <a:r>
              <a:rPr lang="en-US" sz="2000" dirty="0" err="1" smtClean="0"/>
              <a:t>curation</a:t>
            </a:r>
            <a:r>
              <a:rPr lang="en-US" sz="2000" dirty="0" smtClean="0"/>
              <a:t>  (document what each assay is)</a:t>
            </a:r>
          </a:p>
          <a:p>
            <a:pPr lvl="1"/>
            <a:r>
              <a:rPr lang="en-US" sz="2000" dirty="0" smtClean="0"/>
              <a:t>Ensuring external users get what they expect when querying</a:t>
            </a:r>
          </a:p>
          <a:p>
            <a:pPr lvl="1"/>
            <a:r>
              <a:rPr lang="en-US" sz="2000" dirty="0" smtClean="0"/>
              <a:t>Interoperability </a:t>
            </a:r>
          </a:p>
          <a:p>
            <a:pPr lvl="1"/>
            <a:r>
              <a:rPr lang="en-US" sz="2000" dirty="0" smtClean="0"/>
              <a:t>Avoiding duplicates (MCP-1 IFA = CCL-2 </a:t>
            </a:r>
            <a:r>
              <a:rPr lang="en-US" sz="2000" dirty="0" err="1" smtClean="0"/>
              <a:t>histostaining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Searching for groups of related assays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OBI – a high level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Bjoern Peters</a:t>
            </a:r>
          </a:p>
          <a:p>
            <a:r>
              <a:rPr lang="en-US" dirty="0" smtClean="0"/>
              <a:t>3/21/2011</a:t>
            </a:r>
          </a:p>
          <a:p>
            <a:r>
              <a:rPr lang="en-US" dirty="0" smtClean="0"/>
              <a:t>San Diego Workshop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 – a user driven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 communities that recognized they were trying to solve the same / related problems</a:t>
            </a:r>
          </a:p>
          <a:p>
            <a:r>
              <a:rPr lang="en-US" dirty="0" smtClean="0"/>
              <a:t>6 year effort</a:t>
            </a:r>
          </a:p>
          <a:p>
            <a:r>
              <a:rPr lang="en-US" dirty="0" smtClean="0"/>
              <a:t>1-2 phone calls per week, 1-2 meetings per year</a:t>
            </a:r>
          </a:p>
          <a:p>
            <a:r>
              <a:rPr lang="en-US" dirty="0" smtClean="0"/>
              <a:t>first stable release (Philly / 1.0) in Oct. 2009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Open project with constant addition of new communities, please consider joining!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 Timeline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76200" y="19812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2057400"/>
            <a:ext cx="899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Arial" charset="0"/>
              </a:rPr>
              <a:t>      </a:t>
            </a:r>
            <a:r>
              <a:rPr lang="en-US" sz="2000" i="1" dirty="0" smtClean="0">
                <a:latin typeface="Arial" charset="0"/>
              </a:rPr>
              <a:t>2004 		2005		</a:t>
            </a:r>
            <a:r>
              <a:rPr lang="en-US" sz="2000" i="1" dirty="0">
                <a:latin typeface="Arial" charset="0"/>
              </a:rPr>
              <a:t>	2006	</a:t>
            </a:r>
            <a:r>
              <a:rPr lang="en-US" sz="2000" i="1" dirty="0" smtClean="0">
                <a:latin typeface="Arial" charset="0"/>
              </a:rPr>
              <a:t> 	         2007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800600" y="2590800"/>
            <a:ext cx="9636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MGED 8</a:t>
            </a:r>
          </a:p>
          <a:p>
            <a:pPr algn="ctr"/>
            <a:r>
              <a:rPr lang="en-US" sz="1600">
                <a:latin typeface="Arial" charset="0"/>
              </a:rPr>
              <a:t>Bergen</a:t>
            </a:r>
          </a:p>
          <a:p>
            <a:pPr algn="ctr"/>
            <a:r>
              <a:rPr lang="en-US" sz="1600">
                <a:latin typeface="Arial" charset="0"/>
              </a:rPr>
              <a:t>Sept.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581400" y="2663825"/>
            <a:ext cx="10874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MAGE</a:t>
            </a:r>
          </a:p>
          <a:p>
            <a:pPr algn="ctr"/>
            <a:r>
              <a:rPr lang="en-US" sz="1600">
                <a:latin typeface="Arial" charset="0"/>
              </a:rPr>
              <a:t>Jamboree</a:t>
            </a:r>
          </a:p>
          <a:p>
            <a:pPr algn="ctr"/>
            <a:r>
              <a:rPr lang="en-US" sz="1600">
                <a:latin typeface="Arial" charset="0"/>
              </a:rPr>
              <a:t>Stanford</a:t>
            </a:r>
          </a:p>
          <a:p>
            <a:pPr algn="ctr"/>
            <a:r>
              <a:rPr lang="en-US" sz="1600">
                <a:latin typeface="Arial" charset="0"/>
              </a:rPr>
              <a:t>March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905000" y="2667000"/>
            <a:ext cx="1285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SOFG</a:t>
            </a:r>
          </a:p>
          <a:p>
            <a:pPr algn="ctr"/>
            <a:r>
              <a:rPr lang="en-US" sz="1600">
                <a:latin typeface="Arial" charset="0"/>
              </a:rPr>
              <a:t>Philadelphia</a:t>
            </a:r>
          </a:p>
          <a:p>
            <a:pPr algn="ctr"/>
            <a:r>
              <a:rPr lang="en-US" sz="1600">
                <a:latin typeface="Arial" charset="0"/>
              </a:rPr>
              <a:t>Oct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4138" y="3733800"/>
            <a:ext cx="24304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Transcriptomics (MGED)</a:t>
            </a:r>
          </a:p>
          <a:p>
            <a:pPr algn="ctr"/>
            <a:r>
              <a:rPr lang="en-US" sz="1600">
                <a:latin typeface="Arial" charset="0"/>
              </a:rPr>
              <a:t>Proteomics (PSI)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066800" y="4724400"/>
            <a:ext cx="2462213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Toxicogenomics</a:t>
            </a:r>
          </a:p>
          <a:p>
            <a:pPr algn="ctr"/>
            <a:r>
              <a:rPr lang="en-US" sz="1600">
                <a:latin typeface="Arial" charset="0"/>
              </a:rPr>
              <a:t>Environmental Genomics</a:t>
            </a:r>
          </a:p>
          <a:p>
            <a:pPr algn="ctr"/>
            <a:r>
              <a:rPr lang="en-US" sz="1600">
                <a:latin typeface="Arial" charset="0"/>
              </a:rPr>
              <a:t>Nutrigenomics</a:t>
            </a:r>
          </a:p>
          <a:p>
            <a:pPr algn="ctr"/>
            <a:r>
              <a:rPr lang="en-US" sz="1600">
                <a:latin typeface="Arial" charset="0"/>
              </a:rPr>
              <a:t>(MGED RSBI)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038600" y="3746500"/>
            <a:ext cx="7016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PSI</a:t>
            </a:r>
          </a:p>
          <a:p>
            <a:pPr algn="ctr"/>
            <a:r>
              <a:rPr lang="en-US" sz="1600">
                <a:latin typeface="Arial" charset="0"/>
              </a:rPr>
              <a:t>Siena</a:t>
            </a:r>
          </a:p>
          <a:p>
            <a:pPr algn="ctr"/>
            <a:r>
              <a:rPr lang="en-US" sz="1600">
                <a:latin typeface="Arial" charset="0"/>
              </a:rPr>
              <a:t>April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2514600"/>
            <a:ext cx="10874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MAGE</a:t>
            </a:r>
          </a:p>
          <a:p>
            <a:pPr algn="ctr"/>
            <a:r>
              <a:rPr lang="en-US" sz="1600">
                <a:latin typeface="Arial" charset="0"/>
              </a:rPr>
              <a:t>Jamboree</a:t>
            </a:r>
          </a:p>
          <a:p>
            <a:pPr algn="ctr"/>
            <a:r>
              <a:rPr lang="en-US" sz="1600">
                <a:latin typeface="Arial" charset="0"/>
              </a:rPr>
              <a:t>Hinxton</a:t>
            </a:r>
          </a:p>
          <a:p>
            <a:pPr algn="ctr"/>
            <a:r>
              <a:rPr lang="en-US" sz="1600">
                <a:latin typeface="Arial" charset="0"/>
              </a:rPr>
              <a:t>Dec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82550" y="1576388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  <a:latin typeface="Arial" charset="0"/>
              </a:rPr>
              <a:t>MO/ MAGE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286250" y="1524000"/>
            <a:ext cx="819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  <a:latin typeface="Arial" charset="0"/>
              </a:rPr>
              <a:t>FuGO</a:t>
            </a:r>
          </a:p>
          <a:p>
            <a:pPr algn="ctr"/>
            <a:endParaRPr lang="en-US" sz="1800" b="1">
              <a:solidFill>
                <a:srgbClr val="FF0000"/>
              </a:solidFill>
              <a:latin typeface="Arial" charset="0"/>
            </a:endParaRPr>
          </a:p>
          <a:p>
            <a:pPr algn="ctr"/>
            <a:r>
              <a:rPr lang="en-US" sz="1800" b="1">
                <a:solidFill>
                  <a:srgbClr val="0000FF"/>
                </a:solidFill>
                <a:latin typeface="Arial" charset="0"/>
              </a:rPr>
              <a:t>FuGE</a:t>
            </a:r>
            <a:endParaRPr lang="en-US" sz="18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9144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33528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7848600" y="2511425"/>
            <a:ext cx="1295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OBI Workshop San Diego Jan.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172200" y="4876800"/>
            <a:ext cx="18288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Cellular Assays Immport        IEDB Neuroinformatics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651500" y="2514600"/>
            <a:ext cx="2044700" cy="2209800"/>
            <a:chOff x="3560" y="1584"/>
            <a:chExt cx="1288" cy="1392"/>
          </a:xfrm>
        </p:grpSpPr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3648" y="1584"/>
              <a:ext cx="81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atin typeface="Arial" charset="0"/>
                </a:rPr>
                <a:t>1st </a:t>
              </a:r>
              <a:r>
                <a:rPr lang="en-US" sz="1600" dirty="0" err="1">
                  <a:latin typeface="Arial" charset="0"/>
                </a:rPr>
                <a:t>FuGO</a:t>
              </a:r>
              <a:endParaRPr lang="en-US" sz="1600" dirty="0">
                <a:latin typeface="Arial" charset="0"/>
              </a:endParaRPr>
            </a:p>
            <a:p>
              <a:pPr algn="ctr"/>
              <a:r>
                <a:rPr lang="en-US" sz="1600" dirty="0">
                  <a:latin typeface="Arial" charset="0"/>
                </a:rPr>
                <a:t>Workshop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Philadelphia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Feb.</a:t>
              </a:r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3560" y="2296"/>
              <a:ext cx="1288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Cancer Genomics</a:t>
              </a:r>
            </a:p>
            <a:p>
              <a:pPr algn="ctr"/>
              <a:r>
                <a:rPr lang="en-US" sz="1600">
                  <a:latin typeface="Arial" charset="0"/>
                </a:rPr>
                <a:t>Polypmorphisms</a:t>
              </a:r>
            </a:p>
            <a:p>
              <a:pPr algn="ctr"/>
              <a:r>
                <a:rPr lang="en-US" sz="1600">
                  <a:latin typeface="Arial" charset="0"/>
                </a:rPr>
                <a:t>Genome Sequences</a:t>
              </a:r>
            </a:p>
            <a:p>
              <a:pPr algn="ctr"/>
              <a:r>
                <a:rPr lang="en-US" sz="1600">
                  <a:latin typeface="Arial" charset="0"/>
                </a:rPr>
                <a:t>Crop Sciences</a:t>
              </a:r>
            </a:p>
          </p:txBody>
        </p:sp>
      </p:grp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414838" y="4895850"/>
            <a:ext cx="16049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Metabolomics</a:t>
            </a:r>
          </a:p>
          <a:p>
            <a:pPr algn="ctr"/>
            <a:r>
              <a:rPr lang="en-US" sz="1600">
                <a:latin typeface="Arial" charset="0"/>
              </a:rPr>
              <a:t>Flow Cytometry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934200" y="1524000"/>
            <a:ext cx="1133475" cy="1928813"/>
            <a:chOff x="4128" y="993"/>
            <a:chExt cx="714" cy="1215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128" y="1534"/>
              <a:ext cx="714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2nd FuGO</a:t>
              </a:r>
            </a:p>
            <a:p>
              <a:pPr algn="ctr"/>
              <a:r>
                <a:rPr lang="en-US" sz="1600">
                  <a:latin typeface="Arial" charset="0"/>
                </a:rPr>
                <a:t>Workshop</a:t>
              </a:r>
            </a:p>
            <a:p>
              <a:pPr algn="ctr"/>
              <a:r>
                <a:rPr lang="en-US" sz="1600">
                  <a:latin typeface="Arial" charset="0"/>
                </a:rPr>
                <a:t>Hinxton</a:t>
              </a:r>
            </a:p>
            <a:p>
              <a:pPr algn="ctr"/>
              <a:r>
                <a:rPr lang="en-US" sz="1600">
                  <a:latin typeface="ArialMT" charset="0"/>
                </a:rPr>
                <a:t>July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4295" y="993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OBI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69889" y="6330073"/>
            <a:ext cx="363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From Jan, 2007 OBI workshop in LIAI</a:t>
            </a:r>
            <a:endParaRPr lang="en-US" i="1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0198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8460911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OBI Timeline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76200" y="19812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2057400"/>
            <a:ext cx="899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Arial" charset="0"/>
              </a:rPr>
              <a:t>      </a:t>
            </a:r>
            <a:r>
              <a:rPr lang="en-US" sz="2000" i="1" dirty="0" smtClean="0">
                <a:latin typeface="Arial" charset="0"/>
              </a:rPr>
              <a:t>2007	     2008	      2009 	    2010		       2011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9144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754715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4668838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8326753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385931" y="18907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79958" y="3145743"/>
            <a:ext cx="156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DENRIE -&gt; IAO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68838" y="3863891"/>
            <a:ext cx="98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MIREOT</a:t>
            </a:r>
            <a:endParaRPr lang="en-US" i="1" dirty="0"/>
          </a:p>
        </p:txBody>
      </p:sp>
      <p:grpSp>
        <p:nvGrpSpPr>
          <p:cNvPr id="2" name="Group 21"/>
          <p:cNvGrpSpPr/>
          <p:nvPr/>
        </p:nvGrpSpPr>
        <p:grpSpPr>
          <a:xfrm>
            <a:off x="3147189" y="1535668"/>
            <a:ext cx="5465770" cy="387220"/>
            <a:chOff x="3147189" y="1535668"/>
            <a:chExt cx="5465770" cy="387220"/>
          </a:xfrm>
        </p:grpSpPr>
        <p:sp>
          <p:nvSpPr>
            <p:cNvPr id="31" name="TextBox 30"/>
            <p:cNvSpPr txBox="1"/>
            <p:nvPr/>
          </p:nvSpPr>
          <p:spPr>
            <a:xfrm>
              <a:off x="7676172" y="1535668"/>
              <a:ext cx="936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RC2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44279" y="1553556"/>
              <a:ext cx="936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RC1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7189" y="1553556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1.0.X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754909" y="4179559"/>
            <a:ext cx="15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 Biomed Sem.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" y="2478807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Workshops: Bethesda     Vancouver    EBI                        EBI    Philly     Vancouver          </a:t>
            </a:r>
            <a:r>
              <a:rPr lang="en-US" dirty="0" smtClean="0">
                <a:solidFill>
                  <a:srgbClr val="008000"/>
                </a:solidFill>
              </a:rPr>
              <a:t>San Diego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25506" y="3541907"/>
            <a:ext cx="148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OBO Foundry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46921" y="5420213"/>
            <a:ext cx="804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Eagle-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45819" y="5143214"/>
            <a:ext cx="1061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</a:t>
            </a:r>
          </a:p>
          <a:p>
            <a:pPr algn="ctr"/>
            <a:r>
              <a:rPr lang="en-US" dirty="0" smtClean="0"/>
              <a:t>Scientists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93352" y="5143214"/>
            <a:ext cx="99257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Vaccines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5568" y="4695729"/>
            <a:ext cx="2245138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Bio-imaging,</a:t>
            </a:r>
          </a:p>
          <a:p>
            <a:r>
              <a:rPr lang="en-US" dirty="0" smtClean="0"/>
              <a:t>Clinical Investigations,</a:t>
            </a:r>
          </a:p>
          <a:p>
            <a:r>
              <a:rPr lang="en-US" dirty="0" smtClean="0"/>
              <a:t>Electrophysiology,</a:t>
            </a:r>
          </a:p>
          <a:p>
            <a:r>
              <a:rPr lang="en-US" dirty="0" smtClean="0"/>
              <a:t>Structural Biology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6" grpId="0"/>
      <p:bldP spid="42" grpId="0"/>
      <p:bldP spid="43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High level class hierarchy</a:t>
            </a:r>
            <a:endParaRPr lang="en-US" dirty="0"/>
          </a:p>
        </p:txBody>
      </p:sp>
      <p:pic>
        <p:nvPicPr>
          <p:cNvPr id="5" name="Content Placeholder 4" descr="Figure 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1454086"/>
            <a:ext cx="7891324" cy="54039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merged </a:t>
            </a:r>
            <a:r>
              <a:rPr lang="en-US" sz="2000" dirty="0" err="1" smtClean="0"/>
              <a:t>bfo:object</a:t>
            </a:r>
            <a:r>
              <a:rPr lang="en-US" sz="2000" dirty="0" smtClean="0"/>
              <a:t>, object part, object aggregate </a:t>
            </a:r>
            <a:br>
              <a:rPr lang="en-US" sz="2000" dirty="0" smtClean="0"/>
            </a:br>
            <a:r>
              <a:rPr lang="en-US" sz="2000" dirty="0" smtClean="0"/>
              <a:t>(what is a cell inside my body?) </a:t>
            </a:r>
          </a:p>
          <a:p>
            <a:r>
              <a:rPr lang="en-US" sz="2000" dirty="0" smtClean="0"/>
              <a:t>import ‘natural biomaterials’ (MIREOT mechanism), </a:t>
            </a:r>
            <a:br>
              <a:rPr lang="en-US" sz="2000" dirty="0" smtClean="0"/>
            </a:br>
            <a:r>
              <a:rPr lang="en-US" sz="2000" dirty="0" smtClean="0"/>
              <a:t>e.g. o</a:t>
            </a:r>
            <a:r>
              <a:rPr lang="en-US" sz="1800" dirty="0" smtClean="0"/>
              <a:t>rganism (NCBI taxonomy), anatomical entity (FMA), molecular entity (ChEBI)</a:t>
            </a:r>
          </a:p>
          <a:p>
            <a:pPr>
              <a:buNone/>
            </a:pPr>
            <a:r>
              <a:rPr lang="en-US" sz="2000" dirty="0" smtClean="0"/>
              <a:t>OBI’s primary scope</a:t>
            </a:r>
          </a:p>
          <a:p>
            <a:r>
              <a:rPr lang="en-US" sz="2000" dirty="0" smtClean="0"/>
              <a:t>‘processed material entities’</a:t>
            </a:r>
          </a:p>
          <a:p>
            <a:pPr lvl="1"/>
            <a:r>
              <a:rPr lang="en-US" sz="1800" dirty="0" smtClean="0"/>
              <a:t>output of a planned material transformation process</a:t>
            </a:r>
          </a:p>
          <a:p>
            <a:pPr lvl="1"/>
            <a:r>
              <a:rPr lang="en-US" sz="1800" dirty="0" smtClean="0"/>
              <a:t>would not exist without intelligent life around</a:t>
            </a:r>
          </a:p>
          <a:p>
            <a:pPr lvl="1"/>
            <a:r>
              <a:rPr lang="en-US" sz="1800" dirty="0" smtClean="0"/>
              <a:t>some ‘natural biomaterials’ can also be created (e.g. molecules) </a:t>
            </a:r>
            <a:br>
              <a:rPr lang="en-US" sz="1800" dirty="0" smtClean="0"/>
            </a:br>
            <a:r>
              <a:rPr lang="en-US" sz="1800" dirty="0" smtClean="0">
                <a:sym typeface="Wingdings" pitchFamily="2" charset="2"/>
              </a:rPr>
              <a:t> no asserted disjoint</a:t>
            </a:r>
          </a:p>
          <a:p>
            <a:r>
              <a:rPr lang="en-US" sz="2000" dirty="0" smtClean="0">
                <a:sym typeface="Wingdings" pitchFamily="2" charset="2"/>
              </a:rPr>
              <a:t>specimen, study subject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material entities about which information is gathered during an investigation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may or may not be processed materials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1339</Words>
  <Application>Microsoft Office PowerPoint</Application>
  <PresentationFormat>On-screen Show (4:3)</PresentationFormat>
  <Paragraphs>280</Paragraphs>
  <Slides>38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OBI tutorial</vt:lpstr>
      <vt:lpstr>Tutorial Overview</vt:lpstr>
      <vt:lpstr>Software - preparation </vt:lpstr>
      <vt:lpstr>OBI – a high level overview</vt:lpstr>
      <vt:lpstr>OBI – a user driven project</vt:lpstr>
      <vt:lpstr>OBI Timeline</vt:lpstr>
      <vt:lpstr>OBI Timeline</vt:lpstr>
      <vt:lpstr>High level class hierarchy</vt:lpstr>
      <vt:lpstr>material entity</vt:lpstr>
      <vt:lpstr>planned process</vt:lpstr>
      <vt:lpstr>Slide 11</vt:lpstr>
      <vt:lpstr>information content entities</vt:lpstr>
      <vt:lpstr>More classes</vt:lpstr>
      <vt:lpstr>Conclusions</vt:lpstr>
      <vt:lpstr>Overview of application presentations</vt:lpstr>
      <vt:lpstr>Using OBI to enhance an existing database  (Immune Epitope Database = IEDB)</vt:lpstr>
      <vt:lpstr>This presentation demonstrates:</vt:lpstr>
      <vt:lpstr>The IEDB catalogs immune epitope related experiments through manual curation of free text information into structured format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Original approach: controlled vocabularies</vt:lpstr>
      <vt:lpstr>OBI  hierarchy</vt:lpstr>
      <vt:lpstr>T cell epitope assay design pattern</vt:lpstr>
      <vt:lpstr>Adding parent assay types to OBI</vt:lpstr>
      <vt:lpstr>Modifying external ontologies</vt:lpstr>
      <vt:lpstr>Mapping IEDB assay types to OBI classes</vt:lpstr>
      <vt:lpstr>Benefits of using OBI classes  for IEDB assay types internally</vt:lpstr>
      <vt:lpstr>Reasoning introduces hierarchy</vt:lpstr>
      <vt:lpstr>Benefits of using OBI for external users</vt:lpstr>
      <vt:lpstr>IEDB assay</vt:lpstr>
      <vt:lpstr>Old vs. new assay finder</vt:lpstr>
      <vt:lpstr>Future work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Bjoern Peters</cp:lastModifiedBy>
  <cp:revision>109</cp:revision>
  <dcterms:created xsi:type="dcterms:W3CDTF">2006-08-16T00:00:00Z</dcterms:created>
  <dcterms:modified xsi:type="dcterms:W3CDTF">2011-07-24T22:04:25Z</dcterms:modified>
</cp:coreProperties>
</file>