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Default Extension="jpeg" ContentType="image/jpeg"/>
  <Default Extension="xml" ContentType="application/xml"/>
  <Override PartName="/ppt/slides/slide9.xml" ContentType="application/vnd.openxmlformats-officedocument.presentationml.slide+xml"/>
  <Override PartName="/ppt/notesSlides/notesSlide3.xml" ContentType="application/vnd.openxmlformats-officedocument.presentationml.notes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1"/>
  </p:notesMasterIdLst>
  <p:sldIdLst>
    <p:sldId id="267" r:id="rId2"/>
    <p:sldId id="257" r:id="rId3"/>
    <p:sldId id="261" r:id="rId4"/>
    <p:sldId id="260" r:id="rId5"/>
    <p:sldId id="256" r:id="rId6"/>
    <p:sldId id="262" r:id="rId7"/>
    <p:sldId id="263" r:id="rId8"/>
    <p:sldId id="268"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varScale="1">
        <p:scale>
          <a:sx n="95" d="100"/>
          <a:sy n="95" d="100"/>
        </p:scale>
        <p:origin x="-1024"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544905-93B1-994D-9ED6-51ED5006AAF4}" type="datetimeFigureOut">
              <a:rPr lang="en-US" smtClean="0"/>
              <a:pPr/>
              <a:t>10/12/11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2BA101-E99F-094A-B239-6906CD64B46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Cell culture</a:t>
            </a:r>
            <a:r>
              <a:rPr lang="en-US" baseline="0" dirty="0" smtClean="0"/>
              <a:t> b</a:t>
            </a:r>
            <a:r>
              <a:rPr lang="en-US" dirty="0" smtClean="0"/>
              <a:t>y kaibara87 (originally posted to </a:t>
            </a:r>
            <a:r>
              <a:rPr lang="en-US" dirty="0" err="1" smtClean="0"/>
              <a:t>Flickr</a:t>
            </a:r>
            <a:r>
              <a:rPr lang="en-US" dirty="0" smtClean="0"/>
              <a:t> as Cell Culture) [CC-BY-2.0 (www.creativecommons.org/licenses/by/2.0)], via Wikimedia Commons</a:t>
            </a:r>
            <a:endParaRPr lang="en-US" dirty="0"/>
          </a:p>
        </p:txBody>
      </p:sp>
      <p:sp>
        <p:nvSpPr>
          <p:cNvPr id="4" name="Slide Number Placeholder 3"/>
          <p:cNvSpPr>
            <a:spLocks noGrp="1"/>
          </p:cNvSpPr>
          <p:nvPr>
            <p:ph type="sldNum" sz="quarter" idx="10"/>
          </p:nvPr>
        </p:nvSpPr>
        <p:spPr/>
        <p:txBody>
          <a:bodyPr/>
          <a:lstStyle/>
          <a:p>
            <a:fld id="{402BA101-E99F-094A-B239-6906CD64B461}"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2BA101-E99F-094A-B239-6906CD64B461}"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26F4FB-6B37-A146-A7D2-BF133568AAD7}" type="slidenum">
              <a:rPr lang="en-US"/>
              <a:pPr/>
              <a:t>8</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r>
              <a:rPr lang="en-US" dirty="0" err="1" smtClean="0"/>
              <a:t>uberon-combined-mammal.owl</a:t>
            </a:r>
            <a:r>
              <a:rPr lang="en-US" dirty="0" smtClean="0"/>
              <a:t> - shows you what you get with the bridge axioms</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45EE94-7CD3-9448-87EA-D81EFE49B2F9}" type="datetimeFigureOut">
              <a:rPr lang="en-US" smtClean="0"/>
              <a:pPr/>
              <a:t>10/12/11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75870-42AB-9140-8B9A-1EB45404B7C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45EE94-7CD3-9448-87EA-D81EFE49B2F9}" type="datetimeFigureOut">
              <a:rPr lang="en-US" smtClean="0"/>
              <a:pPr/>
              <a:t>10/12/11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75870-42AB-9140-8B9A-1EB45404B7C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45EE94-7CD3-9448-87EA-D81EFE49B2F9}" type="datetimeFigureOut">
              <a:rPr lang="en-US" smtClean="0"/>
              <a:pPr/>
              <a:t>10/12/11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75870-42AB-9140-8B9A-1EB45404B7C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45EE94-7CD3-9448-87EA-D81EFE49B2F9}" type="datetimeFigureOut">
              <a:rPr lang="en-US" smtClean="0"/>
              <a:pPr/>
              <a:t>10/12/11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75870-42AB-9140-8B9A-1EB45404B7C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45EE94-7CD3-9448-87EA-D81EFE49B2F9}" type="datetimeFigureOut">
              <a:rPr lang="en-US" smtClean="0"/>
              <a:pPr/>
              <a:t>10/12/11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975870-42AB-9140-8B9A-1EB45404B7C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45EE94-7CD3-9448-87EA-D81EFE49B2F9}" type="datetimeFigureOut">
              <a:rPr lang="en-US" smtClean="0"/>
              <a:pPr/>
              <a:t>10/12/11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75870-42AB-9140-8B9A-1EB45404B7C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45EE94-7CD3-9448-87EA-D81EFE49B2F9}" type="datetimeFigureOut">
              <a:rPr lang="en-US" smtClean="0"/>
              <a:pPr/>
              <a:t>10/12/11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975870-42AB-9140-8B9A-1EB45404B7C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45EE94-7CD3-9448-87EA-D81EFE49B2F9}" type="datetimeFigureOut">
              <a:rPr lang="en-US" smtClean="0"/>
              <a:pPr/>
              <a:t>10/12/11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975870-42AB-9140-8B9A-1EB45404B7C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45EE94-7CD3-9448-87EA-D81EFE49B2F9}" type="datetimeFigureOut">
              <a:rPr lang="en-US" smtClean="0"/>
              <a:pPr/>
              <a:t>10/12/11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975870-42AB-9140-8B9A-1EB45404B7C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45EE94-7CD3-9448-87EA-D81EFE49B2F9}" type="datetimeFigureOut">
              <a:rPr lang="en-US" smtClean="0"/>
              <a:pPr/>
              <a:t>10/12/11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75870-42AB-9140-8B9A-1EB45404B7C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45EE94-7CD3-9448-87EA-D81EFE49B2F9}" type="datetimeFigureOut">
              <a:rPr lang="en-US" smtClean="0"/>
              <a:pPr/>
              <a:t>10/12/11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975870-42AB-9140-8B9A-1EB45404B7C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45EE94-7CD3-9448-87EA-D81EFE49B2F9}" type="datetimeFigureOut">
              <a:rPr lang="en-US" smtClean="0"/>
              <a:pPr/>
              <a:t>10/12/11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975870-42AB-9140-8B9A-1EB45404B7C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2705235" y="1818125"/>
            <a:ext cx="3885198" cy="3046988"/>
          </a:xfrm>
          <a:prstGeom prst="rect">
            <a:avLst/>
          </a:prstGeom>
          <a:noFill/>
        </p:spPr>
        <p:txBody>
          <a:bodyPr wrap="none" rtlCol="0">
            <a:spAutoFit/>
          </a:bodyPr>
          <a:lstStyle/>
          <a:p>
            <a:pPr algn="ctr"/>
            <a:r>
              <a:rPr lang="en-US" sz="3200" b="1" dirty="0" smtClean="0"/>
              <a:t>OBI Workshop</a:t>
            </a:r>
          </a:p>
          <a:p>
            <a:pPr algn="ctr"/>
            <a:r>
              <a:rPr lang="en-US" sz="3200" b="1" dirty="0" smtClean="0"/>
              <a:t>Philly Oct 12-14, 2011</a:t>
            </a:r>
          </a:p>
          <a:p>
            <a:pPr algn="ctr"/>
            <a:r>
              <a:rPr lang="en-US" sz="3200" b="1" dirty="0" smtClean="0"/>
              <a:t>Melissa Haendel</a:t>
            </a:r>
          </a:p>
          <a:p>
            <a:pPr algn="ctr"/>
            <a:r>
              <a:rPr lang="en-US" sz="3200" b="1" dirty="0" smtClean="0"/>
              <a:t>Matt Brush</a:t>
            </a:r>
          </a:p>
          <a:p>
            <a:pPr algn="ctr"/>
            <a:r>
              <a:rPr lang="en-US" sz="3200" b="1" dirty="0" smtClean="0"/>
              <a:t>Carlo </a:t>
            </a:r>
            <a:r>
              <a:rPr lang="en-US" sz="3200" b="1" dirty="0" err="1" smtClean="0"/>
              <a:t>Torniai</a:t>
            </a:r>
            <a:endParaRPr lang="en-US" sz="3200" b="1" dirty="0" smtClean="0"/>
          </a:p>
          <a:p>
            <a:pPr algn="ctr"/>
            <a:r>
              <a:rPr lang="en-US" sz="3200" b="1" dirty="0" smtClean="0"/>
              <a:t>Chris </a:t>
            </a:r>
            <a:r>
              <a:rPr lang="en-US" sz="3200" b="1" dirty="0" err="1" smtClean="0"/>
              <a:t>Mungall</a:t>
            </a:r>
            <a:endParaRPr lang="en-US" sz="3200" b="1" dirty="0" smtClean="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 name="TextBox 20"/>
          <p:cNvSpPr txBox="1"/>
          <p:nvPr/>
        </p:nvSpPr>
        <p:spPr>
          <a:xfrm>
            <a:off x="3113226" y="71735"/>
            <a:ext cx="2850360" cy="461665"/>
          </a:xfrm>
          <a:prstGeom prst="rect">
            <a:avLst/>
          </a:prstGeom>
          <a:noFill/>
        </p:spPr>
        <p:txBody>
          <a:bodyPr wrap="none" rtlCol="0">
            <a:spAutoFit/>
          </a:bodyPr>
          <a:lstStyle/>
          <a:p>
            <a:r>
              <a:rPr lang="en-US" sz="2400" b="1" u="sng" dirty="0" smtClean="0"/>
              <a:t>Classification of Cells</a:t>
            </a:r>
            <a:endParaRPr lang="en-US" sz="2400" b="1" u="sng" dirty="0"/>
          </a:p>
        </p:txBody>
      </p:sp>
      <p:sp>
        <p:nvSpPr>
          <p:cNvPr id="5" name="TextBox 4"/>
          <p:cNvSpPr txBox="1"/>
          <p:nvPr/>
        </p:nvSpPr>
        <p:spPr>
          <a:xfrm>
            <a:off x="160421" y="202640"/>
            <a:ext cx="8983579" cy="6524862"/>
          </a:xfrm>
          <a:prstGeom prst="rect">
            <a:avLst/>
          </a:prstGeom>
          <a:noFill/>
        </p:spPr>
        <p:txBody>
          <a:bodyPr wrap="square" rtlCol="0">
            <a:spAutoFit/>
          </a:bodyPr>
          <a:lstStyle/>
          <a:p>
            <a:r>
              <a:rPr lang="en-US" sz="2200" b="1" dirty="0" err="1" smtClean="0"/>
              <a:t>CL:cell</a:t>
            </a:r>
            <a:endParaRPr lang="en-US" sz="2200" b="1" dirty="0" smtClean="0"/>
          </a:p>
          <a:p>
            <a:r>
              <a:rPr lang="en-US" sz="2200" b="1" dirty="0" smtClean="0"/>
              <a:t>The root of the Cell Ontology – references any cell. </a:t>
            </a:r>
          </a:p>
          <a:p>
            <a:r>
              <a:rPr lang="en-US" sz="2200" b="1" dirty="0" smtClean="0"/>
              <a:t>“Anatomical structure that has as its parts a maximally connected cell compartment surrounded by a plasma membrane.</a:t>
            </a:r>
          </a:p>
          <a:p>
            <a:endParaRPr lang="en-US" sz="2200" b="1" dirty="0" smtClean="0"/>
          </a:p>
          <a:p>
            <a:r>
              <a:rPr lang="en-US" sz="2200" b="1" dirty="0" err="1" smtClean="0"/>
              <a:t>CL:cell</a:t>
            </a:r>
            <a:r>
              <a:rPr lang="en-US" sz="2200" b="1" dirty="0" smtClean="0"/>
              <a:t> in vivo</a:t>
            </a:r>
          </a:p>
          <a:p>
            <a:r>
              <a:rPr lang="en-US" sz="2200" b="1" dirty="0" smtClean="0"/>
              <a:t>No definition</a:t>
            </a:r>
          </a:p>
          <a:p>
            <a:endParaRPr lang="en-US" sz="2200" b="1" dirty="0" smtClean="0"/>
          </a:p>
          <a:p>
            <a:r>
              <a:rPr lang="en-US" sz="2200" b="1" dirty="0" err="1" smtClean="0"/>
              <a:t>GO:cell</a:t>
            </a:r>
            <a:r>
              <a:rPr lang="en-US" sz="2200" b="1" dirty="0" smtClean="0"/>
              <a:t> – “The basic structural and functional unit of all organisms. Includes the plasma membrane and any external encapsulating structures such as the cell wall and cell envelope.”</a:t>
            </a:r>
          </a:p>
          <a:p>
            <a:endParaRPr lang="en-US" sz="2200" b="1" dirty="0" smtClean="0"/>
          </a:p>
          <a:p>
            <a:r>
              <a:rPr lang="en-US" sz="2200" b="1" dirty="0" err="1" smtClean="0"/>
              <a:t>CARO:cell</a:t>
            </a:r>
            <a:r>
              <a:rPr lang="en-US" sz="2200" b="1" dirty="0" smtClean="0"/>
              <a:t>  - “An anatomical structure that has as its parts a maximally connected cell compartment surrounded by a plasma membrane.</a:t>
            </a:r>
          </a:p>
          <a:p>
            <a:endParaRPr lang="en-US" sz="2200" b="1" dirty="0" smtClean="0"/>
          </a:p>
          <a:p>
            <a:r>
              <a:rPr lang="en-US" sz="2200" b="1" dirty="0" smtClean="0"/>
              <a:t>OBI -  </a:t>
            </a:r>
            <a:r>
              <a:rPr lang="en-US" sz="2200" b="1" dirty="0" err="1" smtClean="0"/>
              <a:t>Mireoted</a:t>
            </a:r>
            <a:r>
              <a:rPr lang="en-US" sz="2200" b="1" dirty="0" smtClean="0"/>
              <a:t> </a:t>
            </a:r>
            <a:r>
              <a:rPr lang="en-US" sz="2200" b="1" dirty="0" err="1" smtClean="0"/>
              <a:t>CL:cell</a:t>
            </a:r>
            <a:r>
              <a:rPr lang="en-US" sz="2200" b="1" dirty="0" smtClean="0"/>
              <a:t> and </a:t>
            </a:r>
            <a:r>
              <a:rPr lang="en-US" sz="2200" b="1" dirty="0" err="1" smtClean="0"/>
              <a:t>CL:cell</a:t>
            </a:r>
            <a:r>
              <a:rPr lang="en-US" sz="2200" b="1" dirty="0" smtClean="0"/>
              <a:t> line cell, but cell line cell not type of cell.</a:t>
            </a:r>
          </a:p>
          <a:p>
            <a:r>
              <a:rPr lang="en-US" sz="2200" b="1" dirty="0" smtClean="0"/>
              <a:t>Potentially change the </a:t>
            </a:r>
            <a:r>
              <a:rPr lang="en-US" sz="2200" b="1" dirty="0" err="1" smtClean="0"/>
              <a:t>Mireoted</a:t>
            </a:r>
            <a:r>
              <a:rPr lang="en-US" sz="2200" b="1" dirty="0" smtClean="0"/>
              <a:t> </a:t>
            </a:r>
            <a:r>
              <a:rPr lang="en-US" sz="2200" b="1" dirty="0" err="1" smtClean="0"/>
              <a:t>CL:cell</a:t>
            </a:r>
            <a:r>
              <a:rPr lang="en-US" sz="2200" b="1" dirty="0" smtClean="0"/>
              <a:t> to </a:t>
            </a:r>
            <a:r>
              <a:rPr lang="en-US" sz="2200" b="1" dirty="0" err="1" smtClean="0"/>
              <a:t>CL:cell</a:t>
            </a:r>
            <a:r>
              <a:rPr lang="en-US" sz="2200" b="1" dirty="0" smtClean="0"/>
              <a:t> in vivo?</a:t>
            </a:r>
          </a:p>
          <a:p>
            <a:endParaRPr lang="en-US" sz="2200" b="1" dirty="0" smtClean="0"/>
          </a:p>
          <a:p>
            <a:r>
              <a:rPr lang="en-US" sz="2200" b="1" dirty="0" smtClean="0"/>
              <a:t>Equivalent: </a:t>
            </a:r>
            <a:r>
              <a:rPr lang="en-US" sz="2200" b="1" dirty="0" err="1" smtClean="0"/>
              <a:t>CL:cell</a:t>
            </a:r>
            <a:r>
              <a:rPr lang="en-US" sz="2200" b="1" dirty="0" smtClean="0"/>
              <a:t> in vivo== </a:t>
            </a:r>
            <a:r>
              <a:rPr lang="en-US" sz="2200" b="1" dirty="0" err="1" smtClean="0"/>
              <a:t>GO:cell</a:t>
            </a:r>
            <a:r>
              <a:rPr lang="en-US" sz="2200" b="1" dirty="0" smtClean="0"/>
              <a:t>== </a:t>
            </a:r>
            <a:r>
              <a:rPr lang="en-US" sz="2200" b="1" dirty="0" err="1" smtClean="0"/>
              <a:t>CARO:cell</a:t>
            </a:r>
            <a:r>
              <a:rPr lang="en-US" sz="2200" b="1" dirty="0" smtClean="0"/>
              <a:t>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902104" y="2177063"/>
            <a:ext cx="1193251" cy="805444"/>
          </a:xfrm>
          <a:prstGeom prst="rect">
            <a:avLst/>
          </a:prstGeom>
        </p:spPr>
      </p:pic>
      <p:pic>
        <p:nvPicPr>
          <p:cNvPr id="6" name="Picture 5"/>
          <p:cNvPicPr>
            <a:picLocks noChangeAspect="1"/>
          </p:cNvPicPr>
          <p:nvPr/>
        </p:nvPicPr>
        <p:blipFill>
          <a:blip r:embed="rId4"/>
          <a:stretch>
            <a:fillRect/>
          </a:stretch>
        </p:blipFill>
        <p:spPr>
          <a:xfrm>
            <a:off x="217604" y="939369"/>
            <a:ext cx="723588" cy="2359526"/>
          </a:xfrm>
          <a:prstGeom prst="rect">
            <a:avLst/>
          </a:prstGeom>
        </p:spPr>
      </p:pic>
      <p:pic>
        <p:nvPicPr>
          <p:cNvPr id="7" name="Picture 6"/>
          <p:cNvPicPr>
            <a:picLocks noChangeAspect="1"/>
          </p:cNvPicPr>
          <p:nvPr/>
        </p:nvPicPr>
        <p:blipFill>
          <a:blip r:embed="rId5"/>
          <a:srcRect r="13518" b="19105"/>
          <a:stretch>
            <a:fillRect/>
          </a:stretch>
        </p:blipFill>
        <p:spPr>
          <a:xfrm>
            <a:off x="4242085" y="1811525"/>
            <a:ext cx="1536328" cy="957094"/>
          </a:xfrm>
          <a:prstGeom prst="rect">
            <a:avLst/>
          </a:prstGeom>
        </p:spPr>
      </p:pic>
      <p:pic>
        <p:nvPicPr>
          <p:cNvPr id="8" name="Picture 7"/>
          <p:cNvPicPr>
            <a:picLocks noChangeAspect="1"/>
          </p:cNvPicPr>
          <p:nvPr/>
        </p:nvPicPr>
        <p:blipFill>
          <a:blip r:embed="rId6"/>
          <a:srcRect r="17544"/>
          <a:stretch>
            <a:fillRect/>
          </a:stretch>
        </p:blipFill>
        <p:spPr>
          <a:xfrm>
            <a:off x="7268190" y="1176870"/>
            <a:ext cx="970949" cy="1766302"/>
          </a:xfrm>
          <a:prstGeom prst="rect">
            <a:avLst/>
          </a:prstGeom>
        </p:spPr>
      </p:pic>
      <p:sp>
        <p:nvSpPr>
          <p:cNvPr id="9" name="Oval 8"/>
          <p:cNvSpPr/>
          <p:nvPr/>
        </p:nvSpPr>
        <p:spPr>
          <a:xfrm>
            <a:off x="2248831" y="3960937"/>
            <a:ext cx="971339" cy="895684"/>
          </a:xfrm>
          <a:prstGeom prst="ellipse">
            <a:avLst/>
          </a:prstGeom>
          <a:solidFill>
            <a:schemeClr val="accent4">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cell ex vivo</a:t>
            </a:r>
            <a:endParaRPr lang="en-US" sz="1600" dirty="0">
              <a:solidFill>
                <a:schemeClr val="tx1"/>
              </a:solidFill>
            </a:endParaRPr>
          </a:p>
        </p:txBody>
      </p:sp>
      <p:sp>
        <p:nvSpPr>
          <p:cNvPr id="10" name="Oval 9"/>
          <p:cNvSpPr/>
          <p:nvPr/>
        </p:nvSpPr>
        <p:spPr>
          <a:xfrm>
            <a:off x="93728" y="3960937"/>
            <a:ext cx="971339" cy="895684"/>
          </a:xfrm>
          <a:prstGeom prst="ellipse">
            <a:avLst/>
          </a:prstGeom>
          <a:solidFill>
            <a:schemeClr val="accent4">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cell in vivo</a:t>
            </a:r>
            <a:endParaRPr lang="en-US" sz="1600" dirty="0">
              <a:solidFill>
                <a:schemeClr val="tx1"/>
              </a:solidFill>
            </a:endParaRPr>
          </a:p>
        </p:txBody>
      </p:sp>
      <p:cxnSp>
        <p:nvCxnSpPr>
          <p:cNvPr id="16" name="Straight Arrow Connector 15"/>
          <p:cNvCxnSpPr/>
          <p:nvPr/>
        </p:nvCxnSpPr>
        <p:spPr>
          <a:xfrm>
            <a:off x="3028521" y="2365897"/>
            <a:ext cx="1093252" cy="1588"/>
          </a:xfrm>
          <a:prstGeom prst="straightConnector1">
            <a:avLst/>
          </a:prstGeom>
          <a:ln w="381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6098208" y="2367485"/>
            <a:ext cx="795678" cy="1588"/>
          </a:xfrm>
          <a:prstGeom prst="straightConnector1">
            <a:avLst/>
          </a:prstGeom>
          <a:ln w="381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1149689" y="4407985"/>
            <a:ext cx="855560" cy="1588"/>
          </a:xfrm>
          <a:prstGeom prst="straightConnector1">
            <a:avLst/>
          </a:prstGeom>
          <a:ln w="381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3456574" y="4407985"/>
            <a:ext cx="795678" cy="1588"/>
          </a:xfrm>
          <a:prstGeom prst="straightConnector1">
            <a:avLst/>
          </a:prstGeom>
          <a:ln w="381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4632301" y="3960937"/>
            <a:ext cx="971339" cy="895684"/>
          </a:xfrm>
          <a:prstGeom prst="ellipse">
            <a:avLst/>
          </a:prstGeom>
          <a:solidFill>
            <a:schemeClr val="accent4">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dirty="0" smtClean="0">
                <a:solidFill>
                  <a:schemeClr val="tx1"/>
                </a:solidFill>
              </a:rPr>
              <a:t>Cell culture cell</a:t>
            </a:r>
            <a:endParaRPr lang="en-US" sz="1300" dirty="0">
              <a:solidFill>
                <a:schemeClr val="tx1"/>
              </a:solidFill>
            </a:endParaRPr>
          </a:p>
        </p:txBody>
      </p:sp>
      <p:sp>
        <p:nvSpPr>
          <p:cNvPr id="22" name="Oval 21"/>
          <p:cNvSpPr/>
          <p:nvPr/>
        </p:nvSpPr>
        <p:spPr>
          <a:xfrm>
            <a:off x="7267800" y="3960937"/>
            <a:ext cx="971339" cy="895684"/>
          </a:xfrm>
          <a:prstGeom prst="ellipse">
            <a:avLst/>
          </a:prstGeom>
          <a:solidFill>
            <a:schemeClr val="accent4">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cell line cell</a:t>
            </a:r>
            <a:endParaRPr lang="en-US" sz="1600" dirty="0">
              <a:solidFill>
                <a:schemeClr val="tx1"/>
              </a:solidFill>
            </a:endParaRPr>
          </a:p>
        </p:txBody>
      </p:sp>
      <p:cxnSp>
        <p:nvCxnSpPr>
          <p:cNvPr id="23" name="Straight Arrow Connector 22"/>
          <p:cNvCxnSpPr/>
          <p:nvPr/>
        </p:nvCxnSpPr>
        <p:spPr>
          <a:xfrm>
            <a:off x="5962205" y="4407985"/>
            <a:ext cx="795678" cy="1588"/>
          </a:xfrm>
          <a:prstGeom prst="straightConnector1">
            <a:avLst/>
          </a:prstGeom>
          <a:ln w="381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455973" y="2732427"/>
            <a:ext cx="1218002" cy="369332"/>
          </a:xfrm>
          <a:prstGeom prst="rect">
            <a:avLst/>
          </a:prstGeom>
          <a:noFill/>
        </p:spPr>
        <p:txBody>
          <a:bodyPr wrap="none" rtlCol="0">
            <a:spAutoFit/>
          </a:bodyPr>
          <a:lstStyle/>
          <a:p>
            <a:r>
              <a:rPr lang="en-US" dirty="0" smtClean="0"/>
              <a:t>cell culture</a:t>
            </a:r>
            <a:endParaRPr lang="en-US" dirty="0"/>
          </a:p>
        </p:txBody>
      </p:sp>
      <p:sp>
        <p:nvSpPr>
          <p:cNvPr id="29" name="TextBox 28"/>
          <p:cNvSpPr txBox="1"/>
          <p:nvPr/>
        </p:nvSpPr>
        <p:spPr>
          <a:xfrm>
            <a:off x="5929367" y="1634729"/>
            <a:ext cx="1338823" cy="646331"/>
          </a:xfrm>
          <a:prstGeom prst="rect">
            <a:avLst/>
          </a:prstGeom>
          <a:noFill/>
        </p:spPr>
        <p:txBody>
          <a:bodyPr wrap="square" rtlCol="0">
            <a:spAutoFit/>
          </a:bodyPr>
          <a:lstStyle/>
          <a:p>
            <a:pPr algn="ctr"/>
            <a:r>
              <a:rPr lang="en-US" dirty="0" smtClean="0"/>
              <a:t>cell </a:t>
            </a:r>
            <a:r>
              <a:rPr lang="en-US" dirty="0" err="1" smtClean="0"/>
              <a:t>subculturing</a:t>
            </a:r>
            <a:endParaRPr lang="en-US" dirty="0"/>
          </a:p>
        </p:txBody>
      </p:sp>
      <p:sp>
        <p:nvSpPr>
          <p:cNvPr id="30" name="TextBox 29"/>
          <p:cNvSpPr txBox="1"/>
          <p:nvPr/>
        </p:nvSpPr>
        <p:spPr>
          <a:xfrm>
            <a:off x="2908203" y="1629965"/>
            <a:ext cx="1355944" cy="646331"/>
          </a:xfrm>
          <a:prstGeom prst="rect">
            <a:avLst/>
          </a:prstGeom>
          <a:noFill/>
        </p:spPr>
        <p:txBody>
          <a:bodyPr wrap="square" rtlCol="0">
            <a:spAutoFit/>
          </a:bodyPr>
          <a:lstStyle/>
          <a:p>
            <a:r>
              <a:rPr lang="en-US" dirty="0" smtClean="0"/>
              <a:t>establishing cell culture</a:t>
            </a:r>
            <a:endParaRPr lang="en-US" dirty="0"/>
          </a:p>
        </p:txBody>
      </p:sp>
      <p:sp>
        <p:nvSpPr>
          <p:cNvPr id="32" name="TextBox 31"/>
          <p:cNvSpPr txBox="1"/>
          <p:nvPr/>
        </p:nvSpPr>
        <p:spPr>
          <a:xfrm>
            <a:off x="7291712" y="2980549"/>
            <a:ext cx="897339" cy="369332"/>
          </a:xfrm>
          <a:prstGeom prst="rect">
            <a:avLst/>
          </a:prstGeom>
          <a:noFill/>
        </p:spPr>
        <p:txBody>
          <a:bodyPr wrap="none" rtlCol="0">
            <a:spAutoFit/>
          </a:bodyPr>
          <a:lstStyle/>
          <a:p>
            <a:r>
              <a:rPr lang="en-US" dirty="0" smtClean="0"/>
              <a:t>cell line</a:t>
            </a:r>
            <a:endParaRPr lang="en-US" dirty="0"/>
          </a:p>
        </p:txBody>
      </p:sp>
      <p:sp>
        <p:nvSpPr>
          <p:cNvPr id="37" name="Right Brace 36"/>
          <p:cNvSpPr/>
          <p:nvPr/>
        </p:nvSpPr>
        <p:spPr>
          <a:xfrm rot="5400000">
            <a:off x="4667909" y="2460402"/>
            <a:ext cx="910263" cy="5748420"/>
          </a:xfrm>
          <a:prstGeom prst="rightBrace">
            <a:avLst>
              <a:gd name="adj1" fmla="val 8333"/>
              <a:gd name="adj2" fmla="val 49535"/>
            </a:avLst>
          </a:prstGeom>
          <a:ln w="57150"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Oval 37"/>
          <p:cNvSpPr/>
          <p:nvPr/>
        </p:nvSpPr>
        <p:spPr>
          <a:xfrm>
            <a:off x="4705704" y="5948948"/>
            <a:ext cx="915268" cy="895684"/>
          </a:xfrm>
          <a:prstGeom prst="ellipse">
            <a:avLst/>
          </a:prstGeom>
          <a:solidFill>
            <a:schemeClr val="accent4">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cell in vitro</a:t>
            </a:r>
            <a:endParaRPr lang="en-US" sz="1600" dirty="0">
              <a:solidFill>
                <a:schemeClr val="tx1"/>
              </a:solidFill>
            </a:endParaRPr>
          </a:p>
        </p:txBody>
      </p:sp>
      <p:cxnSp>
        <p:nvCxnSpPr>
          <p:cNvPr id="40" name="Straight Arrow Connector 39"/>
          <p:cNvCxnSpPr/>
          <p:nvPr/>
        </p:nvCxnSpPr>
        <p:spPr>
          <a:xfrm rot="5400000" flipH="1" flipV="1">
            <a:off x="359968" y="3563582"/>
            <a:ext cx="506782" cy="158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620073" y="3379710"/>
            <a:ext cx="889987" cy="369332"/>
          </a:xfrm>
          <a:prstGeom prst="rect">
            <a:avLst/>
          </a:prstGeom>
          <a:noFill/>
        </p:spPr>
        <p:txBody>
          <a:bodyPr wrap="none" rtlCol="0">
            <a:spAutoFit/>
          </a:bodyPr>
          <a:lstStyle/>
          <a:p>
            <a:r>
              <a:rPr lang="en-US" dirty="0" err="1" smtClean="0"/>
              <a:t>part_of</a:t>
            </a:r>
            <a:endParaRPr lang="en-US" dirty="0"/>
          </a:p>
        </p:txBody>
      </p:sp>
      <p:cxnSp>
        <p:nvCxnSpPr>
          <p:cNvPr id="42" name="Straight Arrow Connector 41"/>
          <p:cNvCxnSpPr/>
          <p:nvPr/>
        </p:nvCxnSpPr>
        <p:spPr>
          <a:xfrm rot="5400000">
            <a:off x="4316110" y="3564376"/>
            <a:ext cx="632386" cy="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4582999" y="3379710"/>
            <a:ext cx="1090976" cy="369332"/>
          </a:xfrm>
          <a:prstGeom prst="rect">
            <a:avLst/>
          </a:prstGeom>
          <a:noFill/>
        </p:spPr>
        <p:txBody>
          <a:bodyPr wrap="none" rtlCol="0">
            <a:spAutoFit/>
          </a:bodyPr>
          <a:lstStyle/>
          <a:p>
            <a:r>
              <a:rPr lang="en-US" dirty="0" err="1" smtClean="0"/>
              <a:t>has_grain</a:t>
            </a:r>
            <a:endParaRPr lang="en-US" dirty="0"/>
          </a:p>
        </p:txBody>
      </p:sp>
      <p:cxnSp>
        <p:nvCxnSpPr>
          <p:cNvPr id="46" name="Straight Arrow Connector 45"/>
          <p:cNvCxnSpPr/>
          <p:nvPr/>
        </p:nvCxnSpPr>
        <p:spPr>
          <a:xfrm rot="5400000">
            <a:off x="7376674" y="3564376"/>
            <a:ext cx="632386" cy="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7643563" y="3379710"/>
            <a:ext cx="1090976" cy="369332"/>
          </a:xfrm>
          <a:prstGeom prst="rect">
            <a:avLst/>
          </a:prstGeom>
          <a:noFill/>
        </p:spPr>
        <p:txBody>
          <a:bodyPr wrap="none" rtlCol="0">
            <a:spAutoFit/>
          </a:bodyPr>
          <a:lstStyle/>
          <a:p>
            <a:r>
              <a:rPr lang="en-US" dirty="0" err="1" smtClean="0"/>
              <a:t>has_grain</a:t>
            </a:r>
            <a:endParaRPr lang="en-US" dirty="0"/>
          </a:p>
        </p:txBody>
      </p:sp>
      <p:cxnSp>
        <p:nvCxnSpPr>
          <p:cNvPr id="49" name="Straight Arrow Connector 48"/>
          <p:cNvCxnSpPr/>
          <p:nvPr/>
        </p:nvCxnSpPr>
        <p:spPr>
          <a:xfrm>
            <a:off x="1028673" y="2384617"/>
            <a:ext cx="873431" cy="1588"/>
          </a:xfrm>
          <a:prstGeom prst="straightConnector1">
            <a:avLst/>
          </a:prstGeom>
          <a:ln w="381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4309770" y="71735"/>
            <a:ext cx="4789893" cy="461665"/>
          </a:xfrm>
          <a:prstGeom prst="rect">
            <a:avLst/>
          </a:prstGeom>
          <a:noFill/>
        </p:spPr>
        <p:txBody>
          <a:bodyPr wrap="none" rtlCol="0">
            <a:spAutoFit/>
          </a:bodyPr>
          <a:lstStyle/>
          <a:p>
            <a:r>
              <a:rPr lang="en-US" sz="2400" b="1" u="sng" dirty="0" smtClean="0"/>
              <a:t>Classification of cells in experiments</a:t>
            </a:r>
            <a:endParaRPr lang="en-US" sz="2400" b="1" u="sng" dirty="0"/>
          </a:p>
        </p:txBody>
      </p:sp>
      <p:sp>
        <p:nvSpPr>
          <p:cNvPr id="33" name="Oval 32"/>
          <p:cNvSpPr/>
          <p:nvPr/>
        </p:nvSpPr>
        <p:spPr>
          <a:xfrm>
            <a:off x="1795889" y="108261"/>
            <a:ext cx="971339" cy="895684"/>
          </a:xfrm>
          <a:prstGeom prst="ellipse">
            <a:avLst/>
          </a:prstGeom>
          <a:solidFill>
            <a:schemeClr val="accent4">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solidFill>
              </a:rPr>
              <a:t>Experimentally modified cell</a:t>
            </a:r>
            <a:endParaRPr lang="en-US" sz="1100" dirty="0">
              <a:solidFill>
                <a:schemeClr val="tx1"/>
              </a:solidFill>
            </a:endParaRPr>
          </a:p>
        </p:txBody>
      </p:sp>
      <p:pic>
        <p:nvPicPr>
          <p:cNvPr id="35" name="Picture 34"/>
          <p:cNvPicPr>
            <a:picLocks noChangeAspect="1"/>
          </p:cNvPicPr>
          <p:nvPr/>
        </p:nvPicPr>
        <p:blipFill>
          <a:blip r:embed="rId7"/>
          <a:srcRect l="46360" t="26205" r="6388" b="21851"/>
          <a:stretch>
            <a:fillRect/>
          </a:stretch>
        </p:blipFill>
        <p:spPr>
          <a:xfrm>
            <a:off x="989920" y="216341"/>
            <a:ext cx="805969" cy="709518"/>
          </a:xfrm>
          <a:prstGeom prst="rect">
            <a:avLst/>
          </a:prstGeom>
        </p:spPr>
      </p:pic>
      <p:cxnSp>
        <p:nvCxnSpPr>
          <p:cNvPr id="51" name="Straight Arrow Connector 50"/>
          <p:cNvCxnSpPr>
            <a:stCxn id="33" idx="3"/>
          </p:cNvCxnSpPr>
          <p:nvPr/>
        </p:nvCxnSpPr>
        <p:spPr>
          <a:xfrm rot="5400000">
            <a:off x="1106480" y="532849"/>
            <a:ext cx="491732" cy="1171585"/>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33" idx="5"/>
          </p:cNvCxnSpPr>
          <p:nvPr/>
        </p:nvCxnSpPr>
        <p:spPr>
          <a:xfrm rot="16200000" flipH="1">
            <a:off x="2975189" y="522565"/>
            <a:ext cx="938750" cy="163917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350895" y="939369"/>
            <a:ext cx="889987" cy="369332"/>
          </a:xfrm>
          <a:prstGeom prst="rect">
            <a:avLst/>
          </a:prstGeom>
          <a:noFill/>
        </p:spPr>
        <p:txBody>
          <a:bodyPr wrap="none" rtlCol="0">
            <a:spAutoFit/>
          </a:bodyPr>
          <a:lstStyle/>
          <a:p>
            <a:r>
              <a:rPr lang="en-US" dirty="0" err="1" smtClean="0"/>
              <a:t>part_of</a:t>
            </a:r>
            <a:endParaRPr lang="en-US" dirty="0"/>
          </a:p>
        </p:txBody>
      </p:sp>
      <p:sp>
        <p:nvSpPr>
          <p:cNvPr id="64" name="TextBox 63"/>
          <p:cNvSpPr txBox="1"/>
          <p:nvPr/>
        </p:nvSpPr>
        <p:spPr>
          <a:xfrm>
            <a:off x="2908203" y="819279"/>
            <a:ext cx="889987" cy="369332"/>
          </a:xfrm>
          <a:prstGeom prst="rect">
            <a:avLst/>
          </a:prstGeom>
          <a:noFill/>
        </p:spPr>
        <p:txBody>
          <a:bodyPr wrap="none" rtlCol="0">
            <a:spAutoFit/>
          </a:bodyPr>
          <a:lstStyle/>
          <a:p>
            <a:r>
              <a:rPr lang="en-US" dirty="0" err="1" smtClean="0"/>
              <a:t>part_of</a:t>
            </a:r>
            <a:endParaRPr lang="en-US" dirty="0"/>
          </a:p>
        </p:txBody>
      </p:sp>
      <p:sp>
        <p:nvSpPr>
          <p:cNvPr id="65" name="TextBox 64"/>
          <p:cNvSpPr txBox="1"/>
          <p:nvPr/>
        </p:nvSpPr>
        <p:spPr>
          <a:xfrm>
            <a:off x="888161" y="1634729"/>
            <a:ext cx="1355944" cy="646331"/>
          </a:xfrm>
          <a:prstGeom prst="rect">
            <a:avLst/>
          </a:prstGeom>
          <a:noFill/>
        </p:spPr>
        <p:txBody>
          <a:bodyPr wrap="square" rtlCol="0">
            <a:spAutoFit/>
          </a:bodyPr>
          <a:lstStyle/>
          <a:p>
            <a:r>
              <a:rPr lang="en-US" dirty="0" smtClean="0"/>
              <a:t>Specimen collection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 name="TextBox 20"/>
          <p:cNvSpPr txBox="1"/>
          <p:nvPr/>
        </p:nvSpPr>
        <p:spPr>
          <a:xfrm>
            <a:off x="2418090" y="71735"/>
            <a:ext cx="4789893" cy="461665"/>
          </a:xfrm>
          <a:prstGeom prst="rect">
            <a:avLst/>
          </a:prstGeom>
          <a:noFill/>
        </p:spPr>
        <p:txBody>
          <a:bodyPr wrap="none" rtlCol="0">
            <a:spAutoFit/>
          </a:bodyPr>
          <a:lstStyle/>
          <a:p>
            <a:r>
              <a:rPr lang="en-US" sz="2400" b="1" u="sng" dirty="0" smtClean="0"/>
              <a:t>Classification of cells in experiments</a:t>
            </a:r>
            <a:endParaRPr lang="en-US" sz="2400" b="1" u="sng" dirty="0"/>
          </a:p>
        </p:txBody>
      </p:sp>
      <p:sp>
        <p:nvSpPr>
          <p:cNvPr id="5" name="TextBox 4"/>
          <p:cNvSpPr txBox="1"/>
          <p:nvPr/>
        </p:nvSpPr>
        <p:spPr>
          <a:xfrm>
            <a:off x="1" y="434359"/>
            <a:ext cx="9064788" cy="3970318"/>
          </a:xfrm>
          <a:prstGeom prst="rect">
            <a:avLst/>
          </a:prstGeom>
          <a:noFill/>
        </p:spPr>
        <p:txBody>
          <a:bodyPr wrap="square" rtlCol="0">
            <a:spAutoFit/>
          </a:bodyPr>
          <a:lstStyle/>
          <a:p>
            <a:r>
              <a:rPr lang="en-US" b="1" dirty="0" err="1" smtClean="0"/>
              <a:t>CL:experimentally</a:t>
            </a:r>
            <a:r>
              <a:rPr lang="en-US" b="1" dirty="0" smtClean="0"/>
              <a:t> modified cell: A cell that has been changed as a consequence of a deliberate and specific experimental procedure.</a:t>
            </a:r>
          </a:p>
          <a:p>
            <a:r>
              <a:rPr lang="en-US" b="1" dirty="0" smtClean="0"/>
              <a:t>(not necessarily in vitro)</a:t>
            </a:r>
          </a:p>
          <a:p>
            <a:endParaRPr lang="en-US" b="1" dirty="0" smtClean="0"/>
          </a:p>
          <a:p>
            <a:r>
              <a:rPr lang="en-US" b="1" dirty="0" err="1" smtClean="0"/>
              <a:t>CL:cell</a:t>
            </a:r>
            <a:r>
              <a:rPr lang="en-US" b="1" dirty="0" smtClean="0"/>
              <a:t> line cell – no definition.</a:t>
            </a:r>
          </a:p>
          <a:p>
            <a:endParaRPr lang="en-US" b="1" dirty="0" smtClean="0"/>
          </a:p>
          <a:p>
            <a:r>
              <a:rPr lang="en-US" b="1" dirty="0" err="1" smtClean="0"/>
              <a:t>OBI:cell</a:t>
            </a:r>
            <a:r>
              <a:rPr lang="en-US" b="1" dirty="0" smtClean="0"/>
              <a:t> line cell - “A material entity that </a:t>
            </a:r>
          </a:p>
          <a:p>
            <a:r>
              <a:rPr lang="en-US" b="1" dirty="0" smtClean="0"/>
              <a:t>represents generations of a primary culture.”</a:t>
            </a:r>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p:txBody>
      </p:sp>
      <p:sp>
        <p:nvSpPr>
          <p:cNvPr id="7" name="TextBox 6"/>
          <p:cNvSpPr txBox="1"/>
          <p:nvPr/>
        </p:nvSpPr>
        <p:spPr>
          <a:xfrm>
            <a:off x="0" y="2833279"/>
            <a:ext cx="5374105" cy="2585323"/>
          </a:xfrm>
          <a:prstGeom prst="rect">
            <a:avLst/>
          </a:prstGeom>
          <a:noFill/>
        </p:spPr>
        <p:txBody>
          <a:bodyPr wrap="square" rtlCol="0">
            <a:spAutoFit/>
          </a:bodyPr>
          <a:lstStyle/>
          <a:p>
            <a:r>
              <a:rPr lang="en-US" b="1" dirty="0" smtClean="0"/>
              <a:t>REO: cell culture cell – “A cell that is part of some cell culture.</a:t>
            </a:r>
          </a:p>
          <a:p>
            <a:endParaRPr lang="en-US" b="1" dirty="0" smtClean="0"/>
          </a:p>
          <a:p>
            <a:r>
              <a:rPr lang="en-US" b="1" dirty="0" smtClean="0"/>
              <a:t>REO: cell culture- "a cell culture is a material entity consisting of a population of cells that is maintained</a:t>
            </a:r>
          </a:p>
          <a:p>
            <a:r>
              <a:rPr lang="en-US" b="1" dirty="0" smtClean="0"/>
              <a:t>in vitro”</a:t>
            </a:r>
          </a:p>
          <a:p>
            <a:endParaRPr lang="en-US" b="1" dirty="0" smtClean="0"/>
          </a:p>
          <a:p>
            <a:r>
              <a:rPr lang="en-US" b="1" dirty="0" smtClean="0"/>
              <a:t> </a:t>
            </a:r>
          </a:p>
          <a:p>
            <a:endParaRPr lang="en-US" dirty="0"/>
          </a:p>
        </p:txBody>
      </p:sp>
      <p:pic>
        <p:nvPicPr>
          <p:cNvPr id="8" name="Picture 7"/>
          <p:cNvPicPr>
            <a:picLocks noChangeAspect="1"/>
          </p:cNvPicPr>
          <p:nvPr/>
        </p:nvPicPr>
        <p:blipFill>
          <a:blip r:embed="rId3"/>
          <a:stretch>
            <a:fillRect/>
          </a:stretch>
        </p:blipFill>
        <p:spPr>
          <a:xfrm>
            <a:off x="5216689" y="4117480"/>
            <a:ext cx="3848100" cy="1536700"/>
          </a:xfrm>
          <a:prstGeom prst="rect">
            <a:avLst/>
          </a:prstGeom>
        </p:spPr>
      </p:pic>
      <p:sp>
        <p:nvSpPr>
          <p:cNvPr id="9" name="TextBox 8"/>
          <p:cNvSpPr txBox="1"/>
          <p:nvPr/>
        </p:nvSpPr>
        <p:spPr>
          <a:xfrm>
            <a:off x="0" y="4537698"/>
            <a:ext cx="5053262" cy="1200329"/>
          </a:xfrm>
          <a:prstGeom prst="rect">
            <a:avLst/>
          </a:prstGeom>
          <a:noFill/>
        </p:spPr>
        <p:txBody>
          <a:bodyPr wrap="square" rtlCol="0">
            <a:spAutoFit/>
          </a:bodyPr>
          <a:lstStyle/>
          <a:p>
            <a:r>
              <a:rPr lang="en-US" b="1" dirty="0" err="1" smtClean="0"/>
              <a:t>CLO:cell</a:t>
            </a:r>
            <a:r>
              <a:rPr lang="en-US" b="1" dirty="0" smtClean="0"/>
              <a:t> line – ‘A cell line is a permanently established cell culture that will proliferate indefinitely given appropriate fresh medium and space. </a:t>
            </a:r>
            <a:endParaRPr lang="en-US" b="1" dirty="0"/>
          </a:p>
        </p:txBody>
      </p:sp>
      <p:sp>
        <p:nvSpPr>
          <p:cNvPr id="10" name="TextBox 9"/>
          <p:cNvSpPr txBox="1"/>
          <p:nvPr/>
        </p:nvSpPr>
        <p:spPr>
          <a:xfrm>
            <a:off x="6921167" y="873937"/>
            <a:ext cx="583551" cy="369332"/>
          </a:xfrm>
          <a:prstGeom prst="rect">
            <a:avLst/>
          </a:prstGeom>
          <a:noFill/>
        </p:spPr>
        <p:txBody>
          <a:bodyPr wrap="none" rtlCol="0">
            <a:spAutoFit/>
          </a:bodyPr>
          <a:lstStyle/>
          <a:p>
            <a:r>
              <a:rPr lang="en-US" b="1" dirty="0" err="1" smtClean="0"/>
              <a:t>ReO</a:t>
            </a:r>
            <a:endParaRPr lang="en-US" b="1" dirty="0"/>
          </a:p>
        </p:txBody>
      </p:sp>
      <p:sp>
        <p:nvSpPr>
          <p:cNvPr id="11" name="TextBox 10"/>
          <p:cNvSpPr txBox="1"/>
          <p:nvPr/>
        </p:nvSpPr>
        <p:spPr>
          <a:xfrm>
            <a:off x="0" y="5685453"/>
            <a:ext cx="9064789" cy="1200329"/>
          </a:xfrm>
          <a:prstGeom prst="rect">
            <a:avLst/>
          </a:prstGeom>
          <a:noFill/>
        </p:spPr>
        <p:txBody>
          <a:bodyPr wrap="square" rtlCol="0">
            <a:spAutoFit/>
          </a:bodyPr>
          <a:lstStyle/>
          <a:p>
            <a:r>
              <a:rPr lang="en-US" dirty="0" smtClean="0"/>
              <a:t>How to deal with cells in OBI that are experimentally modified based on the processes for which they are outputs? For example, </a:t>
            </a:r>
            <a:r>
              <a:rPr lang="en-US" dirty="0" err="1" smtClean="0"/>
              <a:t>OBI:lymph</a:t>
            </a:r>
            <a:r>
              <a:rPr lang="en-US" dirty="0" smtClean="0"/>
              <a:t> node cell which has been processed relative to an in vivo cell type that would be in CL. Is it a </a:t>
            </a:r>
            <a:r>
              <a:rPr lang="en-US" dirty="0" err="1" smtClean="0"/>
              <a:t>CL:lymph</a:t>
            </a:r>
            <a:r>
              <a:rPr lang="en-US" dirty="0" smtClean="0"/>
              <a:t> node cell with restriction of being processed? What  is the relationship between two such cells? One of reference? Derivation?</a:t>
            </a:r>
            <a:endParaRPr lang="en-US" dirty="0"/>
          </a:p>
        </p:txBody>
      </p:sp>
      <p:pic>
        <p:nvPicPr>
          <p:cNvPr id="12" name="Picture 2"/>
          <p:cNvPicPr>
            <a:picLocks noChangeAspect="1" noChangeArrowheads="1"/>
          </p:cNvPicPr>
          <p:nvPr/>
        </p:nvPicPr>
        <p:blipFill>
          <a:blip r:embed="rId4"/>
          <a:srcRect l="7871" t="33051" r="75694" b="44000"/>
          <a:stretch>
            <a:fillRect/>
          </a:stretch>
        </p:blipFill>
        <p:spPr bwMode="auto">
          <a:xfrm>
            <a:off x="5528480" y="1172018"/>
            <a:ext cx="3425511" cy="2740769"/>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2885960" y="71735"/>
            <a:ext cx="3601767" cy="461665"/>
          </a:xfrm>
          <a:prstGeom prst="rect">
            <a:avLst/>
          </a:prstGeom>
          <a:noFill/>
        </p:spPr>
        <p:txBody>
          <a:bodyPr wrap="none" rtlCol="0">
            <a:spAutoFit/>
          </a:bodyPr>
          <a:lstStyle/>
          <a:p>
            <a:r>
              <a:rPr lang="en-US" sz="2400" b="1" u="sng" dirty="0" smtClean="0"/>
              <a:t>Classification of Organisms</a:t>
            </a:r>
            <a:endParaRPr lang="en-US" sz="2400" b="1" u="sng" dirty="0"/>
          </a:p>
        </p:txBody>
      </p:sp>
      <p:sp>
        <p:nvSpPr>
          <p:cNvPr id="3" name="TextBox 2"/>
          <p:cNvSpPr txBox="1"/>
          <p:nvPr/>
        </p:nvSpPr>
        <p:spPr>
          <a:xfrm>
            <a:off x="390752" y="921072"/>
            <a:ext cx="8547696" cy="3816429"/>
          </a:xfrm>
          <a:prstGeom prst="rect">
            <a:avLst/>
          </a:prstGeom>
          <a:noFill/>
        </p:spPr>
        <p:txBody>
          <a:bodyPr wrap="square" rtlCol="0">
            <a:spAutoFit/>
          </a:bodyPr>
          <a:lstStyle/>
          <a:p>
            <a:r>
              <a:rPr lang="en-US" sz="2200" b="1" dirty="0" err="1" smtClean="0"/>
              <a:t>CARO:organism</a:t>
            </a:r>
            <a:r>
              <a:rPr lang="en-US" sz="2200" b="1" dirty="0" smtClean="0"/>
              <a:t> - “An individual member of a species.” (currently asserted as type of anatomical structure)</a:t>
            </a:r>
          </a:p>
          <a:p>
            <a:endParaRPr lang="en-US" sz="2200" b="1" dirty="0" smtClean="0"/>
          </a:p>
          <a:p>
            <a:r>
              <a:rPr lang="en-US" sz="2200" b="1" dirty="0" err="1" smtClean="0"/>
              <a:t>OBI:organism</a:t>
            </a:r>
            <a:r>
              <a:rPr lang="en-US" sz="2200" b="1" dirty="0" smtClean="0"/>
              <a:t> – "A material entity that is an individual living system, such as animal, plant, bacteria or virus, that is capable of replicating or reproducing, growth and maintenance in the right environment. An organism may be unicellular or made up, like humans, of many billions of cells divided into specialized tissues and organs.”</a:t>
            </a:r>
          </a:p>
          <a:p>
            <a:endParaRPr lang="en-US" sz="2200" b="1" dirty="0" smtClean="0"/>
          </a:p>
          <a:p>
            <a:r>
              <a:rPr lang="en-US" sz="2200" b="1" dirty="0" smtClean="0"/>
              <a:t>CARO: organism or virus or </a:t>
            </a:r>
            <a:r>
              <a:rPr lang="en-US" sz="2200" b="1" dirty="0" err="1" smtClean="0"/>
              <a:t>viroid</a:t>
            </a:r>
            <a:r>
              <a:rPr lang="en-US" sz="2200" b="1" dirty="0" smtClean="0"/>
              <a:t> – “Material anatomical entity that is a member of an individual species or is a viral or </a:t>
            </a:r>
            <a:r>
              <a:rPr lang="en-US" sz="2200" b="1" dirty="0" err="1" smtClean="0"/>
              <a:t>viroid</a:t>
            </a:r>
            <a:r>
              <a:rPr lang="en-US" sz="2200" b="1" dirty="0" smtClean="0"/>
              <a:t> particle.”</a:t>
            </a:r>
          </a:p>
        </p:txBody>
      </p:sp>
      <p:sp>
        <p:nvSpPr>
          <p:cNvPr id="5" name="TextBox 4"/>
          <p:cNvSpPr txBox="1"/>
          <p:nvPr/>
        </p:nvSpPr>
        <p:spPr>
          <a:xfrm>
            <a:off x="1009443" y="5206727"/>
            <a:ext cx="6908111" cy="461665"/>
          </a:xfrm>
          <a:prstGeom prst="rect">
            <a:avLst/>
          </a:prstGeom>
          <a:noFill/>
        </p:spPr>
        <p:txBody>
          <a:bodyPr wrap="none" rtlCol="0">
            <a:spAutoFit/>
          </a:bodyPr>
          <a:lstStyle/>
          <a:p>
            <a:r>
              <a:rPr lang="en-US" sz="2400" b="1" dirty="0" smtClean="0"/>
              <a:t>OBI Organism == </a:t>
            </a:r>
            <a:r>
              <a:rPr lang="en-US" sz="2400" b="1" dirty="0" err="1" smtClean="0"/>
              <a:t>CARO:organism</a:t>
            </a:r>
            <a:r>
              <a:rPr lang="en-US" sz="2400" b="1" dirty="0" smtClean="0"/>
              <a:t> or virus or </a:t>
            </a:r>
            <a:r>
              <a:rPr lang="en-US" sz="2400" b="1" dirty="0" err="1" smtClean="0"/>
              <a:t>viroid</a:t>
            </a:r>
            <a:r>
              <a:rPr lang="en-US" sz="2400" b="1" dirty="0" smtClean="0"/>
              <a:t> ??</a:t>
            </a:r>
            <a:endParaRPr lang="en-US" sz="2400" b="1"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244219" y="899096"/>
            <a:ext cx="8677947" cy="1938992"/>
          </a:xfrm>
          <a:prstGeom prst="rect">
            <a:avLst/>
          </a:prstGeom>
          <a:noFill/>
        </p:spPr>
        <p:txBody>
          <a:bodyPr wrap="square" rtlCol="0">
            <a:spAutoFit/>
          </a:bodyPr>
          <a:lstStyle/>
          <a:p>
            <a:r>
              <a:rPr lang="en-US" sz="2000" b="1" dirty="0" smtClean="0"/>
              <a:t>OBI: Anatomical Entity- </a:t>
            </a:r>
            <a:r>
              <a:rPr lang="en-US" sz="2000" dirty="0" smtClean="0"/>
              <a:t>“An anatomical entity is a material entity that is part of a </a:t>
            </a:r>
            <a:r>
              <a:rPr lang="en-US" sz="2000" dirty="0" err="1" smtClean="0"/>
              <a:t>multicellular</a:t>
            </a:r>
            <a:r>
              <a:rPr lang="en-US" sz="2000" dirty="0" smtClean="0"/>
              <a:t> organism, and which is large enough so that it forms an identifiable structure in the organism. Specifically, it excludes granular parts of the organism, such as atoms, molecules, cells, which can be removed from the organism without affecting it. It is defined as the union of 'multi-tissue structure', 'body substance' and 'portion of tissue’.”</a:t>
            </a:r>
            <a:endParaRPr lang="en-US" sz="2000" dirty="0"/>
          </a:p>
        </p:txBody>
      </p:sp>
      <p:sp>
        <p:nvSpPr>
          <p:cNvPr id="3" name="TextBox 2"/>
          <p:cNvSpPr txBox="1"/>
          <p:nvPr/>
        </p:nvSpPr>
        <p:spPr>
          <a:xfrm>
            <a:off x="2079430" y="139467"/>
            <a:ext cx="5063405" cy="461665"/>
          </a:xfrm>
          <a:prstGeom prst="rect">
            <a:avLst/>
          </a:prstGeom>
          <a:noFill/>
        </p:spPr>
        <p:txBody>
          <a:bodyPr wrap="none" rtlCol="0">
            <a:spAutoFit/>
          </a:bodyPr>
          <a:lstStyle/>
          <a:p>
            <a:r>
              <a:rPr lang="en-US" sz="2400" b="1" u="sng" dirty="0" smtClean="0"/>
              <a:t>Classification of Anatomical structures</a:t>
            </a:r>
            <a:endParaRPr lang="en-US" sz="2400" b="1" u="sng" dirty="0"/>
          </a:p>
        </p:txBody>
      </p:sp>
      <p:sp>
        <p:nvSpPr>
          <p:cNvPr id="4" name="TextBox 3"/>
          <p:cNvSpPr txBox="1"/>
          <p:nvPr/>
        </p:nvSpPr>
        <p:spPr>
          <a:xfrm>
            <a:off x="244219" y="2959778"/>
            <a:ext cx="8340981" cy="1015663"/>
          </a:xfrm>
          <a:prstGeom prst="rect">
            <a:avLst/>
          </a:prstGeom>
          <a:noFill/>
        </p:spPr>
        <p:txBody>
          <a:bodyPr wrap="square" rtlCol="0">
            <a:spAutoFit/>
          </a:bodyPr>
          <a:lstStyle/>
          <a:p>
            <a:r>
              <a:rPr lang="en-US" sz="2000" b="1" dirty="0" err="1" smtClean="0"/>
              <a:t>CARO:Anatomical</a:t>
            </a:r>
            <a:r>
              <a:rPr lang="en-US" sz="2000" b="1" dirty="0" smtClean="0"/>
              <a:t> entity: </a:t>
            </a:r>
            <a:r>
              <a:rPr lang="en-US" sz="2000" dirty="0" smtClean="0"/>
              <a:t>Biological entity that is either an individual member of a biological species or is </a:t>
            </a:r>
            <a:r>
              <a:rPr lang="en-US" sz="2000" dirty="0" err="1" smtClean="0"/>
              <a:t>part_of</a:t>
            </a:r>
            <a:r>
              <a:rPr lang="en-US" sz="2000" dirty="0" smtClean="0"/>
              <a:t> or located in an individual member of a biological species.</a:t>
            </a:r>
            <a:endParaRPr lang="en-US" sz="2000" dirty="0"/>
          </a:p>
        </p:txBody>
      </p:sp>
      <p:sp>
        <p:nvSpPr>
          <p:cNvPr id="9" name="TextBox 8"/>
          <p:cNvSpPr txBox="1"/>
          <p:nvPr/>
        </p:nvSpPr>
        <p:spPr>
          <a:xfrm>
            <a:off x="270955" y="4090744"/>
            <a:ext cx="8340981" cy="2246769"/>
          </a:xfrm>
          <a:prstGeom prst="rect">
            <a:avLst/>
          </a:prstGeom>
          <a:noFill/>
        </p:spPr>
        <p:txBody>
          <a:bodyPr wrap="square" rtlCol="0">
            <a:spAutoFit/>
          </a:bodyPr>
          <a:lstStyle/>
          <a:p>
            <a:r>
              <a:rPr lang="en-US" sz="2000" b="1" dirty="0" smtClean="0"/>
              <a:t>CARO: Gross Anatomical part: </a:t>
            </a:r>
            <a:r>
              <a:rPr lang="en-US" sz="2000" dirty="0" smtClean="0"/>
              <a:t>Anatomical structure that is part of a </a:t>
            </a:r>
            <a:r>
              <a:rPr lang="en-US" sz="2000" dirty="0" err="1" smtClean="0"/>
              <a:t>multicellular</a:t>
            </a:r>
            <a:r>
              <a:rPr lang="en-US" sz="2000" dirty="0" smtClean="0"/>
              <a:t> organism and is at the gross anatomical level, e.g. above the level of a cell.  Included are portions of organism substances such as blood, multi-cell-part structures such as axon tracts, </a:t>
            </a:r>
            <a:r>
              <a:rPr lang="en-US" sz="2000" dirty="0" err="1" smtClean="0"/>
              <a:t>acellular</a:t>
            </a:r>
            <a:r>
              <a:rPr lang="en-US" sz="2000" dirty="0" smtClean="0"/>
              <a:t> anatomical structures such as hair, and organism subdivisions such as head. Excluded is the whole organism and more granular parts of the organism, such as atoms, molecules, macromolecular complexes and cells. </a:t>
            </a:r>
            <a:endParaRPr lang="en-US" sz="2000" dirty="0"/>
          </a:p>
        </p:txBody>
      </p:sp>
      <p:sp>
        <p:nvSpPr>
          <p:cNvPr id="10" name="TextBox 9"/>
          <p:cNvSpPr txBox="1"/>
          <p:nvPr/>
        </p:nvSpPr>
        <p:spPr>
          <a:xfrm>
            <a:off x="1009443" y="6337513"/>
            <a:ext cx="6471393" cy="461665"/>
          </a:xfrm>
          <a:prstGeom prst="rect">
            <a:avLst/>
          </a:prstGeom>
          <a:noFill/>
        </p:spPr>
        <p:txBody>
          <a:bodyPr wrap="none" rtlCol="0">
            <a:spAutoFit/>
          </a:bodyPr>
          <a:lstStyle/>
          <a:p>
            <a:r>
              <a:rPr lang="en-US" sz="2400" b="1" dirty="0" smtClean="0"/>
              <a:t>OBI Anatomical entity == gross anatomical part??</a:t>
            </a:r>
            <a:endParaRPr lang="en-US" sz="2400" b="1"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2595231" y="84675"/>
            <a:ext cx="3902631" cy="461665"/>
          </a:xfrm>
          <a:prstGeom prst="rect">
            <a:avLst/>
          </a:prstGeom>
          <a:noFill/>
        </p:spPr>
        <p:txBody>
          <a:bodyPr wrap="none" rtlCol="0">
            <a:spAutoFit/>
          </a:bodyPr>
          <a:lstStyle/>
          <a:p>
            <a:r>
              <a:rPr lang="en-US" sz="2400" b="1" u="sng" dirty="0" smtClean="0"/>
              <a:t>CARO: gross anatomical part </a:t>
            </a:r>
            <a:endParaRPr lang="en-US" sz="2400" b="1" u="sng" dirty="0"/>
          </a:p>
        </p:txBody>
      </p:sp>
      <p:sp>
        <p:nvSpPr>
          <p:cNvPr id="3" name="TextBox 2"/>
          <p:cNvSpPr txBox="1"/>
          <p:nvPr/>
        </p:nvSpPr>
        <p:spPr>
          <a:xfrm>
            <a:off x="254000" y="305716"/>
            <a:ext cx="8689473" cy="6555641"/>
          </a:xfrm>
          <a:prstGeom prst="rect">
            <a:avLst/>
          </a:prstGeom>
          <a:noFill/>
        </p:spPr>
        <p:txBody>
          <a:bodyPr wrap="square" rtlCol="0">
            <a:spAutoFit/>
          </a:bodyPr>
          <a:lstStyle/>
          <a:p>
            <a:r>
              <a:rPr lang="en-US" sz="2000" b="1" dirty="0" smtClean="0"/>
              <a:t>Currently includes: </a:t>
            </a:r>
          </a:p>
          <a:p>
            <a:r>
              <a:rPr lang="en-US" sz="2000" dirty="0" err="1" smtClean="0"/>
              <a:t>CARO:multicellular</a:t>
            </a:r>
            <a:r>
              <a:rPr lang="en-US" sz="2000" dirty="0" smtClean="0"/>
              <a:t> anatomical structure: tissues and up.</a:t>
            </a:r>
          </a:p>
          <a:p>
            <a:endParaRPr lang="en-US" sz="2000" dirty="0" smtClean="0"/>
          </a:p>
          <a:p>
            <a:r>
              <a:rPr lang="en-US" sz="2000" dirty="0" err="1" smtClean="0"/>
              <a:t>CARO:Organism</a:t>
            </a:r>
            <a:r>
              <a:rPr lang="en-US" sz="2000" dirty="0" smtClean="0"/>
              <a:t> subdivision: this are the gross regions of an organism, the sum of which add up to the whole organism. </a:t>
            </a:r>
          </a:p>
          <a:p>
            <a:endParaRPr lang="en-US" sz="2000" dirty="0" smtClean="0"/>
          </a:p>
          <a:p>
            <a:r>
              <a:rPr lang="en-US" sz="2000" dirty="0" err="1" smtClean="0"/>
              <a:t>CARO:Acellular</a:t>
            </a:r>
            <a:r>
              <a:rPr lang="en-US" sz="2000" dirty="0" smtClean="0"/>
              <a:t> anatomical structure: things produced by cells but not containing any, such as cuticle, hair. </a:t>
            </a:r>
          </a:p>
          <a:p>
            <a:endParaRPr lang="en-US" sz="2000" dirty="0" smtClean="0"/>
          </a:p>
          <a:p>
            <a:r>
              <a:rPr lang="en-US" sz="2000" dirty="0" err="1" smtClean="0"/>
              <a:t>CARO:portion</a:t>
            </a:r>
            <a:r>
              <a:rPr lang="en-US" sz="2000" dirty="0" smtClean="0"/>
              <a:t> of organism </a:t>
            </a:r>
            <a:r>
              <a:rPr lang="en-US" sz="2000" dirty="0" err="1" smtClean="0"/>
              <a:t>substance:(things</a:t>
            </a:r>
            <a:r>
              <a:rPr lang="en-US" sz="2000" dirty="0" smtClean="0"/>
              <a:t> that are material but do not have 3D shape, such as bodily fluids.</a:t>
            </a:r>
          </a:p>
          <a:p>
            <a:endParaRPr lang="en-US" sz="2000" dirty="0" smtClean="0"/>
          </a:p>
          <a:p>
            <a:r>
              <a:rPr lang="en-US" sz="2000" dirty="0" err="1" smtClean="0"/>
              <a:t>CARO:multi</a:t>
            </a:r>
            <a:r>
              <a:rPr lang="en-US" sz="2000" dirty="0" smtClean="0"/>
              <a:t>-cell-part structure: things that are made up of parts of cells, such as axon tracts, synapses.</a:t>
            </a:r>
          </a:p>
          <a:p>
            <a:endParaRPr lang="en-US" sz="2000" dirty="0" smtClean="0"/>
          </a:p>
          <a:p>
            <a:r>
              <a:rPr lang="en-US" sz="2000" b="1" dirty="0" smtClean="0"/>
              <a:t>Should include:???</a:t>
            </a:r>
          </a:p>
          <a:p>
            <a:r>
              <a:rPr lang="en-US" sz="2000" dirty="0" err="1" smtClean="0"/>
              <a:t>CARO:Extraembryonic</a:t>
            </a:r>
            <a:r>
              <a:rPr lang="en-US" sz="2000" dirty="0" smtClean="0"/>
              <a:t> tissue: consists of tissues and cells that don’t contribute to embryo. Currently includes cells.</a:t>
            </a:r>
          </a:p>
          <a:p>
            <a:endParaRPr lang="en-US" sz="2000" dirty="0" smtClean="0"/>
          </a:p>
          <a:p>
            <a:r>
              <a:rPr lang="en-US" sz="2000" dirty="0" err="1" smtClean="0"/>
              <a:t>CARO:anatomical</a:t>
            </a:r>
            <a:r>
              <a:rPr lang="en-US" sz="2000" dirty="0" smtClean="0"/>
              <a:t> group: disconnected structures such as the immune system, which are grouped by function. </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 name="Line 23"/>
          <p:cNvSpPr>
            <a:spLocks noChangeShapeType="1"/>
          </p:cNvSpPr>
          <p:nvPr/>
        </p:nvSpPr>
        <p:spPr bwMode="auto">
          <a:xfrm>
            <a:off x="1088571" y="2471000"/>
            <a:ext cx="0" cy="285750"/>
          </a:xfrm>
          <a:prstGeom prst="line">
            <a:avLst/>
          </a:prstGeom>
          <a:noFill/>
          <a:ln w="57150">
            <a:solidFill>
              <a:srgbClr val="D1D201"/>
            </a:solidFill>
            <a:round/>
            <a:headEnd/>
            <a:tailEnd type="triangle" w="med" len="med"/>
          </a:ln>
          <a:effectLst/>
        </p:spPr>
        <p:txBody>
          <a:bodyPr lIns="57150" tIns="28575" rIns="57150" bIns="28575">
            <a:prstTxWarp prst="textNoShape">
              <a:avLst/>
            </a:prstTxWarp>
          </a:bodyPr>
          <a:lstStyle/>
          <a:p>
            <a:endParaRPr lang="en-US"/>
          </a:p>
        </p:txBody>
      </p:sp>
      <p:sp>
        <p:nvSpPr>
          <p:cNvPr id="112" name="Oval 111"/>
          <p:cNvSpPr/>
          <p:nvPr/>
        </p:nvSpPr>
        <p:spPr bwMode="auto">
          <a:xfrm>
            <a:off x="1578429" y="878964"/>
            <a:ext cx="7130143" cy="4735286"/>
          </a:xfrm>
          <a:prstGeom prst="ellipse">
            <a:avLst/>
          </a:prstGeom>
          <a:solidFill>
            <a:schemeClr val="accent1">
              <a:alpha val="37000"/>
            </a:schemeClr>
          </a:solidFill>
          <a:ln w="9525" cap="flat" cmpd="sng" algn="ctr">
            <a:noFill/>
            <a:prstDash val="solid"/>
            <a:round/>
            <a:headEnd type="none" w="med" len="med"/>
            <a:tailEnd type="none" w="med" len="med"/>
          </a:ln>
          <a:effectLst/>
        </p:spPr>
        <p:txBody>
          <a:bodyPr vert="horz" wrap="square" lIns="57150" tIns="28575" rIns="57150" bIns="28575" numCol="1" rtlCol="0" anchor="t" anchorCtr="0" compatLnSpc="1">
            <a:prstTxWarp prst="textNoShape">
              <a:avLst/>
            </a:prstTxWarp>
          </a:bodyPr>
          <a:lstStyle/>
          <a:p>
            <a:pPr defTabSz="914797" fontAlgn="base">
              <a:spcBef>
                <a:spcPct val="0"/>
              </a:spcBef>
              <a:spcAft>
                <a:spcPct val="0"/>
              </a:spcAft>
            </a:pPr>
            <a:endParaRPr lang="en-US" dirty="0">
              <a:latin typeface="Arial" charset="0"/>
            </a:endParaRPr>
          </a:p>
        </p:txBody>
      </p:sp>
      <p:sp>
        <p:nvSpPr>
          <p:cNvPr id="119" name="Line 22"/>
          <p:cNvSpPr>
            <a:spLocks noChangeShapeType="1"/>
          </p:cNvSpPr>
          <p:nvPr/>
        </p:nvSpPr>
        <p:spPr bwMode="auto">
          <a:xfrm flipV="1">
            <a:off x="7946572" y="3409893"/>
            <a:ext cx="217714" cy="326571"/>
          </a:xfrm>
          <a:prstGeom prst="line">
            <a:avLst/>
          </a:prstGeom>
          <a:noFill/>
          <a:ln w="57150">
            <a:solidFill>
              <a:srgbClr val="0000FF"/>
            </a:solidFill>
            <a:round/>
            <a:headEnd/>
            <a:tailEnd type="triangle" w="med" len="med"/>
          </a:ln>
          <a:effectLst/>
        </p:spPr>
        <p:txBody>
          <a:bodyPr lIns="57150" tIns="28575" rIns="57150" bIns="28575">
            <a:prstTxWarp prst="textNoShape">
              <a:avLst/>
            </a:prstTxWarp>
          </a:bodyPr>
          <a:lstStyle/>
          <a:p>
            <a:endParaRPr lang="en-US"/>
          </a:p>
        </p:txBody>
      </p:sp>
      <p:sp>
        <p:nvSpPr>
          <p:cNvPr id="54" name="Line 7"/>
          <p:cNvSpPr>
            <a:spLocks noChangeShapeType="1"/>
          </p:cNvSpPr>
          <p:nvPr/>
        </p:nvSpPr>
        <p:spPr bwMode="auto">
          <a:xfrm>
            <a:off x="6204857" y="3981393"/>
            <a:ext cx="653143" cy="489857"/>
          </a:xfrm>
          <a:prstGeom prst="line">
            <a:avLst/>
          </a:prstGeom>
          <a:noFill/>
          <a:ln w="57150">
            <a:solidFill>
              <a:srgbClr val="339933"/>
            </a:solidFill>
            <a:round/>
            <a:headEnd/>
            <a:tailEnd type="triangle" w="med" len="med"/>
          </a:ln>
          <a:effectLst/>
        </p:spPr>
        <p:txBody>
          <a:bodyPr lIns="57150" tIns="28575" rIns="57150" bIns="28575">
            <a:prstTxWarp prst="textNoShape">
              <a:avLst/>
            </a:prstTxWarp>
          </a:bodyPr>
          <a:lstStyle/>
          <a:p>
            <a:endParaRPr lang="en-US"/>
          </a:p>
        </p:txBody>
      </p:sp>
      <p:sp>
        <p:nvSpPr>
          <p:cNvPr id="2097" name="Line 49"/>
          <p:cNvSpPr>
            <a:spLocks noChangeShapeType="1"/>
          </p:cNvSpPr>
          <p:nvPr/>
        </p:nvSpPr>
        <p:spPr bwMode="auto">
          <a:xfrm flipH="1" flipV="1">
            <a:off x="5651500" y="1328000"/>
            <a:ext cx="544286" cy="530679"/>
          </a:xfrm>
          <a:prstGeom prst="line">
            <a:avLst/>
          </a:prstGeom>
          <a:noFill/>
          <a:ln w="57150">
            <a:solidFill>
              <a:schemeClr val="tx1"/>
            </a:solidFill>
            <a:round/>
            <a:headEnd/>
            <a:tailEnd type="triangle" w="med" len="med"/>
          </a:ln>
          <a:effectLst/>
        </p:spPr>
        <p:txBody>
          <a:bodyPr lIns="57150" tIns="28575" rIns="57150" bIns="28575">
            <a:prstTxWarp prst="textNoShape">
              <a:avLst/>
            </a:prstTxWarp>
          </a:bodyPr>
          <a:lstStyle/>
          <a:p>
            <a:endParaRPr lang="en-US"/>
          </a:p>
        </p:txBody>
      </p:sp>
      <p:sp>
        <p:nvSpPr>
          <p:cNvPr id="2052" name="Line 4"/>
          <p:cNvSpPr>
            <a:spLocks noChangeShapeType="1"/>
          </p:cNvSpPr>
          <p:nvPr/>
        </p:nvSpPr>
        <p:spPr bwMode="auto">
          <a:xfrm flipV="1">
            <a:off x="5225143" y="3981393"/>
            <a:ext cx="381001" cy="1796143"/>
          </a:xfrm>
          <a:prstGeom prst="line">
            <a:avLst/>
          </a:prstGeom>
          <a:noFill/>
          <a:ln w="57150">
            <a:solidFill>
              <a:schemeClr val="tx1"/>
            </a:solidFill>
            <a:round/>
            <a:headEnd type="diamond"/>
            <a:tailEnd type="triangle" w="med" len="med"/>
          </a:ln>
          <a:effectLst/>
        </p:spPr>
        <p:txBody>
          <a:bodyPr lIns="57150" tIns="28575" rIns="57150" bIns="28575">
            <a:prstTxWarp prst="textNoShape">
              <a:avLst/>
            </a:prstTxWarp>
          </a:bodyPr>
          <a:lstStyle/>
          <a:p>
            <a:endParaRPr lang="en-US"/>
          </a:p>
        </p:txBody>
      </p:sp>
      <p:sp>
        <p:nvSpPr>
          <p:cNvPr id="2053" name="Line 5"/>
          <p:cNvSpPr>
            <a:spLocks noChangeShapeType="1"/>
          </p:cNvSpPr>
          <p:nvPr/>
        </p:nvSpPr>
        <p:spPr bwMode="auto">
          <a:xfrm flipH="1" flipV="1">
            <a:off x="5878286" y="3981393"/>
            <a:ext cx="816429" cy="1510393"/>
          </a:xfrm>
          <a:prstGeom prst="line">
            <a:avLst/>
          </a:prstGeom>
          <a:noFill/>
          <a:ln w="57150">
            <a:solidFill>
              <a:schemeClr val="tx1"/>
            </a:solidFill>
            <a:round/>
            <a:headEnd type="diamond"/>
            <a:tailEnd type="triangle" w="med" len="med"/>
          </a:ln>
          <a:effectLst/>
        </p:spPr>
        <p:txBody>
          <a:bodyPr lIns="57150" tIns="28575" rIns="57150" bIns="28575">
            <a:prstTxWarp prst="textNoShape">
              <a:avLst/>
            </a:prstTxWarp>
          </a:bodyPr>
          <a:lstStyle/>
          <a:p>
            <a:endParaRPr lang="en-US"/>
          </a:p>
        </p:txBody>
      </p:sp>
      <p:sp>
        <p:nvSpPr>
          <p:cNvPr id="2055" name="Line 7"/>
          <p:cNvSpPr>
            <a:spLocks noChangeShapeType="1"/>
          </p:cNvSpPr>
          <p:nvPr/>
        </p:nvSpPr>
        <p:spPr bwMode="auto">
          <a:xfrm flipH="1" flipV="1">
            <a:off x="5225143" y="3164964"/>
            <a:ext cx="272143" cy="489857"/>
          </a:xfrm>
          <a:prstGeom prst="line">
            <a:avLst/>
          </a:prstGeom>
          <a:noFill/>
          <a:ln w="57150">
            <a:solidFill>
              <a:schemeClr val="tx1"/>
            </a:solidFill>
            <a:round/>
            <a:headEnd/>
            <a:tailEnd type="triangle" w="med" len="med"/>
          </a:ln>
          <a:effectLst/>
        </p:spPr>
        <p:txBody>
          <a:bodyPr lIns="57150" tIns="28575" rIns="57150" bIns="28575">
            <a:prstTxWarp prst="textNoShape">
              <a:avLst/>
            </a:prstTxWarp>
          </a:bodyPr>
          <a:lstStyle/>
          <a:p>
            <a:endParaRPr lang="en-US"/>
          </a:p>
        </p:txBody>
      </p:sp>
      <p:sp>
        <p:nvSpPr>
          <p:cNvPr id="2058" name="Line 10"/>
          <p:cNvSpPr>
            <a:spLocks noChangeShapeType="1"/>
          </p:cNvSpPr>
          <p:nvPr/>
        </p:nvSpPr>
        <p:spPr bwMode="auto">
          <a:xfrm flipH="1" flipV="1">
            <a:off x="5216072" y="2511821"/>
            <a:ext cx="9071" cy="244929"/>
          </a:xfrm>
          <a:prstGeom prst="line">
            <a:avLst/>
          </a:prstGeom>
          <a:noFill/>
          <a:ln w="57150">
            <a:solidFill>
              <a:schemeClr val="tx1"/>
            </a:solidFill>
            <a:round/>
            <a:headEnd/>
            <a:tailEnd type="triangle" w="med" len="med"/>
          </a:ln>
          <a:effectLst/>
        </p:spPr>
        <p:txBody>
          <a:bodyPr lIns="57150" tIns="28575" rIns="57150" bIns="28575">
            <a:prstTxWarp prst="textNoShape">
              <a:avLst/>
            </a:prstTxWarp>
          </a:bodyPr>
          <a:lstStyle/>
          <a:p>
            <a:endParaRPr lang="en-US"/>
          </a:p>
        </p:txBody>
      </p:sp>
      <p:sp>
        <p:nvSpPr>
          <p:cNvPr id="2060" name="Line 12"/>
          <p:cNvSpPr>
            <a:spLocks noChangeShapeType="1"/>
          </p:cNvSpPr>
          <p:nvPr/>
        </p:nvSpPr>
        <p:spPr bwMode="auto">
          <a:xfrm flipV="1">
            <a:off x="2394858" y="1981143"/>
            <a:ext cx="1034143" cy="1714499"/>
          </a:xfrm>
          <a:prstGeom prst="line">
            <a:avLst/>
          </a:prstGeom>
          <a:noFill/>
          <a:ln w="57150">
            <a:solidFill>
              <a:schemeClr val="tx1"/>
            </a:solidFill>
            <a:round/>
            <a:headEnd/>
            <a:tailEnd type="triangle" w="med" len="med"/>
          </a:ln>
          <a:effectLst/>
        </p:spPr>
        <p:txBody>
          <a:bodyPr lIns="57150" tIns="28575" rIns="57150" bIns="28575">
            <a:prstTxWarp prst="textNoShape">
              <a:avLst/>
            </a:prstTxWarp>
          </a:bodyPr>
          <a:lstStyle/>
          <a:p>
            <a:endParaRPr lang="en-US"/>
          </a:p>
        </p:txBody>
      </p:sp>
      <p:sp>
        <p:nvSpPr>
          <p:cNvPr id="2061" name="Line 13"/>
          <p:cNvSpPr>
            <a:spLocks noChangeShapeType="1"/>
          </p:cNvSpPr>
          <p:nvPr/>
        </p:nvSpPr>
        <p:spPr bwMode="auto">
          <a:xfrm flipV="1">
            <a:off x="4299857" y="1328000"/>
            <a:ext cx="535214" cy="285750"/>
          </a:xfrm>
          <a:prstGeom prst="line">
            <a:avLst/>
          </a:prstGeom>
          <a:noFill/>
          <a:ln w="57150">
            <a:solidFill>
              <a:schemeClr val="tx1"/>
            </a:solidFill>
            <a:round/>
            <a:headEnd/>
            <a:tailEnd type="triangle" w="med" len="med"/>
          </a:ln>
          <a:effectLst/>
        </p:spPr>
        <p:txBody>
          <a:bodyPr lIns="57150" tIns="28575" rIns="57150" bIns="28575">
            <a:prstTxWarp prst="textNoShape">
              <a:avLst/>
            </a:prstTxWarp>
          </a:bodyPr>
          <a:lstStyle/>
          <a:p>
            <a:endParaRPr lang="en-US"/>
          </a:p>
        </p:txBody>
      </p:sp>
      <p:sp>
        <p:nvSpPr>
          <p:cNvPr id="2062" name="Line 14"/>
          <p:cNvSpPr>
            <a:spLocks noChangeShapeType="1"/>
          </p:cNvSpPr>
          <p:nvPr/>
        </p:nvSpPr>
        <p:spPr bwMode="auto">
          <a:xfrm flipH="1">
            <a:off x="1632857" y="3001678"/>
            <a:ext cx="2993571" cy="449036"/>
          </a:xfrm>
          <a:prstGeom prst="line">
            <a:avLst/>
          </a:prstGeom>
          <a:noFill/>
          <a:ln w="57150">
            <a:solidFill>
              <a:srgbClr val="FF6600"/>
            </a:solidFill>
            <a:round/>
            <a:headEnd/>
            <a:tailEnd type="triangle" w="med" len="med"/>
          </a:ln>
          <a:effectLst/>
        </p:spPr>
        <p:txBody>
          <a:bodyPr lIns="57150" tIns="28575" rIns="57150" bIns="28575">
            <a:prstTxWarp prst="textNoShape">
              <a:avLst/>
            </a:prstTxWarp>
          </a:bodyPr>
          <a:lstStyle/>
          <a:p>
            <a:endParaRPr lang="en-US"/>
          </a:p>
        </p:txBody>
      </p:sp>
      <p:sp>
        <p:nvSpPr>
          <p:cNvPr id="2063" name="Line 15"/>
          <p:cNvSpPr>
            <a:spLocks noChangeShapeType="1"/>
          </p:cNvSpPr>
          <p:nvPr/>
        </p:nvSpPr>
        <p:spPr bwMode="auto">
          <a:xfrm>
            <a:off x="4299857" y="1940321"/>
            <a:ext cx="381000" cy="204107"/>
          </a:xfrm>
          <a:prstGeom prst="line">
            <a:avLst/>
          </a:prstGeom>
          <a:noFill/>
          <a:ln w="57150">
            <a:solidFill>
              <a:srgbClr val="0000FF"/>
            </a:solidFill>
            <a:round/>
            <a:headEnd/>
            <a:tailEnd type="triangle" w="med" len="med"/>
          </a:ln>
          <a:effectLst/>
        </p:spPr>
        <p:txBody>
          <a:bodyPr lIns="57150" tIns="28575" rIns="57150" bIns="28575">
            <a:prstTxWarp prst="textNoShape">
              <a:avLst/>
            </a:prstTxWarp>
          </a:bodyPr>
          <a:lstStyle/>
          <a:p>
            <a:endParaRPr lang="en-US"/>
          </a:p>
        </p:txBody>
      </p:sp>
      <p:sp>
        <p:nvSpPr>
          <p:cNvPr id="2064" name="Line 16"/>
          <p:cNvSpPr>
            <a:spLocks noChangeShapeType="1"/>
          </p:cNvSpPr>
          <p:nvPr/>
        </p:nvSpPr>
        <p:spPr bwMode="auto">
          <a:xfrm flipH="1" flipV="1">
            <a:off x="5279571" y="1328000"/>
            <a:ext cx="0" cy="857250"/>
          </a:xfrm>
          <a:prstGeom prst="line">
            <a:avLst/>
          </a:prstGeom>
          <a:noFill/>
          <a:ln w="57150">
            <a:solidFill>
              <a:schemeClr val="tx1"/>
            </a:solidFill>
            <a:round/>
            <a:headEnd/>
            <a:tailEnd type="triangle" w="med" len="med"/>
          </a:ln>
          <a:effectLst/>
        </p:spPr>
        <p:txBody>
          <a:bodyPr lIns="57150" tIns="28575" rIns="57150" bIns="28575">
            <a:prstTxWarp prst="textNoShape">
              <a:avLst/>
            </a:prstTxWarp>
          </a:bodyPr>
          <a:lstStyle/>
          <a:p>
            <a:endParaRPr lang="en-US"/>
          </a:p>
        </p:txBody>
      </p:sp>
      <p:sp>
        <p:nvSpPr>
          <p:cNvPr id="2065" name="Line 17"/>
          <p:cNvSpPr>
            <a:spLocks noChangeShapeType="1"/>
          </p:cNvSpPr>
          <p:nvPr/>
        </p:nvSpPr>
        <p:spPr bwMode="auto">
          <a:xfrm flipH="1" flipV="1">
            <a:off x="7565571" y="4022214"/>
            <a:ext cx="0" cy="449036"/>
          </a:xfrm>
          <a:prstGeom prst="line">
            <a:avLst/>
          </a:prstGeom>
          <a:noFill/>
          <a:ln w="57150">
            <a:solidFill>
              <a:srgbClr val="339933"/>
            </a:solidFill>
            <a:round/>
            <a:headEnd/>
            <a:tailEnd type="triangle" w="med" len="med"/>
          </a:ln>
          <a:effectLst/>
        </p:spPr>
        <p:txBody>
          <a:bodyPr lIns="57150" tIns="28575" rIns="57150" bIns="28575">
            <a:prstTxWarp prst="textNoShape">
              <a:avLst/>
            </a:prstTxWarp>
          </a:bodyPr>
          <a:lstStyle/>
          <a:p>
            <a:endParaRPr lang="en-US"/>
          </a:p>
        </p:txBody>
      </p:sp>
      <p:sp>
        <p:nvSpPr>
          <p:cNvPr id="2066" name="Line 18"/>
          <p:cNvSpPr>
            <a:spLocks noChangeShapeType="1"/>
          </p:cNvSpPr>
          <p:nvPr/>
        </p:nvSpPr>
        <p:spPr bwMode="auto">
          <a:xfrm flipH="1" flipV="1">
            <a:off x="7456714" y="1695392"/>
            <a:ext cx="489857" cy="530679"/>
          </a:xfrm>
          <a:prstGeom prst="line">
            <a:avLst/>
          </a:prstGeom>
          <a:noFill/>
          <a:ln w="57150">
            <a:solidFill>
              <a:schemeClr val="tx1"/>
            </a:solidFill>
            <a:round/>
            <a:headEnd/>
            <a:tailEnd type="triangle" w="med" len="med"/>
          </a:ln>
          <a:effectLst/>
        </p:spPr>
        <p:txBody>
          <a:bodyPr lIns="57150" tIns="28575" rIns="57150" bIns="28575">
            <a:prstTxWarp prst="textNoShape">
              <a:avLst/>
            </a:prstTxWarp>
          </a:bodyPr>
          <a:lstStyle/>
          <a:p>
            <a:endParaRPr lang="en-US"/>
          </a:p>
        </p:txBody>
      </p:sp>
      <p:sp>
        <p:nvSpPr>
          <p:cNvPr id="2070" name="Line 22"/>
          <p:cNvSpPr>
            <a:spLocks noChangeShapeType="1"/>
          </p:cNvSpPr>
          <p:nvPr/>
        </p:nvSpPr>
        <p:spPr bwMode="auto">
          <a:xfrm flipV="1">
            <a:off x="3646714" y="3899750"/>
            <a:ext cx="1524000" cy="693964"/>
          </a:xfrm>
          <a:prstGeom prst="line">
            <a:avLst/>
          </a:prstGeom>
          <a:noFill/>
          <a:ln w="57150">
            <a:solidFill>
              <a:srgbClr val="0000FF"/>
            </a:solidFill>
            <a:round/>
            <a:headEnd/>
            <a:tailEnd type="triangle" w="med" len="med"/>
          </a:ln>
          <a:effectLst/>
        </p:spPr>
        <p:txBody>
          <a:bodyPr lIns="57150" tIns="28575" rIns="57150" bIns="28575">
            <a:prstTxWarp prst="textNoShape">
              <a:avLst/>
            </a:prstTxWarp>
          </a:bodyPr>
          <a:lstStyle/>
          <a:p>
            <a:endParaRPr lang="en-US"/>
          </a:p>
        </p:txBody>
      </p:sp>
      <p:sp>
        <p:nvSpPr>
          <p:cNvPr id="2071" name="Line 23"/>
          <p:cNvSpPr>
            <a:spLocks noChangeShapeType="1"/>
          </p:cNvSpPr>
          <p:nvPr/>
        </p:nvSpPr>
        <p:spPr bwMode="auto">
          <a:xfrm flipH="1" flipV="1">
            <a:off x="2340428" y="4063036"/>
            <a:ext cx="326572" cy="612320"/>
          </a:xfrm>
          <a:prstGeom prst="line">
            <a:avLst/>
          </a:prstGeom>
          <a:noFill/>
          <a:ln w="57150">
            <a:solidFill>
              <a:schemeClr val="tx1"/>
            </a:solidFill>
            <a:round/>
            <a:headEnd/>
            <a:tailEnd type="triangle" w="med" len="med"/>
          </a:ln>
          <a:effectLst/>
        </p:spPr>
        <p:txBody>
          <a:bodyPr lIns="57150" tIns="28575" rIns="57150" bIns="28575">
            <a:prstTxWarp prst="textNoShape">
              <a:avLst/>
            </a:prstTxWarp>
          </a:bodyPr>
          <a:lstStyle/>
          <a:p>
            <a:endParaRPr lang="en-US"/>
          </a:p>
        </p:txBody>
      </p:sp>
      <p:sp>
        <p:nvSpPr>
          <p:cNvPr id="8" name="Rounded Rectangle 7"/>
          <p:cNvSpPr/>
          <p:nvPr/>
        </p:nvSpPr>
        <p:spPr>
          <a:xfrm>
            <a:off x="4628696" y="945299"/>
            <a:ext cx="1211036" cy="387804"/>
          </a:xfrm>
          <a:prstGeom prst="round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lIns="57150" tIns="28575" rIns="57150" bIns="28575" anchor="b">
            <a:prstTxWarp prst="textNoShape">
              <a:avLst/>
            </a:prstTxWarp>
          </a:bodyPr>
          <a:lstStyle/>
          <a:p>
            <a:pPr algn="ctr" defTabSz="285750"/>
            <a:r>
              <a:rPr lang="en-US" sz="1100" dirty="0">
                <a:solidFill>
                  <a:srgbClr val="FFFFFF"/>
                </a:solidFill>
                <a:latin typeface="Calibri" charset="0"/>
                <a:ea typeface="ＭＳ Ｐゴシック" charset="-128"/>
                <a:cs typeface="ＭＳ Ｐゴシック" charset="-128"/>
              </a:rPr>
              <a:t>anatomical structure</a:t>
            </a:r>
          </a:p>
        </p:txBody>
      </p:sp>
      <p:sp>
        <p:nvSpPr>
          <p:cNvPr id="9" name="Rounded Rectangle 8"/>
          <p:cNvSpPr>
            <a:spLocks noChangeArrowheads="1"/>
          </p:cNvSpPr>
          <p:nvPr/>
        </p:nvSpPr>
        <p:spPr bwMode="auto">
          <a:xfrm>
            <a:off x="7239000" y="2205660"/>
            <a:ext cx="1088571" cy="387804"/>
          </a:xfrm>
          <a:prstGeom prst="roundRect">
            <a:avLst>
              <a:gd name="adj" fmla="val 16667"/>
            </a:avLst>
          </a:prstGeom>
          <a:solidFill>
            <a:srgbClr val="DDDDDD"/>
          </a:solidFill>
          <a:ln w="38100">
            <a:noFill/>
            <a:round/>
            <a:headEnd/>
            <a:tailEnd/>
          </a:ln>
        </p:spPr>
        <p:txBody>
          <a:bodyPr lIns="57150" tIns="28575" rIns="57150" bIns="28575" anchor="ctr">
            <a:prstTxWarp prst="textNoShape">
              <a:avLst/>
            </a:prstTxWarp>
          </a:bodyPr>
          <a:lstStyle/>
          <a:p>
            <a:pPr algn="ctr" defTabSz="285750"/>
            <a:r>
              <a:rPr lang="en-US" sz="1000" b="1" dirty="0">
                <a:latin typeface="Calibri" charset="0"/>
                <a:ea typeface="ＭＳ Ｐゴシック" charset="-128"/>
                <a:cs typeface="ＭＳ Ｐゴシック" charset="-128"/>
              </a:rPr>
              <a:t>endoderm of </a:t>
            </a:r>
            <a:r>
              <a:rPr lang="en-US" sz="1000" b="1" dirty="0" err="1">
                <a:latin typeface="Calibri" charset="0"/>
                <a:ea typeface="ＭＳ Ｐゴシック" charset="-128"/>
                <a:cs typeface="ＭＳ Ｐゴシック" charset="-128"/>
              </a:rPr>
              <a:t>forgut</a:t>
            </a:r>
            <a:endParaRPr lang="en-US" sz="1000" b="1" dirty="0">
              <a:latin typeface="Calibri" charset="0"/>
              <a:ea typeface="ＭＳ Ｐゴシック" charset="-128"/>
              <a:cs typeface="ＭＳ Ｐゴシック" charset="-128"/>
            </a:endParaRPr>
          </a:p>
        </p:txBody>
      </p:sp>
      <p:sp>
        <p:nvSpPr>
          <p:cNvPr id="10" name="Rounded Rectangle 9"/>
          <p:cNvSpPr/>
          <p:nvPr/>
        </p:nvSpPr>
        <p:spPr>
          <a:xfrm>
            <a:off x="6640286" y="4481455"/>
            <a:ext cx="1211036" cy="387804"/>
          </a:xfrm>
          <a:prstGeom prst="round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lIns="57150" tIns="28575" rIns="57150" bIns="28575" anchor="ctr">
            <a:prstTxWarp prst="textNoShape">
              <a:avLst/>
            </a:prstTxWarp>
          </a:bodyPr>
          <a:lstStyle/>
          <a:p>
            <a:pPr algn="ctr" defTabSz="285750"/>
            <a:r>
              <a:rPr lang="en-US" sz="1100" dirty="0">
                <a:solidFill>
                  <a:srgbClr val="FFFFFF"/>
                </a:solidFill>
                <a:latin typeface="Calibri" charset="0"/>
                <a:ea typeface="ＭＳ Ｐゴシック" charset="-128"/>
                <a:cs typeface="ＭＳ Ｐゴシック" charset="-128"/>
              </a:rPr>
              <a:t>lung bud</a:t>
            </a:r>
          </a:p>
        </p:txBody>
      </p:sp>
      <p:sp>
        <p:nvSpPr>
          <p:cNvPr id="11" name="Rounded Rectangle 10"/>
          <p:cNvSpPr/>
          <p:nvPr/>
        </p:nvSpPr>
        <p:spPr>
          <a:xfrm>
            <a:off x="5170714" y="3593589"/>
            <a:ext cx="1047750" cy="387804"/>
          </a:xfrm>
          <a:prstGeom prst="round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lIns="57150" tIns="28575" rIns="57150" bIns="28575" anchor="ctr"/>
          <a:lstStyle/>
          <a:p>
            <a:pPr algn="ctr" defTabSz="285750">
              <a:defRPr/>
            </a:pPr>
            <a:r>
              <a:rPr lang="en-US" sz="1100" dirty="0"/>
              <a:t>lung</a:t>
            </a:r>
          </a:p>
        </p:txBody>
      </p:sp>
      <p:sp>
        <p:nvSpPr>
          <p:cNvPr id="12" name="Rounded Rectangle 11"/>
          <p:cNvSpPr>
            <a:spLocks noChangeArrowheads="1"/>
          </p:cNvSpPr>
          <p:nvPr/>
        </p:nvSpPr>
        <p:spPr bwMode="auto">
          <a:xfrm>
            <a:off x="4612821" y="2777160"/>
            <a:ext cx="1211036" cy="387804"/>
          </a:xfrm>
          <a:prstGeom prst="roundRect">
            <a:avLst>
              <a:gd name="adj" fmla="val 16667"/>
            </a:avLst>
          </a:prstGeom>
          <a:solidFill>
            <a:srgbClr val="DDDDDD"/>
          </a:solidFill>
          <a:ln w="38100">
            <a:noFill/>
            <a:round/>
            <a:headEnd/>
            <a:tailEnd/>
          </a:ln>
        </p:spPr>
        <p:txBody>
          <a:bodyPr lIns="57150" tIns="28575" rIns="57150" bIns="28575" anchor="ctr">
            <a:prstTxWarp prst="textNoShape">
              <a:avLst/>
            </a:prstTxWarp>
          </a:bodyPr>
          <a:lstStyle/>
          <a:p>
            <a:pPr algn="ctr" defTabSz="285750"/>
            <a:r>
              <a:rPr lang="en-US" sz="1000" b="1" dirty="0">
                <a:latin typeface="Calibri" charset="0"/>
                <a:ea typeface="ＭＳ Ｐゴシック" charset="-128"/>
                <a:cs typeface="ＭＳ Ｐゴシック" charset="-128"/>
              </a:rPr>
              <a:t>respiration organ</a:t>
            </a:r>
          </a:p>
        </p:txBody>
      </p:sp>
      <p:sp>
        <p:nvSpPr>
          <p:cNvPr id="13" name="Rounded Rectangle 12"/>
          <p:cNvSpPr/>
          <p:nvPr/>
        </p:nvSpPr>
        <p:spPr>
          <a:xfrm>
            <a:off x="4680857" y="2103607"/>
            <a:ext cx="1093107" cy="387804"/>
          </a:xfrm>
          <a:prstGeom prst="round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lIns="57150" tIns="28575" rIns="57150" bIns="28575" anchor="ctr"/>
          <a:lstStyle/>
          <a:p>
            <a:pPr algn="ctr" defTabSz="285750">
              <a:defRPr/>
            </a:pPr>
            <a:r>
              <a:rPr lang="en-US" sz="1100" dirty="0"/>
              <a:t>organ</a:t>
            </a:r>
          </a:p>
        </p:txBody>
      </p:sp>
      <p:sp>
        <p:nvSpPr>
          <p:cNvPr id="15" name="Rounded Rectangle 14"/>
          <p:cNvSpPr/>
          <p:nvPr/>
        </p:nvSpPr>
        <p:spPr>
          <a:xfrm>
            <a:off x="5910036" y="1838267"/>
            <a:ext cx="1211036" cy="387804"/>
          </a:xfrm>
          <a:prstGeom prst="round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lIns="57150" tIns="28575" rIns="57150" bIns="28575" anchor="ctr"/>
          <a:lstStyle/>
          <a:p>
            <a:pPr algn="ctr" defTabSz="285750">
              <a:defRPr/>
            </a:pPr>
            <a:r>
              <a:rPr lang="en-US" sz="1100" dirty="0"/>
              <a:t>foregut</a:t>
            </a:r>
          </a:p>
        </p:txBody>
      </p:sp>
      <p:sp>
        <p:nvSpPr>
          <p:cNvPr id="16" name="Rounded Rectangle 15"/>
          <p:cNvSpPr/>
          <p:nvPr/>
        </p:nvSpPr>
        <p:spPr>
          <a:xfrm>
            <a:off x="1782536" y="3593589"/>
            <a:ext cx="1211036" cy="387804"/>
          </a:xfrm>
          <a:prstGeom prst="round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lIns="57150" tIns="28575" rIns="57150" bIns="28575" anchor="ctr"/>
          <a:lstStyle/>
          <a:p>
            <a:pPr algn="ctr" defTabSz="285750">
              <a:defRPr/>
            </a:pPr>
            <a:r>
              <a:rPr lang="en-US" sz="1100" dirty="0"/>
              <a:t>alveolus</a:t>
            </a:r>
          </a:p>
        </p:txBody>
      </p:sp>
      <p:sp>
        <p:nvSpPr>
          <p:cNvPr id="17" name="Rounded Rectangle 16"/>
          <p:cNvSpPr>
            <a:spLocks noChangeArrowheads="1"/>
          </p:cNvSpPr>
          <p:nvPr/>
        </p:nvSpPr>
        <p:spPr bwMode="auto">
          <a:xfrm>
            <a:off x="2490107" y="4481455"/>
            <a:ext cx="1211036" cy="387804"/>
          </a:xfrm>
          <a:prstGeom prst="roundRect">
            <a:avLst>
              <a:gd name="adj" fmla="val 16667"/>
            </a:avLst>
          </a:prstGeom>
          <a:solidFill>
            <a:srgbClr val="DDDDDD"/>
          </a:solidFill>
          <a:ln w="38100">
            <a:noFill/>
            <a:round/>
            <a:headEnd/>
            <a:tailEnd/>
          </a:ln>
        </p:spPr>
        <p:txBody>
          <a:bodyPr lIns="57150" tIns="28575" rIns="57150" bIns="28575" anchor="ctr">
            <a:prstTxWarp prst="textNoShape">
              <a:avLst/>
            </a:prstTxWarp>
          </a:bodyPr>
          <a:lstStyle/>
          <a:p>
            <a:pPr algn="ctr" defTabSz="285750"/>
            <a:r>
              <a:rPr lang="en-US" sz="1000" b="1" dirty="0">
                <a:latin typeface="Calibri" charset="0"/>
                <a:ea typeface="ＭＳ Ｐゴシック" charset="-128"/>
                <a:cs typeface="ＭＳ Ｐゴシック" charset="-128"/>
              </a:rPr>
              <a:t>alveolus of lung</a:t>
            </a:r>
          </a:p>
        </p:txBody>
      </p:sp>
      <p:sp>
        <p:nvSpPr>
          <p:cNvPr id="18" name="Rounded Rectangle 17"/>
          <p:cNvSpPr/>
          <p:nvPr/>
        </p:nvSpPr>
        <p:spPr>
          <a:xfrm>
            <a:off x="3102428" y="1572928"/>
            <a:ext cx="1211036" cy="387804"/>
          </a:xfrm>
          <a:prstGeom prst="round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lIns="57150" tIns="28575" rIns="57150" bIns="28575" anchor="ctr">
            <a:prstTxWarp prst="textNoShape">
              <a:avLst/>
            </a:prstTxWarp>
          </a:bodyPr>
          <a:lstStyle/>
          <a:p>
            <a:pPr algn="ctr" defTabSz="285750"/>
            <a:r>
              <a:rPr lang="en-US" sz="1100" dirty="0">
                <a:solidFill>
                  <a:srgbClr val="FFFFFF"/>
                </a:solidFill>
                <a:latin typeface="Calibri" charset="0"/>
                <a:ea typeface="ＭＳ Ｐゴシック" charset="-128"/>
                <a:cs typeface="ＭＳ Ｐゴシック" charset="-128"/>
              </a:rPr>
              <a:t>organ part</a:t>
            </a:r>
          </a:p>
        </p:txBody>
      </p:sp>
      <p:sp>
        <p:nvSpPr>
          <p:cNvPr id="68" name="Rounded Rectangle 67"/>
          <p:cNvSpPr>
            <a:spLocks noChangeArrowheads="1"/>
          </p:cNvSpPr>
          <p:nvPr/>
        </p:nvSpPr>
        <p:spPr bwMode="auto">
          <a:xfrm>
            <a:off x="6319384" y="5532607"/>
            <a:ext cx="974045" cy="387804"/>
          </a:xfrm>
          <a:prstGeom prst="roundRect">
            <a:avLst>
              <a:gd name="adj" fmla="val 16667"/>
            </a:avLst>
          </a:prstGeom>
          <a:solidFill>
            <a:srgbClr val="333399"/>
          </a:solidFill>
          <a:ln w="9525">
            <a:noFill/>
            <a:round/>
            <a:headEnd/>
            <a:tailEnd/>
          </a:ln>
        </p:spPr>
        <p:txBody>
          <a:bodyPr lIns="57150" tIns="28575" rIns="57150" bIns="28575" anchor="ctr">
            <a:prstTxWarp prst="textNoShape">
              <a:avLst/>
            </a:prstTxWarp>
          </a:bodyPr>
          <a:lstStyle/>
          <a:p>
            <a:pPr algn="ctr" defTabSz="285750"/>
            <a:r>
              <a:rPr lang="en-US" sz="1100" dirty="0" err="1">
                <a:solidFill>
                  <a:schemeClr val="bg1"/>
                </a:solidFill>
                <a:latin typeface="Calibri" charset="0"/>
                <a:ea typeface="ＭＳ Ｐゴシック" charset="-128"/>
                <a:cs typeface="ＭＳ Ｐゴシック" charset="-128"/>
              </a:rPr>
              <a:t>FMA:lung</a:t>
            </a:r>
            <a:endParaRPr lang="en-US" sz="1100" dirty="0">
              <a:solidFill>
                <a:schemeClr val="bg1"/>
              </a:solidFill>
              <a:latin typeface="Calibri" charset="0"/>
              <a:ea typeface="ＭＳ Ｐゴシック" charset="-128"/>
              <a:cs typeface="ＭＳ Ｐゴシック" charset="-128"/>
            </a:endParaRPr>
          </a:p>
        </p:txBody>
      </p:sp>
      <p:sp>
        <p:nvSpPr>
          <p:cNvPr id="69" name="Rounded Rectangle 68"/>
          <p:cNvSpPr>
            <a:spLocks noChangeArrowheads="1"/>
          </p:cNvSpPr>
          <p:nvPr/>
        </p:nvSpPr>
        <p:spPr bwMode="auto">
          <a:xfrm>
            <a:off x="4726215" y="5808151"/>
            <a:ext cx="974045" cy="387804"/>
          </a:xfrm>
          <a:prstGeom prst="roundRect">
            <a:avLst>
              <a:gd name="adj" fmla="val 16667"/>
            </a:avLst>
          </a:prstGeom>
          <a:solidFill>
            <a:srgbClr val="333399"/>
          </a:solidFill>
          <a:ln w="9525">
            <a:noFill/>
            <a:round/>
            <a:headEnd/>
            <a:tailEnd/>
          </a:ln>
        </p:spPr>
        <p:txBody>
          <a:bodyPr lIns="57150" tIns="28575" rIns="57150" bIns="28575" anchor="ctr">
            <a:prstTxWarp prst="textNoShape">
              <a:avLst/>
            </a:prstTxWarp>
          </a:bodyPr>
          <a:lstStyle/>
          <a:p>
            <a:pPr algn="ctr" defTabSz="285750"/>
            <a:r>
              <a:rPr lang="en-US" sz="1100" dirty="0" err="1">
                <a:solidFill>
                  <a:schemeClr val="bg1"/>
                </a:solidFill>
                <a:latin typeface="Calibri" charset="0"/>
                <a:ea typeface="ＭＳ Ｐゴシック" charset="-128"/>
                <a:cs typeface="ＭＳ Ｐゴシック" charset="-128"/>
              </a:rPr>
              <a:t>MA:lung</a:t>
            </a:r>
            <a:endParaRPr lang="en-US" sz="1100" dirty="0">
              <a:solidFill>
                <a:schemeClr val="bg1"/>
              </a:solidFill>
              <a:latin typeface="Calibri" charset="0"/>
              <a:ea typeface="ＭＳ Ｐゴシック" charset="-128"/>
              <a:cs typeface="ＭＳ Ｐゴシック" charset="-128"/>
            </a:endParaRPr>
          </a:p>
        </p:txBody>
      </p:sp>
      <p:sp>
        <p:nvSpPr>
          <p:cNvPr id="99" name="Rounded Rectangle 98"/>
          <p:cNvSpPr/>
          <p:nvPr/>
        </p:nvSpPr>
        <p:spPr>
          <a:xfrm>
            <a:off x="6313714" y="1348410"/>
            <a:ext cx="1143000" cy="387804"/>
          </a:xfrm>
          <a:prstGeom prst="round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lIns="57150" tIns="28575" rIns="57150" bIns="28575" anchor="ctr"/>
          <a:lstStyle/>
          <a:p>
            <a:pPr algn="ctr" defTabSz="285750">
              <a:defRPr/>
            </a:pPr>
            <a:r>
              <a:rPr lang="en-US" sz="1100" dirty="0"/>
              <a:t>endoderm</a:t>
            </a:r>
          </a:p>
        </p:txBody>
      </p:sp>
      <p:sp>
        <p:nvSpPr>
          <p:cNvPr id="109" name="Rounded Rectangle 108"/>
          <p:cNvSpPr>
            <a:spLocks noChangeArrowheads="1"/>
          </p:cNvSpPr>
          <p:nvPr/>
        </p:nvSpPr>
        <p:spPr bwMode="auto">
          <a:xfrm>
            <a:off x="435428" y="3369071"/>
            <a:ext cx="1211036" cy="387804"/>
          </a:xfrm>
          <a:prstGeom prst="roundRect">
            <a:avLst>
              <a:gd name="adj" fmla="val 16667"/>
            </a:avLst>
          </a:prstGeom>
          <a:solidFill>
            <a:schemeClr val="tx1"/>
          </a:solidFill>
          <a:ln w="9525">
            <a:noFill/>
            <a:round/>
            <a:headEnd/>
            <a:tailEnd/>
          </a:ln>
        </p:spPr>
        <p:txBody>
          <a:bodyPr lIns="57150" tIns="28575" rIns="57150" bIns="28575" anchor="ctr">
            <a:prstTxWarp prst="textNoShape">
              <a:avLst/>
            </a:prstTxWarp>
          </a:bodyPr>
          <a:lstStyle/>
          <a:p>
            <a:pPr algn="ctr" defTabSz="285750"/>
            <a:r>
              <a:rPr lang="en-US" sz="900" dirty="0">
                <a:solidFill>
                  <a:schemeClr val="bg1"/>
                </a:solidFill>
                <a:latin typeface="Calibri" charset="0"/>
                <a:ea typeface="ＭＳ Ｐゴシック" charset="-128"/>
                <a:cs typeface="ＭＳ Ｐゴシック" charset="-128"/>
              </a:rPr>
              <a:t>GO: respiratory gaseous exchange</a:t>
            </a:r>
          </a:p>
        </p:txBody>
      </p:sp>
      <p:sp>
        <p:nvSpPr>
          <p:cNvPr id="49" name="Rounded Rectangle 48"/>
          <p:cNvSpPr>
            <a:spLocks noChangeArrowheads="1"/>
          </p:cNvSpPr>
          <p:nvPr/>
        </p:nvSpPr>
        <p:spPr bwMode="auto">
          <a:xfrm>
            <a:off x="1415143" y="5808151"/>
            <a:ext cx="974045" cy="387804"/>
          </a:xfrm>
          <a:prstGeom prst="roundRect">
            <a:avLst>
              <a:gd name="adj" fmla="val 16667"/>
            </a:avLst>
          </a:prstGeom>
          <a:solidFill>
            <a:srgbClr val="333399"/>
          </a:solidFill>
          <a:ln w="9525">
            <a:noFill/>
            <a:round/>
            <a:headEnd/>
            <a:tailEnd/>
          </a:ln>
        </p:spPr>
        <p:txBody>
          <a:bodyPr lIns="57150" tIns="28575" rIns="57150" bIns="28575" anchor="ctr">
            <a:prstTxWarp prst="textNoShape">
              <a:avLst/>
            </a:prstTxWarp>
          </a:bodyPr>
          <a:lstStyle/>
          <a:p>
            <a:pPr algn="ctr" defTabSz="285750"/>
            <a:r>
              <a:rPr lang="en-US" sz="1100" dirty="0" err="1" smtClean="0">
                <a:solidFill>
                  <a:schemeClr val="bg1"/>
                </a:solidFill>
                <a:latin typeface="Calibri" charset="0"/>
                <a:ea typeface="ＭＳ Ｐゴシック" charset="-128"/>
                <a:cs typeface="ＭＳ Ｐゴシック" charset="-128"/>
              </a:rPr>
              <a:t>MA:lung</a:t>
            </a:r>
            <a:r>
              <a:rPr lang="en-US" sz="1100" dirty="0" smtClean="0">
                <a:solidFill>
                  <a:schemeClr val="bg1"/>
                </a:solidFill>
                <a:latin typeface="Calibri" charset="0"/>
                <a:ea typeface="ＭＳ Ｐゴシック" charset="-128"/>
                <a:cs typeface="ＭＳ Ｐゴシック" charset="-128"/>
              </a:rPr>
              <a:t> alveolus</a:t>
            </a:r>
            <a:endParaRPr lang="en-US" sz="1100" dirty="0">
              <a:solidFill>
                <a:schemeClr val="bg1"/>
              </a:solidFill>
              <a:latin typeface="Calibri" charset="0"/>
              <a:ea typeface="ＭＳ Ｐゴシック" charset="-128"/>
              <a:cs typeface="ＭＳ Ｐゴシック" charset="-128"/>
            </a:endParaRPr>
          </a:p>
        </p:txBody>
      </p:sp>
      <p:sp>
        <p:nvSpPr>
          <p:cNvPr id="50" name="Rounded Rectangle 49"/>
          <p:cNvSpPr>
            <a:spLocks noChangeArrowheads="1"/>
          </p:cNvSpPr>
          <p:nvPr/>
        </p:nvSpPr>
        <p:spPr bwMode="auto">
          <a:xfrm>
            <a:off x="3147786" y="5491785"/>
            <a:ext cx="974045" cy="530679"/>
          </a:xfrm>
          <a:prstGeom prst="roundRect">
            <a:avLst>
              <a:gd name="adj" fmla="val 16667"/>
            </a:avLst>
          </a:prstGeom>
          <a:solidFill>
            <a:srgbClr val="333399"/>
          </a:solidFill>
          <a:ln w="9525">
            <a:noFill/>
            <a:round/>
            <a:headEnd/>
            <a:tailEnd/>
          </a:ln>
        </p:spPr>
        <p:txBody>
          <a:bodyPr lIns="57150" tIns="28575" rIns="57150" bIns="28575" anchor="ctr">
            <a:prstTxWarp prst="textNoShape">
              <a:avLst/>
            </a:prstTxWarp>
          </a:bodyPr>
          <a:lstStyle/>
          <a:p>
            <a:pPr algn="ctr" defTabSz="285750"/>
            <a:r>
              <a:rPr lang="en-US" sz="1100" dirty="0" smtClean="0">
                <a:solidFill>
                  <a:schemeClr val="bg1"/>
                </a:solidFill>
                <a:latin typeface="Calibri" charset="0"/>
                <a:ea typeface="ＭＳ Ｐゴシック" charset="-128"/>
                <a:cs typeface="ＭＳ Ｐゴシック" charset="-128"/>
              </a:rPr>
              <a:t>FMA: pulmonary alveolus</a:t>
            </a:r>
            <a:endParaRPr lang="en-US" sz="1100" dirty="0">
              <a:solidFill>
                <a:schemeClr val="bg1"/>
              </a:solidFill>
              <a:latin typeface="Calibri" charset="0"/>
              <a:ea typeface="ＭＳ Ｐゴシック" charset="-128"/>
              <a:cs typeface="ＭＳ Ｐゴシック" charset="-128"/>
            </a:endParaRPr>
          </a:p>
        </p:txBody>
      </p:sp>
      <p:sp>
        <p:nvSpPr>
          <p:cNvPr id="52" name="TextBox 89"/>
          <p:cNvSpPr txBox="1">
            <a:spLocks noChangeArrowheads="1"/>
          </p:cNvSpPr>
          <p:nvPr/>
        </p:nvSpPr>
        <p:spPr bwMode="auto">
          <a:xfrm>
            <a:off x="1603896" y="1644057"/>
            <a:ext cx="1687286" cy="211596"/>
          </a:xfrm>
          <a:prstGeom prst="rect">
            <a:avLst/>
          </a:prstGeom>
          <a:noFill/>
          <a:ln w="9525">
            <a:noFill/>
            <a:miter lim="800000"/>
            <a:headEnd/>
            <a:tailEnd/>
          </a:ln>
        </p:spPr>
        <p:txBody>
          <a:bodyPr wrap="square" lIns="57150" tIns="28575" rIns="57150" bIns="28575">
            <a:prstTxWarp prst="textNoShape">
              <a:avLst/>
            </a:prstTxWarp>
            <a:spAutoFit/>
          </a:bodyPr>
          <a:lstStyle/>
          <a:p>
            <a:pPr defTabSz="285750"/>
            <a:r>
              <a:rPr lang="en-US" sz="1000" b="1" dirty="0" err="1" smtClean="0">
                <a:latin typeface="Calibri" charset="0"/>
                <a:ea typeface="ＭＳ Ｐゴシック" charset="-128"/>
                <a:cs typeface="ＭＳ Ｐゴシック" charset="-128"/>
              </a:rPr>
              <a:t>is_a</a:t>
            </a:r>
            <a:r>
              <a:rPr lang="en-US" sz="1000" b="1" dirty="0" smtClean="0">
                <a:latin typeface="Calibri" charset="0"/>
                <a:ea typeface="ＭＳ Ｐゴシック" charset="-128"/>
                <a:cs typeface="ＭＳ Ｐゴシック" charset="-128"/>
              </a:rPr>
              <a:t> (</a:t>
            </a:r>
            <a:r>
              <a:rPr lang="en-US" sz="1000" b="1" dirty="0" err="1" smtClean="0">
                <a:latin typeface="Calibri" charset="0"/>
                <a:ea typeface="ＭＳ Ｐゴシック" charset="-128"/>
                <a:cs typeface="ＭＳ Ｐゴシック" charset="-128"/>
              </a:rPr>
              <a:t>taxon</a:t>
            </a:r>
            <a:r>
              <a:rPr lang="en-US" sz="1000" b="1" dirty="0" smtClean="0">
                <a:latin typeface="Calibri" charset="0"/>
                <a:ea typeface="ＭＳ Ｐゴシック" charset="-128"/>
                <a:cs typeface="ＭＳ Ｐゴシック" charset="-128"/>
              </a:rPr>
              <a:t> equivalent)</a:t>
            </a:r>
            <a:endParaRPr lang="en-US" sz="1000" b="1" dirty="0">
              <a:latin typeface="Calibri" charset="0"/>
              <a:ea typeface="ＭＳ Ｐゴシック" charset="-128"/>
              <a:cs typeface="ＭＳ Ｐゴシック" charset="-128"/>
            </a:endParaRPr>
          </a:p>
        </p:txBody>
      </p:sp>
      <p:sp>
        <p:nvSpPr>
          <p:cNvPr id="53" name="Line 47"/>
          <p:cNvSpPr>
            <a:spLocks noChangeShapeType="1"/>
          </p:cNvSpPr>
          <p:nvPr/>
        </p:nvSpPr>
        <p:spPr bwMode="auto">
          <a:xfrm flipH="1">
            <a:off x="1959429" y="4879464"/>
            <a:ext cx="762000" cy="898071"/>
          </a:xfrm>
          <a:prstGeom prst="line">
            <a:avLst/>
          </a:prstGeom>
          <a:noFill/>
          <a:ln w="57150">
            <a:solidFill>
              <a:schemeClr val="tx1"/>
            </a:solidFill>
            <a:round/>
            <a:headEnd type="triangle" w="med" len="med"/>
            <a:tailEnd type="diamond"/>
          </a:ln>
          <a:effectLst/>
        </p:spPr>
        <p:txBody>
          <a:bodyPr lIns="57150" tIns="28575" rIns="57150" bIns="28575">
            <a:prstTxWarp prst="textNoShape">
              <a:avLst/>
            </a:prstTxWarp>
          </a:bodyPr>
          <a:lstStyle/>
          <a:p>
            <a:endParaRPr lang="en-US"/>
          </a:p>
        </p:txBody>
      </p:sp>
      <p:sp>
        <p:nvSpPr>
          <p:cNvPr id="55" name="Line 47"/>
          <p:cNvSpPr>
            <a:spLocks noChangeShapeType="1"/>
          </p:cNvSpPr>
          <p:nvPr/>
        </p:nvSpPr>
        <p:spPr bwMode="auto">
          <a:xfrm>
            <a:off x="3374571" y="4879464"/>
            <a:ext cx="163286" cy="571500"/>
          </a:xfrm>
          <a:prstGeom prst="line">
            <a:avLst/>
          </a:prstGeom>
          <a:noFill/>
          <a:ln w="57150">
            <a:solidFill>
              <a:schemeClr val="tx1"/>
            </a:solidFill>
            <a:round/>
            <a:headEnd type="triangle" w="med" len="med"/>
            <a:tailEnd type="diamond"/>
          </a:ln>
          <a:effectLst/>
        </p:spPr>
        <p:txBody>
          <a:bodyPr lIns="57150" tIns="28575" rIns="57150" bIns="28575">
            <a:prstTxWarp prst="textNoShape">
              <a:avLst/>
            </a:prstTxWarp>
          </a:bodyPr>
          <a:lstStyle/>
          <a:p>
            <a:endParaRPr lang="en-US"/>
          </a:p>
        </p:txBody>
      </p:sp>
      <p:sp>
        <p:nvSpPr>
          <p:cNvPr id="48" name="TextBox 47"/>
          <p:cNvSpPr txBox="1"/>
          <p:nvPr/>
        </p:nvSpPr>
        <p:spPr>
          <a:xfrm>
            <a:off x="435429" y="859287"/>
            <a:ext cx="280751" cy="411651"/>
          </a:xfrm>
          <a:prstGeom prst="rect">
            <a:avLst/>
          </a:prstGeom>
          <a:noFill/>
        </p:spPr>
        <p:txBody>
          <a:bodyPr wrap="none" lIns="57150" tIns="28575" rIns="57150" bIns="28575" rtlCol="0">
            <a:spAutoFit/>
          </a:bodyPr>
          <a:lstStyle/>
          <a:p>
            <a:r>
              <a:rPr lang="en-US" sz="2300" b="1" dirty="0" smtClean="0"/>
              <a:t>B</a:t>
            </a:r>
            <a:endParaRPr lang="en-US" sz="2300" b="1" dirty="0"/>
          </a:p>
        </p:txBody>
      </p:sp>
      <p:sp>
        <p:nvSpPr>
          <p:cNvPr id="56" name="TextBox 84"/>
          <p:cNvSpPr txBox="1">
            <a:spLocks noChangeArrowheads="1"/>
          </p:cNvSpPr>
          <p:nvPr/>
        </p:nvSpPr>
        <p:spPr bwMode="auto">
          <a:xfrm>
            <a:off x="1578429" y="1337440"/>
            <a:ext cx="913724" cy="211596"/>
          </a:xfrm>
          <a:prstGeom prst="rect">
            <a:avLst/>
          </a:prstGeom>
          <a:noFill/>
          <a:ln w="9525">
            <a:noFill/>
            <a:miter lim="800000"/>
            <a:headEnd/>
            <a:tailEnd/>
          </a:ln>
        </p:spPr>
        <p:txBody>
          <a:bodyPr wrap="none" lIns="57150" tIns="28575" rIns="57150" bIns="28575">
            <a:prstTxWarp prst="textNoShape">
              <a:avLst/>
            </a:prstTxWarp>
            <a:spAutoFit/>
          </a:bodyPr>
          <a:lstStyle/>
          <a:p>
            <a:pPr defTabSz="285750"/>
            <a:r>
              <a:rPr lang="en-US" sz="1000" b="1" dirty="0" err="1">
                <a:solidFill>
                  <a:srgbClr val="339933"/>
                </a:solidFill>
                <a:latin typeface="Calibri" charset="0"/>
                <a:ea typeface="ＭＳ Ｐゴシック" charset="-128"/>
                <a:cs typeface="ＭＳ Ｐゴシック" charset="-128"/>
              </a:rPr>
              <a:t>develops_from</a:t>
            </a:r>
            <a:endParaRPr lang="en-US" sz="1000" b="1" dirty="0">
              <a:solidFill>
                <a:srgbClr val="339933"/>
              </a:solidFill>
              <a:latin typeface="Calibri" charset="0"/>
              <a:ea typeface="ＭＳ Ｐゴシック" charset="-128"/>
              <a:cs typeface="ＭＳ Ｐゴシック" charset="-128"/>
            </a:endParaRPr>
          </a:p>
        </p:txBody>
      </p:sp>
      <p:sp>
        <p:nvSpPr>
          <p:cNvPr id="57" name="TextBox 88"/>
          <p:cNvSpPr txBox="1">
            <a:spLocks noChangeArrowheads="1"/>
          </p:cNvSpPr>
          <p:nvPr/>
        </p:nvSpPr>
        <p:spPr bwMode="auto">
          <a:xfrm>
            <a:off x="1578429" y="1238788"/>
            <a:ext cx="623661" cy="211596"/>
          </a:xfrm>
          <a:prstGeom prst="rect">
            <a:avLst/>
          </a:prstGeom>
          <a:noFill/>
          <a:ln w="9525">
            <a:noFill/>
            <a:miter lim="800000"/>
            <a:headEnd/>
            <a:tailEnd/>
          </a:ln>
        </p:spPr>
        <p:txBody>
          <a:bodyPr wrap="square" lIns="57150" tIns="28575" rIns="57150" bIns="28575">
            <a:prstTxWarp prst="textNoShape">
              <a:avLst/>
            </a:prstTxWarp>
            <a:spAutoFit/>
          </a:bodyPr>
          <a:lstStyle/>
          <a:p>
            <a:pPr defTabSz="285750"/>
            <a:r>
              <a:rPr lang="en-US" sz="1000" b="1" dirty="0" err="1">
                <a:solidFill>
                  <a:srgbClr val="0000FF"/>
                </a:solidFill>
                <a:latin typeface="Calibri" charset="0"/>
                <a:ea typeface="ＭＳ Ｐゴシック" charset="-128"/>
                <a:cs typeface="ＭＳ Ｐゴシック" charset="-128"/>
              </a:rPr>
              <a:t>part_of</a:t>
            </a:r>
            <a:endParaRPr lang="en-US" sz="1000" b="1" dirty="0">
              <a:solidFill>
                <a:srgbClr val="0000FF"/>
              </a:solidFill>
              <a:latin typeface="Calibri" charset="0"/>
              <a:ea typeface="ＭＳ Ｐゴシック" charset="-128"/>
              <a:cs typeface="ＭＳ Ｐゴシック" charset="-128"/>
            </a:endParaRPr>
          </a:p>
        </p:txBody>
      </p:sp>
      <p:sp>
        <p:nvSpPr>
          <p:cNvPr id="58" name="TextBox 89"/>
          <p:cNvSpPr txBox="1">
            <a:spLocks noChangeArrowheads="1"/>
          </p:cNvSpPr>
          <p:nvPr/>
        </p:nvSpPr>
        <p:spPr bwMode="auto">
          <a:xfrm>
            <a:off x="1578429" y="1115251"/>
            <a:ext cx="1026561" cy="211596"/>
          </a:xfrm>
          <a:prstGeom prst="rect">
            <a:avLst/>
          </a:prstGeom>
          <a:noFill/>
          <a:ln w="9525">
            <a:noFill/>
            <a:miter lim="800000"/>
            <a:headEnd/>
            <a:tailEnd/>
          </a:ln>
        </p:spPr>
        <p:txBody>
          <a:bodyPr wrap="none" lIns="57150" tIns="28575" rIns="57150" bIns="28575">
            <a:prstTxWarp prst="textNoShape">
              <a:avLst/>
            </a:prstTxWarp>
            <a:spAutoFit/>
          </a:bodyPr>
          <a:lstStyle/>
          <a:p>
            <a:pPr defTabSz="285750"/>
            <a:r>
              <a:rPr lang="en-US" sz="1000" b="1" dirty="0" err="1" smtClean="0">
                <a:latin typeface="Calibri" charset="0"/>
                <a:ea typeface="ＭＳ Ｐゴシック" charset="-128"/>
                <a:cs typeface="ＭＳ Ｐゴシック" charset="-128"/>
              </a:rPr>
              <a:t>is_a</a:t>
            </a:r>
            <a:r>
              <a:rPr lang="en-US" sz="1000" b="1" dirty="0" smtClean="0">
                <a:latin typeface="Calibri" charset="0"/>
                <a:ea typeface="ＭＳ Ｐゴシック" charset="-128"/>
                <a:cs typeface="ＭＳ Ｐゴシック" charset="-128"/>
              </a:rPr>
              <a:t> (</a:t>
            </a:r>
            <a:r>
              <a:rPr lang="en-US" sz="1000" b="1" dirty="0" err="1" smtClean="0">
                <a:latin typeface="Calibri" charset="0"/>
                <a:ea typeface="ＭＳ Ｐゴシック" charset="-128"/>
                <a:cs typeface="ＭＳ Ｐゴシック" charset="-128"/>
              </a:rPr>
              <a:t>SubClassOf</a:t>
            </a:r>
            <a:r>
              <a:rPr lang="en-US" sz="1000" b="1" dirty="0" smtClean="0">
                <a:latin typeface="Calibri" charset="0"/>
                <a:ea typeface="ＭＳ Ｐゴシック" charset="-128"/>
                <a:cs typeface="ＭＳ Ｐゴシック" charset="-128"/>
              </a:rPr>
              <a:t>)</a:t>
            </a:r>
            <a:endParaRPr lang="en-US" sz="1000" b="1" dirty="0">
              <a:latin typeface="Calibri" charset="0"/>
              <a:ea typeface="ＭＳ Ｐゴシック" charset="-128"/>
              <a:cs typeface="ＭＳ Ｐゴシック" charset="-128"/>
            </a:endParaRPr>
          </a:p>
        </p:txBody>
      </p:sp>
      <p:sp>
        <p:nvSpPr>
          <p:cNvPr id="59" name="TextBox 58"/>
          <p:cNvSpPr txBox="1"/>
          <p:nvPr/>
        </p:nvSpPr>
        <p:spPr>
          <a:xfrm>
            <a:off x="1576161" y="1491285"/>
            <a:ext cx="705321" cy="211596"/>
          </a:xfrm>
          <a:prstGeom prst="rect">
            <a:avLst/>
          </a:prstGeom>
          <a:noFill/>
        </p:spPr>
        <p:txBody>
          <a:bodyPr wrap="none" lIns="57150" tIns="28575" rIns="57150" bIns="28575">
            <a:prstTxWarp prst="textNoShape">
              <a:avLst/>
            </a:prstTxWarp>
            <a:spAutoFit/>
          </a:bodyPr>
          <a:lstStyle/>
          <a:p>
            <a:pPr defTabSz="285750"/>
            <a:r>
              <a:rPr lang="en-US" sz="1000" b="1" dirty="0" err="1">
                <a:solidFill>
                  <a:srgbClr val="FF6600"/>
                </a:solidFill>
                <a:latin typeface="Calibri" charset="0"/>
                <a:ea typeface="ＭＳ Ｐゴシック" charset="-128"/>
                <a:cs typeface="ＭＳ Ｐゴシック" charset="-128"/>
              </a:rPr>
              <a:t>capable_of</a:t>
            </a:r>
            <a:endParaRPr lang="en-US" sz="1000" b="1" dirty="0">
              <a:solidFill>
                <a:srgbClr val="FF6600"/>
              </a:solidFill>
              <a:latin typeface="Calibri" charset="0"/>
              <a:ea typeface="ＭＳ Ｐゴシック" charset="-128"/>
              <a:cs typeface="ＭＳ Ｐゴシック" charset="-128"/>
            </a:endParaRPr>
          </a:p>
        </p:txBody>
      </p:sp>
      <p:sp>
        <p:nvSpPr>
          <p:cNvPr id="60" name="Line 45"/>
          <p:cNvSpPr>
            <a:spLocks noChangeShapeType="1"/>
          </p:cNvSpPr>
          <p:nvPr/>
        </p:nvSpPr>
        <p:spPr bwMode="auto">
          <a:xfrm>
            <a:off x="489857" y="1460755"/>
            <a:ext cx="1079500" cy="0"/>
          </a:xfrm>
          <a:prstGeom prst="line">
            <a:avLst/>
          </a:prstGeom>
          <a:noFill/>
          <a:ln w="57150">
            <a:solidFill>
              <a:srgbClr val="339933"/>
            </a:solidFill>
            <a:round/>
            <a:headEnd type="triangle" w="med" len="med"/>
            <a:tailEnd/>
          </a:ln>
          <a:effectLst/>
        </p:spPr>
        <p:txBody>
          <a:bodyPr lIns="57150" tIns="28575" rIns="57150" bIns="28575">
            <a:prstTxWarp prst="textNoShape">
              <a:avLst/>
            </a:prstTxWarp>
          </a:bodyPr>
          <a:lstStyle/>
          <a:p>
            <a:endParaRPr lang="en-US"/>
          </a:p>
        </p:txBody>
      </p:sp>
      <p:sp>
        <p:nvSpPr>
          <p:cNvPr id="61" name="Line 46"/>
          <p:cNvSpPr>
            <a:spLocks noChangeShapeType="1"/>
          </p:cNvSpPr>
          <p:nvPr/>
        </p:nvSpPr>
        <p:spPr bwMode="auto">
          <a:xfrm>
            <a:off x="489857" y="1341693"/>
            <a:ext cx="1079500" cy="0"/>
          </a:xfrm>
          <a:prstGeom prst="line">
            <a:avLst/>
          </a:prstGeom>
          <a:noFill/>
          <a:ln w="57150">
            <a:solidFill>
              <a:srgbClr val="0000FF"/>
            </a:solidFill>
            <a:round/>
            <a:headEnd type="triangle" w="med" len="med"/>
            <a:tailEnd/>
          </a:ln>
          <a:effectLst/>
        </p:spPr>
        <p:txBody>
          <a:bodyPr lIns="57150" tIns="28575" rIns="57150" bIns="28575">
            <a:prstTxWarp prst="textNoShape">
              <a:avLst/>
            </a:prstTxWarp>
          </a:bodyPr>
          <a:lstStyle/>
          <a:p>
            <a:endParaRPr lang="en-US"/>
          </a:p>
        </p:txBody>
      </p:sp>
      <p:sp>
        <p:nvSpPr>
          <p:cNvPr id="62" name="Line 47"/>
          <p:cNvSpPr>
            <a:spLocks noChangeShapeType="1"/>
          </p:cNvSpPr>
          <p:nvPr/>
        </p:nvSpPr>
        <p:spPr bwMode="auto">
          <a:xfrm>
            <a:off x="490991" y="1212201"/>
            <a:ext cx="1079500" cy="0"/>
          </a:xfrm>
          <a:prstGeom prst="line">
            <a:avLst/>
          </a:prstGeom>
          <a:noFill/>
          <a:ln w="57150">
            <a:solidFill>
              <a:schemeClr val="tx1"/>
            </a:solidFill>
            <a:round/>
            <a:headEnd type="triangle" w="med" len="med"/>
            <a:tailEnd/>
          </a:ln>
          <a:effectLst/>
        </p:spPr>
        <p:txBody>
          <a:bodyPr lIns="57150" tIns="28575" rIns="57150" bIns="28575">
            <a:prstTxWarp prst="textNoShape">
              <a:avLst/>
            </a:prstTxWarp>
          </a:bodyPr>
          <a:lstStyle/>
          <a:p>
            <a:endParaRPr lang="en-US"/>
          </a:p>
        </p:txBody>
      </p:sp>
      <p:sp>
        <p:nvSpPr>
          <p:cNvPr id="63" name="Line 48"/>
          <p:cNvSpPr>
            <a:spLocks noChangeShapeType="1"/>
          </p:cNvSpPr>
          <p:nvPr/>
        </p:nvSpPr>
        <p:spPr bwMode="auto">
          <a:xfrm>
            <a:off x="489857" y="1601843"/>
            <a:ext cx="1079500" cy="0"/>
          </a:xfrm>
          <a:prstGeom prst="line">
            <a:avLst/>
          </a:prstGeom>
          <a:noFill/>
          <a:ln w="57150">
            <a:solidFill>
              <a:srgbClr val="FF6600"/>
            </a:solidFill>
            <a:round/>
            <a:headEnd type="triangle" w="med" len="med"/>
            <a:tailEnd/>
          </a:ln>
          <a:effectLst/>
        </p:spPr>
        <p:txBody>
          <a:bodyPr lIns="57150" tIns="28575" rIns="57150" bIns="28575">
            <a:prstTxWarp prst="textNoShape">
              <a:avLst/>
            </a:prstTxWarp>
          </a:bodyPr>
          <a:lstStyle/>
          <a:p>
            <a:endParaRPr lang="en-US"/>
          </a:p>
        </p:txBody>
      </p:sp>
      <p:sp>
        <p:nvSpPr>
          <p:cNvPr id="66" name="Rounded Rectangle 65"/>
          <p:cNvSpPr>
            <a:spLocks noChangeArrowheads="1"/>
          </p:cNvSpPr>
          <p:nvPr/>
        </p:nvSpPr>
        <p:spPr bwMode="auto">
          <a:xfrm>
            <a:off x="435428" y="4450839"/>
            <a:ext cx="1211036" cy="387804"/>
          </a:xfrm>
          <a:prstGeom prst="roundRect">
            <a:avLst>
              <a:gd name="adj" fmla="val 16667"/>
            </a:avLst>
          </a:prstGeom>
          <a:solidFill>
            <a:schemeClr val="accent1">
              <a:alpha val="37000"/>
            </a:schemeClr>
          </a:solidFill>
          <a:ln w="28575" cap="flat" cmpd="sng" algn="ctr">
            <a:solidFill>
              <a:srgbClr val="444AA3"/>
            </a:solidFill>
            <a:prstDash val="solid"/>
            <a:round/>
            <a:headEnd type="none" w="med" len="med"/>
            <a:tailEnd type="none" w="med" len="med"/>
          </a:ln>
        </p:spPr>
        <p:txBody>
          <a:bodyPr lIns="57150" tIns="28575" rIns="57150" bIns="28575" anchor="ctr">
            <a:prstTxWarp prst="textNoShape">
              <a:avLst/>
            </a:prstTxWarp>
          </a:bodyPr>
          <a:lstStyle/>
          <a:p>
            <a:pPr algn="ctr" defTabSz="285750"/>
            <a:r>
              <a:rPr lang="en-US" sz="900" dirty="0" err="1" smtClean="0">
                <a:latin typeface="Calibri" charset="0"/>
                <a:ea typeface="ＭＳ Ｐゴシック" charset="-128"/>
                <a:cs typeface="ＭＳ Ｐゴシック" charset="-128"/>
              </a:rPr>
              <a:t>NCBITaxon</a:t>
            </a:r>
            <a:r>
              <a:rPr lang="en-US" sz="900" dirty="0" smtClean="0">
                <a:latin typeface="Calibri" charset="0"/>
                <a:ea typeface="ＭＳ Ｐゴシック" charset="-128"/>
                <a:cs typeface="ＭＳ Ｐゴシック" charset="-128"/>
              </a:rPr>
              <a:t>: </a:t>
            </a:r>
            <a:r>
              <a:rPr lang="en-US" sz="900" dirty="0" err="1" smtClean="0">
                <a:latin typeface="Calibri" charset="0"/>
                <a:ea typeface="ＭＳ Ｐゴシック" charset="-128"/>
                <a:cs typeface="ＭＳ Ｐゴシック" charset="-128"/>
              </a:rPr>
              <a:t>Mammalia</a:t>
            </a:r>
            <a:endParaRPr lang="en-US" sz="900" dirty="0">
              <a:latin typeface="Calibri" charset="0"/>
              <a:ea typeface="ＭＳ Ｐゴシック" charset="-128"/>
              <a:cs typeface="ＭＳ Ｐゴシック" charset="-128"/>
            </a:endParaRPr>
          </a:p>
        </p:txBody>
      </p:sp>
      <p:sp>
        <p:nvSpPr>
          <p:cNvPr id="67" name="Line 23"/>
          <p:cNvSpPr>
            <a:spLocks noChangeShapeType="1"/>
          </p:cNvSpPr>
          <p:nvPr/>
        </p:nvSpPr>
        <p:spPr bwMode="auto">
          <a:xfrm flipH="1">
            <a:off x="1632857" y="4634535"/>
            <a:ext cx="870857" cy="1"/>
          </a:xfrm>
          <a:prstGeom prst="line">
            <a:avLst/>
          </a:prstGeom>
          <a:noFill/>
          <a:ln w="57150">
            <a:solidFill>
              <a:srgbClr val="D1D201"/>
            </a:solidFill>
            <a:round/>
            <a:headEnd/>
            <a:tailEnd type="triangle" w="med" len="med"/>
          </a:ln>
          <a:effectLst/>
        </p:spPr>
        <p:txBody>
          <a:bodyPr lIns="57150" tIns="28575" rIns="57150" bIns="28575">
            <a:prstTxWarp prst="textNoShape">
              <a:avLst/>
            </a:prstTxWarp>
          </a:bodyPr>
          <a:lstStyle/>
          <a:p>
            <a:endParaRPr lang="en-US"/>
          </a:p>
        </p:txBody>
      </p:sp>
      <p:sp>
        <p:nvSpPr>
          <p:cNvPr id="72" name="Rectangle 50"/>
          <p:cNvSpPr>
            <a:spLocks noChangeArrowheads="1"/>
          </p:cNvSpPr>
          <p:nvPr/>
        </p:nvSpPr>
        <p:spPr bwMode="auto">
          <a:xfrm>
            <a:off x="381000" y="878964"/>
            <a:ext cx="8382000" cy="5429250"/>
          </a:xfrm>
          <a:prstGeom prst="rect">
            <a:avLst/>
          </a:prstGeom>
          <a:noFill/>
          <a:ln w="28575">
            <a:solidFill>
              <a:schemeClr val="tx1"/>
            </a:solidFill>
            <a:miter lim="800000"/>
            <a:headEnd/>
            <a:tailEnd/>
          </a:ln>
          <a:effectLst/>
        </p:spPr>
        <p:txBody>
          <a:bodyPr wrap="none" lIns="57150" tIns="28575" rIns="57150" bIns="28575" anchor="ctr">
            <a:prstTxWarp prst="textNoShape">
              <a:avLst/>
            </a:prstTxWarp>
          </a:bodyPr>
          <a:lstStyle/>
          <a:p>
            <a:endParaRPr lang="en-US"/>
          </a:p>
        </p:txBody>
      </p:sp>
      <p:sp>
        <p:nvSpPr>
          <p:cNvPr id="73" name="Line 47"/>
          <p:cNvSpPr>
            <a:spLocks noChangeShapeType="1"/>
          </p:cNvSpPr>
          <p:nvPr/>
        </p:nvSpPr>
        <p:spPr bwMode="auto">
          <a:xfrm>
            <a:off x="489857" y="1743783"/>
            <a:ext cx="1034143" cy="0"/>
          </a:xfrm>
          <a:prstGeom prst="line">
            <a:avLst/>
          </a:prstGeom>
          <a:noFill/>
          <a:ln w="57150">
            <a:solidFill>
              <a:schemeClr val="tx1"/>
            </a:solidFill>
            <a:round/>
            <a:headEnd type="triangle" w="med" len="med"/>
            <a:tailEnd type="diamond" w="med" len="med"/>
          </a:ln>
          <a:effectLst/>
        </p:spPr>
        <p:txBody>
          <a:bodyPr lIns="57150" tIns="28575" rIns="57150" bIns="28575">
            <a:prstTxWarp prst="textNoShape">
              <a:avLst/>
            </a:prstTxWarp>
          </a:bodyPr>
          <a:lstStyle/>
          <a:p>
            <a:endParaRPr lang="en-US"/>
          </a:p>
        </p:txBody>
      </p:sp>
      <p:sp>
        <p:nvSpPr>
          <p:cNvPr id="79" name="Rounded Rectangle 78"/>
          <p:cNvSpPr>
            <a:spLocks noChangeArrowheads="1"/>
          </p:cNvSpPr>
          <p:nvPr/>
        </p:nvSpPr>
        <p:spPr bwMode="auto">
          <a:xfrm>
            <a:off x="7674429" y="5808151"/>
            <a:ext cx="974045" cy="387804"/>
          </a:xfrm>
          <a:prstGeom prst="roundRect">
            <a:avLst>
              <a:gd name="adj" fmla="val 16667"/>
            </a:avLst>
          </a:prstGeom>
          <a:solidFill>
            <a:srgbClr val="333399"/>
          </a:solidFill>
          <a:ln w="9525">
            <a:noFill/>
            <a:round/>
            <a:headEnd/>
            <a:tailEnd/>
          </a:ln>
        </p:spPr>
        <p:txBody>
          <a:bodyPr lIns="57150" tIns="28575" rIns="57150" bIns="28575" anchor="ctr">
            <a:prstTxWarp prst="textNoShape">
              <a:avLst/>
            </a:prstTxWarp>
          </a:bodyPr>
          <a:lstStyle/>
          <a:p>
            <a:pPr algn="ctr" defTabSz="285750"/>
            <a:r>
              <a:rPr lang="en-US" sz="1100" dirty="0" smtClean="0">
                <a:solidFill>
                  <a:schemeClr val="bg1"/>
                </a:solidFill>
                <a:latin typeface="Calibri" charset="0"/>
                <a:ea typeface="ＭＳ Ｐゴシック" charset="-128"/>
                <a:cs typeface="ＭＳ Ｐゴシック" charset="-128"/>
              </a:rPr>
              <a:t>EHDAA:</a:t>
            </a:r>
          </a:p>
          <a:p>
            <a:pPr algn="ctr" defTabSz="285750"/>
            <a:r>
              <a:rPr lang="en-US" sz="1100" dirty="0" smtClean="0">
                <a:solidFill>
                  <a:schemeClr val="bg1"/>
                </a:solidFill>
                <a:latin typeface="Calibri" charset="0"/>
                <a:ea typeface="ＭＳ Ｐゴシック" charset="-128"/>
                <a:cs typeface="ＭＳ Ｐゴシック" charset="-128"/>
              </a:rPr>
              <a:t>lung bud</a:t>
            </a:r>
            <a:endParaRPr lang="en-US" sz="1100" dirty="0">
              <a:solidFill>
                <a:schemeClr val="bg1"/>
              </a:solidFill>
              <a:latin typeface="Calibri" charset="0"/>
              <a:ea typeface="ＭＳ Ｐゴシック" charset="-128"/>
              <a:cs typeface="ＭＳ Ｐゴシック" charset="-128"/>
            </a:endParaRPr>
          </a:p>
        </p:txBody>
      </p:sp>
      <p:sp>
        <p:nvSpPr>
          <p:cNvPr id="80" name="Line 5"/>
          <p:cNvSpPr>
            <a:spLocks noChangeShapeType="1"/>
          </p:cNvSpPr>
          <p:nvPr/>
        </p:nvSpPr>
        <p:spPr bwMode="auto">
          <a:xfrm flipH="1" flipV="1">
            <a:off x="7456714" y="4797821"/>
            <a:ext cx="653143" cy="938893"/>
          </a:xfrm>
          <a:prstGeom prst="line">
            <a:avLst/>
          </a:prstGeom>
          <a:noFill/>
          <a:ln w="57150">
            <a:solidFill>
              <a:schemeClr val="tx1"/>
            </a:solidFill>
            <a:round/>
            <a:headEnd type="diamond"/>
            <a:tailEnd type="triangle" w="med" len="med"/>
          </a:ln>
          <a:effectLst/>
        </p:spPr>
        <p:txBody>
          <a:bodyPr lIns="57150" tIns="28575" rIns="57150" bIns="28575">
            <a:prstTxWarp prst="textNoShape">
              <a:avLst/>
            </a:prstTxWarp>
          </a:bodyPr>
          <a:lstStyle/>
          <a:p>
            <a:endParaRPr lang="en-US"/>
          </a:p>
        </p:txBody>
      </p:sp>
      <p:sp>
        <p:nvSpPr>
          <p:cNvPr id="81" name="Line 23"/>
          <p:cNvSpPr>
            <a:spLocks noChangeShapeType="1"/>
          </p:cNvSpPr>
          <p:nvPr/>
        </p:nvSpPr>
        <p:spPr bwMode="auto">
          <a:xfrm flipH="1">
            <a:off x="489857" y="1866247"/>
            <a:ext cx="1088571" cy="0"/>
          </a:xfrm>
          <a:prstGeom prst="line">
            <a:avLst/>
          </a:prstGeom>
          <a:noFill/>
          <a:ln w="57150">
            <a:solidFill>
              <a:srgbClr val="D1D201"/>
            </a:solidFill>
            <a:round/>
            <a:headEnd/>
            <a:tailEnd type="triangle" w="med" len="med"/>
          </a:ln>
          <a:effectLst/>
        </p:spPr>
        <p:txBody>
          <a:bodyPr lIns="57150" tIns="28575" rIns="57150" bIns="28575">
            <a:prstTxWarp prst="textNoShape">
              <a:avLst/>
            </a:prstTxWarp>
          </a:bodyPr>
          <a:lstStyle/>
          <a:p>
            <a:endParaRPr lang="en-US"/>
          </a:p>
        </p:txBody>
      </p:sp>
      <p:sp>
        <p:nvSpPr>
          <p:cNvPr id="82" name="TextBox 84"/>
          <p:cNvSpPr txBox="1">
            <a:spLocks noChangeArrowheads="1"/>
          </p:cNvSpPr>
          <p:nvPr/>
        </p:nvSpPr>
        <p:spPr bwMode="auto">
          <a:xfrm>
            <a:off x="1578429" y="1766522"/>
            <a:ext cx="872522" cy="211596"/>
          </a:xfrm>
          <a:prstGeom prst="rect">
            <a:avLst/>
          </a:prstGeom>
          <a:noFill/>
          <a:ln w="9525">
            <a:noFill/>
            <a:miter lim="800000"/>
            <a:headEnd/>
            <a:tailEnd/>
          </a:ln>
        </p:spPr>
        <p:txBody>
          <a:bodyPr wrap="none" lIns="57150" tIns="28575" rIns="57150" bIns="28575">
            <a:prstTxWarp prst="textNoShape">
              <a:avLst/>
            </a:prstTxWarp>
            <a:spAutoFit/>
          </a:bodyPr>
          <a:lstStyle/>
          <a:p>
            <a:pPr defTabSz="285750"/>
            <a:r>
              <a:rPr lang="en-US" sz="1000" b="1" dirty="0" err="1" smtClean="0">
                <a:solidFill>
                  <a:srgbClr val="D1D201"/>
                </a:solidFill>
                <a:latin typeface="Calibri" charset="0"/>
                <a:ea typeface="ＭＳ Ｐゴシック" charset="-128"/>
                <a:cs typeface="ＭＳ Ｐゴシック" charset="-128"/>
              </a:rPr>
              <a:t>only_in_taxon</a:t>
            </a:r>
            <a:endParaRPr lang="en-US" sz="1000" b="1" dirty="0">
              <a:solidFill>
                <a:srgbClr val="D1D201"/>
              </a:solidFill>
              <a:latin typeface="Calibri" charset="0"/>
              <a:ea typeface="ＭＳ Ｐゴシック" charset="-128"/>
              <a:cs typeface="ＭＳ Ｐゴシック" charset="-128"/>
            </a:endParaRPr>
          </a:p>
        </p:txBody>
      </p:sp>
      <p:sp>
        <p:nvSpPr>
          <p:cNvPr id="102" name="Rounded Rectangle 101"/>
          <p:cNvSpPr/>
          <p:nvPr/>
        </p:nvSpPr>
        <p:spPr>
          <a:xfrm>
            <a:off x="3374571" y="3369071"/>
            <a:ext cx="1211036" cy="387804"/>
          </a:xfrm>
          <a:prstGeom prst="round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lIns="57150" tIns="28575" rIns="57150" bIns="28575" anchor="ctr"/>
          <a:lstStyle/>
          <a:p>
            <a:pPr algn="ctr" defTabSz="285750">
              <a:defRPr/>
            </a:pPr>
            <a:r>
              <a:rPr lang="en-US" sz="1100" dirty="0" smtClean="0"/>
              <a:t>pulmonary </a:t>
            </a:r>
            <a:r>
              <a:rPr lang="en-US" sz="1100" dirty="0" err="1" smtClean="0"/>
              <a:t>acinus</a:t>
            </a:r>
            <a:endParaRPr lang="en-US" sz="1100" dirty="0"/>
          </a:p>
        </p:txBody>
      </p:sp>
      <p:sp>
        <p:nvSpPr>
          <p:cNvPr id="103" name="Rounded Rectangle 102"/>
          <p:cNvSpPr/>
          <p:nvPr/>
        </p:nvSpPr>
        <p:spPr>
          <a:xfrm>
            <a:off x="4191000" y="4481455"/>
            <a:ext cx="1088571" cy="387804"/>
          </a:xfrm>
          <a:prstGeom prst="round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lIns="57150" tIns="28575" rIns="57150" bIns="28575" anchor="ctr"/>
          <a:lstStyle/>
          <a:p>
            <a:pPr algn="ctr" defTabSz="285750">
              <a:defRPr/>
            </a:pPr>
            <a:r>
              <a:rPr lang="en-US" sz="1100" dirty="0" smtClean="0"/>
              <a:t>alveolar sac</a:t>
            </a:r>
            <a:endParaRPr lang="en-US" sz="1100" dirty="0"/>
          </a:p>
        </p:txBody>
      </p:sp>
      <p:sp>
        <p:nvSpPr>
          <p:cNvPr id="104" name="Line 22"/>
          <p:cNvSpPr>
            <a:spLocks noChangeShapeType="1"/>
          </p:cNvSpPr>
          <p:nvPr/>
        </p:nvSpPr>
        <p:spPr bwMode="auto">
          <a:xfrm flipV="1">
            <a:off x="3701143" y="4675357"/>
            <a:ext cx="489857" cy="0"/>
          </a:xfrm>
          <a:prstGeom prst="line">
            <a:avLst/>
          </a:prstGeom>
          <a:noFill/>
          <a:ln w="57150">
            <a:solidFill>
              <a:srgbClr val="0000FF"/>
            </a:solidFill>
            <a:round/>
            <a:headEnd/>
            <a:tailEnd type="triangle" w="med" len="med"/>
          </a:ln>
          <a:effectLst/>
        </p:spPr>
        <p:txBody>
          <a:bodyPr lIns="57150" tIns="28575" rIns="57150" bIns="28575">
            <a:prstTxWarp prst="textNoShape">
              <a:avLst/>
            </a:prstTxWarp>
          </a:bodyPr>
          <a:lstStyle/>
          <a:p>
            <a:endParaRPr lang="en-US"/>
          </a:p>
        </p:txBody>
      </p:sp>
      <p:sp>
        <p:nvSpPr>
          <p:cNvPr id="105" name="Line 22"/>
          <p:cNvSpPr>
            <a:spLocks noChangeShapeType="1"/>
          </p:cNvSpPr>
          <p:nvPr/>
        </p:nvSpPr>
        <p:spPr bwMode="auto">
          <a:xfrm flipH="1" flipV="1">
            <a:off x="4191000" y="3736464"/>
            <a:ext cx="381000" cy="734786"/>
          </a:xfrm>
          <a:prstGeom prst="line">
            <a:avLst/>
          </a:prstGeom>
          <a:noFill/>
          <a:ln w="57150">
            <a:solidFill>
              <a:srgbClr val="0000FF"/>
            </a:solidFill>
            <a:round/>
            <a:headEnd/>
            <a:tailEnd type="triangle" w="med" len="med"/>
          </a:ln>
          <a:effectLst/>
        </p:spPr>
        <p:txBody>
          <a:bodyPr lIns="57150" tIns="28575" rIns="57150" bIns="28575">
            <a:prstTxWarp prst="textNoShape">
              <a:avLst/>
            </a:prstTxWarp>
          </a:bodyPr>
          <a:lstStyle/>
          <a:p>
            <a:endParaRPr lang="en-US"/>
          </a:p>
        </p:txBody>
      </p:sp>
      <p:sp>
        <p:nvSpPr>
          <p:cNvPr id="108" name="Rounded Rectangle 107"/>
          <p:cNvSpPr/>
          <p:nvPr/>
        </p:nvSpPr>
        <p:spPr>
          <a:xfrm>
            <a:off x="6749143" y="3593589"/>
            <a:ext cx="1211036" cy="387804"/>
          </a:xfrm>
          <a:prstGeom prst="round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lIns="57150" tIns="28575" rIns="57150" bIns="28575" anchor="ctr"/>
          <a:lstStyle/>
          <a:p>
            <a:pPr algn="ctr" defTabSz="285750">
              <a:defRPr/>
            </a:pPr>
            <a:r>
              <a:rPr lang="en-US" sz="1100" dirty="0" smtClean="0"/>
              <a:t>lung </a:t>
            </a:r>
            <a:r>
              <a:rPr lang="en-US" sz="1100" dirty="0" err="1" smtClean="0"/>
              <a:t>primordium</a:t>
            </a:r>
            <a:endParaRPr lang="en-US" sz="1100" dirty="0"/>
          </a:p>
        </p:txBody>
      </p:sp>
      <p:sp>
        <p:nvSpPr>
          <p:cNvPr id="110" name="Rounded Rectangle 109"/>
          <p:cNvSpPr/>
          <p:nvPr/>
        </p:nvSpPr>
        <p:spPr>
          <a:xfrm>
            <a:off x="421821" y="2103607"/>
            <a:ext cx="1211036" cy="387804"/>
          </a:xfrm>
          <a:prstGeom prst="round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lIns="57150" tIns="28575" rIns="57150" bIns="28575" anchor="ctr">
            <a:prstTxWarp prst="textNoShape">
              <a:avLst/>
            </a:prstTxWarp>
          </a:bodyPr>
          <a:lstStyle/>
          <a:p>
            <a:pPr algn="ctr" defTabSz="285750"/>
            <a:r>
              <a:rPr lang="en-US" sz="1100" dirty="0" smtClean="0">
                <a:solidFill>
                  <a:srgbClr val="FFFFFF"/>
                </a:solidFill>
                <a:latin typeface="Calibri" charset="0"/>
                <a:ea typeface="ＭＳ Ｐゴシック" charset="-128"/>
                <a:cs typeface="ＭＳ Ｐゴシック" charset="-128"/>
              </a:rPr>
              <a:t>swim bladder</a:t>
            </a:r>
            <a:endParaRPr lang="en-US" sz="1100" dirty="0">
              <a:solidFill>
                <a:srgbClr val="FFFFFF"/>
              </a:solidFill>
              <a:latin typeface="Calibri" charset="0"/>
              <a:ea typeface="ＭＳ Ｐゴシック" charset="-128"/>
              <a:cs typeface="ＭＳ Ｐゴシック" charset="-128"/>
            </a:endParaRPr>
          </a:p>
        </p:txBody>
      </p:sp>
      <p:sp>
        <p:nvSpPr>
          <p:cNvPr id="111" name="Line 13"/>
          <p:cNvSpPr>
            <a:spLocks noChangeShapeType="1"/>
          </p:cNvSpPr>
          <p:nvPr/>
        </p:nvSpPr>
        <p:spPr bwMode="auto">
          <a:xfrm flipV="1">
            <a:off x="1632857" y="2307714"/>
            <a:ext cx="3048000" cy="0"/>
          </a:xfrm>
          <a:prstGeom prst="line">
            <a:avLst/>
          </a:prstGeom>
          <a:noFill/>
          <a:ln w="57150">
            <a:solidFill>
              <a:schemeClr val="tx1"/>
            </a:solidFill>
            <a:round/>
            <a:headEnd/>
            <a:tailEnd type="triangle" w="med" len="med"/>
          </a:ln>
          <a:effectLst/>
        </p:spPr>
        <p:txBody>
          <a:bodyPr lIns="57150" tIns="28575" rIns="57150" bIns="28575">
            <a:prstTxWarp prst="textNoShape">
              <a:avLst/>
            </a:prstTxWarp>
          </a:bodyPr>
          <a:lstStyle/>
          <a:p>
            <a:endParaRPr lang="en-US"/>
          </a:p>
        </p:txBody>
      </p:sp>
      <p:sp>
        <p:nvSpPr>
          <p:cNvPr id="113" name="Line 22"/>
          <p:cNvSpPr>
            <a:spLocks noChangeShapeType="1"/>
          </p:cNvSpPr>
          <p:nvPr/>
        </p:nvSpPr>
        <p:spPr bwMode="auto">
          <a:xfrm>
            <a:off x="4626428" y="3573178"/>
            <a:ext cx="544286" cy="81643"/>
          </a:xfrm>
          <a:prstGeom prst="line">
            <a:avLst/>
          </a:prstGeom>
          <a:noFill/>
          <a:ln w="57150">
            <a:solidFill>
              <a:srgbClr val="0000FF"/>
            </a:solidFill>
            <a:round/>
            <a:headEnd/>
            <a:tailEnd type="triangle" w="med" len="med"/>
          </a:ln>
          <a:effectLst/>
        </p:spPr>
        <p:txBody>
          <a:bodyPr lIns="57150" tIns="28575" rIns="57150" bIns="28575">
            <a:prstTxWarp prst="textNoShape">
              <a:avLst/>
            </a:prstTxWarp>
          </a:bodyPr>
          <a:lstStyle/>
          <a:p>
            <a:endParaRPr lang="en-US"/>
          </a:p>
        </p:txBody>
      </p:sp>
      <p:sp>
        <p:nvSpPr>
          <p:cNvPr id="114" name="Line 17"/>
          <p:cNvSpPr>
            <a:spLocks noChangeShapeType="1"/>
          </p:cNvSpPr>
          <p:nvPr/>
        </p:nvSpPr>
        <p:spPr bwMode="auto">
          <a:xfrm flipH="1" flipV="1">
            <a:off x="6368143" y="2226071"/>
            <a:ext cx="598714" cy="1387929"/>
          </a:xfrm>
          <a:prstGeom prst="line">
            <a:avLst/>
          </a:prstGeom>
          <a:noFill/>
          <a:ln w="57150">
            <a:solidFill>
              <a:srgbClr val="339933"/>
            </a:solidFill>
            <a:round/>
            <a:headEnd/>
            <a:tailEnd type="triangle" w="med" len="med"/>
          </a:ln>
          <a:effectLst/>
        </p:spPr>
        <p:txBody>
          <a:bodyPr lIns="57150" tIns="28575" rIns="57150" bIns="28575">
            <a:prstTxWarp prst="textNoShape">
              <a:avLst/>
            </a:prstTxWarp>
          </a:bodyPr>
          <a:lstStyle/>
          <a:p>
            <a:endParaRPr lang="en-US"/>
          </a:p>
        </p:txBody>
      </p:sp>
      <p:sp>
        <p:nvSpPr>
          <p:cNvPr id="115" name="Rounded Rectangle 114"/>
          <p:cNvSpPr/>
          <p:nvPr/>
        </p:nvSpPr>
        <p:spPr>
          <a:xfrm>
            <a:off x="7293428" y="3042500"/>
            <a:ext cx="1211036" cy="387804"/>
          </a:xfrm>
          <a:prstGeom prst="round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lIns="57150" tIns="28575" rIns="57150" bIns="28575" anchor="ctr"/>
          <a:lstStyle/>
          <a:p>
            <a:pPr algn="ctr" defTabSz="285750">
              <a:defRPr/>
            </a:pPr>
            <a:r>
              <a:rPr lang="en-US" sz="1100" dirty="0" smtClean="0"/>
              <a:t>respiratory </a:t>
            </a:r>
            <a:r>
              <a:rPr lang="en-US" sz="1100" dirty="0" err="1" smtClean="0"/>
              <a:t>primordium</a:t>
            </a:r>
            <a:endParaRPr lang="en-US" sz="1100" dirty="0"/>
          </a:p>
        </p:txBody>
      </p:sp>
      <p:sp>
        <p:nvSpPr>
          <p:cNvPr id="117" name="Line 22"/>
          <p:cNvSpPr>
            <a:spLocks noChangeShapeType="1"/>
          </p:cNvSpPr>
          <p:nvPr/>
        </p:nvSpPr>
        <p:spPr bwMode="auto">
          <a:xfrm flipH="1" flipV="1">
            <a:off x="7130143" y="2021964"/>
            <a:ext cx="217714" cy="204107"/>
          </a:xfrm>
          <a:prstGeom prst="line">
            <a:avLst/>
          </a:prstGeom>
          <a:noFill/>
          <a:ln w="57150">
            <a:solidFill>
              <a:srgbClr val="0000FF"/>
            </a:solidFill>
            <a:round/>
            <a:headEnd/>
            <a:tailEnd type="triangle" w="med" len="med"/>
          </a:ln>
          <a:effectLst/>
        </p:spPr>
        <p:txBody>
          <a:bodyPr lIns="57150" tIns="28575" rIns="57150" bIns="28575">
            <a:prstTxWarp prst="textNoShape">
              <a:avLst/>
            </a:prstTxWarp>
          </a:bodyPr>
          <a:lstStyle/>
          <a:p>
            <a:endParaRPr lang="en-US"/>
          </a:p>
        </p:txBody>
      </p:sp>
      <p:sp>
        <p:nvSpPr>
          <p:cNvPr id="120" name="Line 22"/>
          <p:cNvSpPr>
            <a:spLocks noChangeShapeType="1"/>
          </p:cNvSpPr>
          <p:nvPr/>
        </p:nvSpPr>
        <p:spPr bwMode="auto">
          <a:xfrm flipV="1">
            <a:off x="7837714" y="2593464"/>
            <a:ext cx="0" cy="449036"/>
          </a:xfrm>
          <a:prstGeom prst="line">
            <a:avLst/>
          </a:prstGeom>
          <a:noFill/>
          <a:ln w="57150">
            <a:solidFill>
              <a:srgbClr val="0000FF"/>
            </a:solidFill>
            <a:round/>
            <a:headEnd/>
            <a:tailEnd type="triangle" w="med" len="med"/>
          </a:ln>
          <a:effectLst/>
        </p:spPr>
        <p:txBody>
          <a:bodyPr lIns="57150" tIns="28575" rIns="57150" bIns="28575">
            <a:prstTxWarp prst="textNoShape">
              <a:avLst/>
            </a:prstTxWarp>
          </a:bodyPr>
          <a:lstStyle/>
          <a:p>
            <a:endParaRPr lang="en-US"/>
          </a:p>
        </p:txBody>
      </p:sp>
      <p:sp>
        <p:nvSpPr>
          <p:cNvPr id="121" name="Line 22"/>
          <p:cNvSpPr>
            <a:spLocks noChangeShapeType="1"/>
          </p:cNvSpPr>
          <p:nvPr/>
        </p:nvSpPr>
        <p:spPr bwMode="auto">
          <a:xfrm flipH="1" flipV="1">
            <a:off x="6858000" y="2226071"/>
            <a:ext cx="489857" cy="816429"/>
          </a:xfrm>
          <a:prstGeom prst="line">
            <a:avLst/>
          </a:prstGeom>
          <a:noFill/>
          <a:ln w="57150">
            <a:solidFill>
              <a:srgbClr val="0000FF"/>
            </a:solidFill>
            <a:round/>
            <a:headEnd/>
            <a:tailEnd type="triangle" w="med" len="med"/>
          </a:ln>
          <a:effectLst/>
        </p:spPr>
        <p:txBody>
          <a:bodyPr lIns="57150" tIns="28575" rIns="57150" bIns="28575">
            <a:prstTxWarp prst="textNoShape">
              <a:avLst/>
            </a:prstTxWarp>
          </a:bodyPr>
          <a:lstStyle/>
          <a:p>
            <a:endParaRPr lang="en-US"/>
          </a:p>
        </p:txBody>
      </p:sp>
      <p:sp>
        <p:nvSpPr>
          <p:cNvPr id="122" name="Line 7"/>
          <p:cNvSpPr>
            <a:spLocks noChangeShapeType="1"/>
          </p:cNvSpPr>
          <p:nvPr/>
        </p:nvSpPr>
        <p:spPr bwMode="auto">
          <a:xfrm flipH="1" flipV="1">
            <a:off x="3755572" y="1981142"/>
            <a:ext cx="217714" cy="1387929"/>
          </a:xfrm>
          <a:prstGeom prst="line">
            <a:avLst/>
          </a:prstGeom>
          <a:noFill/>
          <a:ln w="57150">
            <a:solidFill>
              <a:schemeClr val="tx1"/>
            </a:solidFill>
            <a:round/>
            <a:headEnd/>
            <a:tailEnd type="triangle" w="med" len="med"/>
          </a:ln>
          <a:effectLst/>
        </p:spPr>
        <p:txBody>
          <a:bodyPr lIns="57150" tIns="28575" rIns="57150" bIns="28575">
            <a:prstTxWarp prst="textNoShape">
              <a:avLst/>
            </a:prstTxWarp>
          </a:bodyPr>
          <a:lstStyle/>
          <a:p>
            <a:endParaRPr lang="en-US"/>
          </a:p>
        </p:txBody>
      </p:sp>
      <p:sp>
        <p:nvSpPr>
          <p:cNvPr id="123" name="Line 18"/>
          <p:cNvSpPr>
            <a:spLocks noChangeShapeType="1"/>
          </p:cNvSpPr>
          <p:nvPr/>
        </p:nvSpPr>
        <p:spPr bwMode="auto">
          <a:xfrm flipH="1" flipV="1">
            <a:off x="5823857" y="1083071"/>
            <a:ext cx="544286" cy="285750"/>
          </a:xfrm>
          <a:prstGeom prst="line">
            <a:avLst/>
          </a:prstGeom>
          <a:noFill/>
          <a:ln w="57150">
            <a:solidFill>
              <a:schemeClr val="tx1"/>
            </a:solidFill>
            <a:round/>
            <a:headEnd/>
            <a:tailEnd type="triangle" w="med" len="med"/>
          </a:ln>
          <a:effectLst/>
        </p:spPr>
        <p:txBody>
          <a:bodyPr lIns="57150" tIns="28575" rIns="57150" bIns="28575">
            <a:prstTxWarp prst="textNoShape">
              <a:avLst/>
            </a:prstTxWarp>
          </a:bodyPr>
          <a:lstStyle/>
          <a:p>
            <a:endParaRPr lang="en-US"/>
          </a:p>
        </p:txBody>
      </p:sp>
      <p:sp>
        <p:nvSpPr>
          <p:cNvPr id="70" name="Line 22"/>
          <p:cNvSpPr>
            <a:spLocks noChangeShapeType="1"/>
          </p:cNvSpPr>
          <p:nvPr/>
        </p:nvSpPr>
        <p:spPr bwMode="auto">
          <a:xfrm flipV="1">
            <a:off x="2394857" y="6063285"/>
            <a:ext cx="2340429" cy="0"/>
          </a:xfrm>
          <a:prstGeom prst="line">
            <a:avLst/>
          </a:prstGeom>
          <a:noFill/>
          <a:ln w="57150">
            <a:solidFill>
              <a:srgbClr val="0000FF"/>
            </a:solidFill>
            <a:round/>
            <a:headEnd/>
            <a:tailEnd type="triangle" w="med" len="med"/>
          </a:ln>
          <a:effectLst/>
        </p:spPr>
        <p:txBody>
          <a:bodyPr lIns="57150" tIns="28575" rIns="57150" bIns="28575">
            <a:prstTxWarp prst="textNoShape">
              <a:avLst/>
            </a:prstTxWarp>
          </a:bodyPr>
          <a:lstStyle/>
          <a:p>
            <a:endParaRPr lang="en-US"/>
          </a:p>
        </p:txBody>
      </p:sp>
      <p:sp>
        <p:nvSpPr>
          <p:cNvPr id="71" name="Line 22"/>
          <p:cNvSpPr>
            <a:spLocks noChangeShapeType="1"/>
          </p:cNvSpPr>
          <p:nvPr/>
        </p:nvSpPr>
        <p:spPr bwMode="auto">
          <a:xfrm flipV="1">
            <a:off x="4082143" y="5655071"/>
            <a:ext cx="2231571" cy="0"/>
          </a:xfrm>
          <a:prstGeom prst="line">
            <a:avLst/>
          </a:prstGeom>
          <a:noFill/>
          <a:ln w="57150">
            <a:solidFill>
              <a:srgbClr val="0000FF"/>
            </a:solidFill>
            <a:round/>
            <a:headEnd/>
            <a:tailEnd type="triangle" w="med" len="med"/>
          </a:ln>
          <a:effectLst/>
        </p:spPr>
        <p:txBody>
          <a:bodyPr lIns="57150" tIns="28575" rIns="57150" bIns="28575">
            <a:prstTxWarp prst="textNoShape">
              <a:avLst/>
            </a:prstTxWarp>
          </a:bodyPr>
          <a:lstStyle/>
          <a:p>
            <a:endParaRPr lang="en-US"/>
          </a:p>
        </p:txBody>
      </p:sp>
      <p:sp>
        <p:nvSpPr>
          <p:cNvPr id="74" name="Rounded Rectangle 73"/>
          <p:cNvSpPr>
            <a:spLocks noChangeArrowheads="1"/>
          </p:cNvSpPr>
          <p:nvPr/>
        </p:nvSpPr>
        <p:spPr bwMode="auto">
          <a:xfrm>
            <a:off x="435428" y="2777160"/>
            <a:ext cx="1211036" cy="387804"/>
          </a:xfrm>
          <a:prstGeom prst="roundRect">
            <a:avLst>
              <a:gd name="adj" fmla="val 16667"/>
            </a:avLst>
          </a:prstGeom>
          <a:solidFill>
            <a:schemeClr val="accent1">
              <a:alpha val="37000"/>
            </a:schemeClr>
          </a:solidFill>
          <a:ln w="28575" cap="flat" cmpd="sng" algn="ctr">
            <a:solidFill>
              <a:srgbClr val="444AA3"/>
            </a:solidFill>
            <a:prstDash val="solid"/>
            <a:round/>
            <a:headEnd type="none" w="med" len="med"/>
            <a:tailEnd type="none" w="med" len="med"/>
          </a:ln>
        </p:spPr>
        <p:txBody>
          <a:bodyPr lIns="57150" tIns="28575" rIns="57150" bIns="28575" anchor="ctr">
            <a:prstTxWarp prst="textNoShape">
              <a:avLst/>
            </a:prstTxWarp>
          </a:bodyPr>
          <a:lstStyle/>
          <a:p>
            <a:pPr algn="ctr" defTabSz="285750"/>
            <a:r>
              <a:rPr lang="en-US" sz="900" dirty="0" err="1" smtClean="0">
                <a:latin typeface="Calibri" charset="0"/>
                <a:ea typeface="ＭＳ Ｐゴシック" charset="-128"/>
                <a:cs typeface="ＭＳ Ｐゴシック" charset="-128"/>
              </a:rPr>
              <a:t>NCBITaxon</a:t>
            </a:r>
            <a:r>
              <a:rPr lang="en-US" sz="900" dirty="0" smtClean="0">
                <a:latin typeface="Calibri" charset="0"/>
                <a:ea typeface="ＭＳ Ｐゴシック" charset="-128"/>
                <a:cs typeface="ＭＳ Ｐゴシック" charset="-128"/>
              </a:rPr>
              <a:t>:</a:t>
            </a:r>
          </a:p>
          <a:p>
            <a:pPr algn="ctr" defTabSz="285750"/>
            <a:r>
              <a:rPr lang="en-US" sz="900" dirty="0" err="1" smtClean="0">
                <a:latin typeface="Calibri" charset="0"/>
                <a:ea typeface="ＭＳ Ｐゴシック" charset="-128"/>
                <a:cs typeface="ＭＳ Ｐゴシック" charset="-128"/>
              </a:rPr>
              <a:t>Actinopterygii</a:t>
            </a:r>
            <a:endParaRPr lang="en-US" sz="900" dirty="0">
              <a:latin typeface="Calibri" charset="0"/>
              <a:ea typeface="ＭＳ Ｐゴシック" charset="-128"/>
              <a:cs typeface="ＭＳ Ｐゴシック" charset="-128"/>
            </a:endParaRPr>
          </a:p>
        </p:txBody>
      </p:sp>
      <p:sp>
        <p:nvSpPr>
          <p:cNvPr id="76" name="TextBox 75"/>
          <p:cNvSpPr txBox="1"/>
          <p:nvPr/>
        </p:nvSpPr>
        <p:spPr>
          <a:xfrm>
            <a:off x="2032024" y="106948"/>
            <a:ext cx="5377794" cy="461665"/>
          </a:xfrm>
          <a:prstGeom prst="rect">
            <a:avLst/>
          </a:prstGeom>
          <a:noFill/>
        </p:spPr>
        <p:txBody>
          <a:bodyPr wrap="none" rtlCol="0">
            <a:spAutoFit/>
          </a:bodyPr>
          <a:lstStyle/>
          <a:p>
            <a:r>
              <a:rPr lang="en-GB" sz="2400" b="1" u="sng" dirty="0" err="1" smtClean="0"/>
              <a:t>Uberon</a:t>
            </a:r>
            <a:r>
              <a:rPr lang="en-GB" sz="2400" b="1" u="sng" dirty="0" smtClean="0"/>
              <a:t> integrates anatomical ontologies</a:t>
            </a:r>
            <a:r>
              <a:rPr lang="en-US" sz="2400" b="1" u="sng" dirty="0" smtClean="0"/>
              <a:t> </a:t>
            </a:r>
            <a:endParaRPr lang="en-US" sz="2400" b="1" u="sng"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2645461" y="123487"/>
            <a:ext cx="4219124" cy="461665"/>
          </a:xfrm>
          <a:prstGeom prst="rect">
            <a:avLst/>
          </a:prstGeom>
          <a:noFill/>
        </p:spPr>
        <p:txBody>
          <a:bodyPr wrap="none" rtlCol="0">
            <a:spAutoFit/>
          </a:bodyPr>
          <a:lstStyle/>
          <a:p>
            <a:r>
              <a:rPr lang="en-US" sz="2400" b="1" u="sng" dirty="0" smtClean="0"/>
              <a:t>UBERON cross-species anatomy</a:t>
            </a:r>
            <a:endParaRPr lang="en-US" sz="2400" b="1" u="sng" dirty="0"/>
          </a:p>
        </p:txBody>
      </p:sp>
      <p:sp>
        <p:nvSpPr>
          <p:cNvPr id="3" name="TextBox 2"/>
          <p:cNvSpPr txBox="1"/>
          <p:nvPr/>
        </p:nvSpPr>
        <p:spPr>
          <a:xfrm>
            <a:off x="4023894" y="828855"/>
            <a:ext cx="5120105" cy="1323439"/>
          </a:xfrm>
          <a:prstGeom prst="rect">
            <a:avLst/>
          </a:prstGeom>
          <a:noFill/>
        </p:spPr>
        <p:txBody>
          <a:bodyPr wrap="square" rtlCol="0">
            <a:spAutoFit/>
          </a:bodyPr>
          <a:lstStyle/>
          <a:p>
            <a:pPr marL="342900" indent="-342900">
              <a:buAutoNum type="arabicPeriod"/>
            </a:pPr>
            <a:r>
              <a:rPr lang="en-US" sz="2000" dirty="0" smtClean="0"/>
              <a:t>Having an official release any day now..</a:t>
            </a:r>
          </a:p>
          <a:p>
            <a:pPr marL="342900" indent="-342900">
              <a:buAutoNum type="arabicPeriod"/>
            </a:pPr>
            <a:r>
              <a:rPr lang="en-US" sz="2000" dirty="0" smtClean="0"/>
              <a:t>Info at </a:t>
            </a:r>
            <a:r>
              <a:rPr lang="en-US" sz="2000" dirty="0" err="1" smtClean="0"/>
              <a:t>Uberon.org</a:t>
            </a:r>
            <a:endParaRPr lang="en-US" sz="2000" dirty="0" smtClean="0"/>
          </a:p>
          <a:p>
            <a:pPr marL="342900" indent="-342900">
              <a:buAutoNum type="arabicPeriod"/>
            </a:pPr>
            <a:r>
              <a:rPr lang="en-US" sz="2000" dirty="0" smtClean="0"/>
              <a:t>Will use new CARO as upper ontology once released</a:t>
            </a:r>
            <a:endParaRPr lang="en-US" sz="2000" dirty="0"/>
          </a:p>
        </p:txBody>
      </p:sp>
      <p:sp>
        <p:nvSpPr>
          <p:cNvPr id="4" name="TextBox 3"/>
          <p:cNvSpPr txBox="1"/>
          <p:nvPr/>
        </p:nvSpPr>
        <p:spPr>
          <a:xfrm>
            <a:off x="3930318" y="2499074"/>
            <a:ext cx="5120105" cy="4247317"/>
          </a:xfrm>
          <a:prstGeom prst="rect">
            <a:avLst/>
          </a:prstGeom>
          <a:noFill/>
        </p:spPr>
        <p:txBody>
          <a:bodyPr wrap="square" rtlCol="0">
            <a:spAutoFit/>
          </a:bodyPr>
          <a:lstStyle/>
          <a:p>
            <a:r>
              <a:rPr lang="en-US" b="1" dirty="0" smtClean="0"/>
              <a:t>Using UBERON in OBI</a:t>
            </a:r>
          </a:p>
          <a:p>
            <a:r>
              <a:rPr lang="en-US" dirty="0" smtClean="0"/>
              <a:t>Some anatomy classes in OBI are currently from FMA but are not being used for definitions of human specific investigations. These could be replaced by the appropriate </a:t>
            </a:r>
            <a:r>
              <a:rPr lang="en-US" dirty="0" err="1" smtClean="0"/>
              <a:t>Uberon</a:t>
            </a:r>
            <a:r>
              <a:rPr lang="en-US" dirty="0" smtClean="0"/>
              <a:t> class.  Others are defined in OBI but are in </a:t>
            </a:r>
            <a:r>
              <a:rPr lang="en-US" dirty="0" err="1" smtClean="0"/>
              <a:t>Uberon</a:t>
            </a:r>
            <a:r>
              <a:rPr lang="en-US" dirty="0" smtClean="0"/>
              <a:t>, could also be replaced.</a:t>
            </a:r>
          </a:p>
          <a:p>
            <a:endParaRPr lang="en-US" dirty="0" smtClean="0"/>
          </a:p>
          <a:p>
            <a:r>
              <a:rPr lang="en-US" dirty="0" smtClean="0"/>
              <a:t>Can leverage some of the relations in </a:t>
            </a:r>
            <a:r>
              <a:rPr lang="en-US" dirty="0" err="1" smtClean="0"/>
              <a:t>Uberon</a:t>
            </a:r>
            <a:r>
              <a:rPr lang="en-US" dirty="0" smtClean="0"/>
              <a:t>, even some simple things like ‘caudate nucleus being </a:t>
            </a:r>
            <a:r>
              <a:rPr lang="en-US" dirty="0" err="1" smtClean="0"/>
              <a:t>part_of</a:t>
            </a:r>
            <a:r>
              <a:rPr lang="en-US" dirty="0" smtClean="0"/>
              <a:t> some brain’.</a:t>
            </a:r>
          </a:p>
          <a:p>
            <a:endParaRPr lang="en-US" dirty="0" smtClean="0"/>
          </a:p>
          <a:p>
            <a:r>
              <a:rPr lang="en-US" dirty="0" smtClean="0"/>
              <a:t>eagle-</a:t>
            </a:r>
            <a:r>
              <a:rPr lang="en-US" dirty="0" err="1" smtClean="0"/>
              <a:t>i</a:t>
            </a:r>
            <a:r>
              <a:rPr lang="en-US" dirty="0" smtClean="0"/>
              <a:t> is using </a:t>
            </a:r>
            <a:r>
              <a:rPr lang="en-US" dirty="0" err="1" smtClean="0"/>
              <a:t>Uberon</a:t>
            </a:r>
            <a:r>
              <a:rPr lang="en-US" dirty="0" smtClean="0"/>
              <a:t> similarly- one can specify the general </a:t>
            </a:r>
            <a:r>
              <a:rPr lang="en-US" dirty="0" err="1" smtClean="0"/>
              <a:t>uberon</a:t>
            </a:r>
            <a:r>
              <a:rPr lang="en-US" dirty="0" smtClean="0"/>
              <a:t> class and then limit by </a:t>
            </a:r>
            <a:r>
              <a:rPr lang="en-US" dirty="0" err="1" smtClean="0"/>
              <a:t>taxon</a:t>
            </a:r>
            <a:r>
              <a:rPr lang="en-US" dirty="0" smtClean="0"/>
              <a:t> when needed. This is great for anatomical bits of species for which no anatomy ontologies exist.</a:t>
            </a:r>
            <a:endParaRPr lang="en-US" dirty="0"/>
          </a:p>
        </p:txBody>
      </p:sp>
      <p:pic>
        <p:nvPicPr>
          <p:cNvPr id="7" name="Picture 6"/>
          <p:cNvPicPr>
            <a:picLocks noChangeAspect="1"/>
          </p:cNvPicPr>
          <p:nvPr/>
        </p:nvPicPr>
        <p:blipFill>
          <a:blip r:embed="rId2"/>
          <a:stretch>
            <a:fillRect/>
          </a:stretch>
        </p:blipFill>
        <p:spPr>
          <a:xfrm>
            <a:off x="276098" y="1062754"/>
            <a:ext cx="3429000" cy="5003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5124</TotalTime>
  <Words>1141</Words>
  <Application>Microsoft Macintosh PowerPoint</Application>
  <PresentationFormat>On-screen Show (4:3)</PresentationFormat>
  <Paragraphs>137</Paragraphs>
  <Slides>9</Slides>
  <Notes>3</Notes>
  <HiddenSlides>0</HiddenSlides>
  <MMClips>0</MMClips>
  <ScaleCrop>false</ScaleCrop>
  <HeadingPairs>
    <vt:vector size="4" baseType="variant">
      <vt:variant>
        <vt:lpstr>Design Template</vt:lpstr>
      </vt:variant>
      <vt:variant>
        <vt:i4>1</vt:i4>
      </vt:variant>
      <vt:variant>
        <vt:lpstr>Slide Titles</vt:lpstr>
      </vt:variant>
      <vt:variant>
        <vt:i4>9</vt:i4>
      </vt:variant>
    </vt:vector>
  </HeadingPairs>
  <TitlesOfParts>
    <vt:vector size="10" baseType="lpstr">
      <vt:lpstr>Office Theme</vt:lpstr>
      <vt:lpstr>Slide 1</vt:lpstr>
      <vt:lpstr>Slide 2</vt:lpstr>
      <vt:lpstr>Slide 3</vt:lpstr>
      <vt:lpstr>Slide 4</vt:lpstr>
      <vt:lpstr>Slide 5</vt:lpstr>
      <vt:lpstr>Slide 6</vt:lpstr>
      <vt:lpstr>Slide 7</vt:lpstr>
      <vt:lpstr>Slide 8</vt:lpstr>
      <vt:lpstr>Slide 9</vt:lpstr>
    </vt:vector>
  </TitlesOfParts>
  <Company>OHSU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Melissa Haendel</dc:creator>
  <cp:lastModifiedBy>Melissa Haendel</cp:lastModifiedBy>
  <cp:revision>32</cp:revision>
  <dcterms:created xsi:type="dcterms:W3CDTF">2011-10-12T15:29:23Z</dcterms:created>
  <dcterms:modified xsi:type="dcterms:W3CDTF">2011-10-12T15:29:49Z</dcterms:modified>
</cp:coreProperties>
</file>