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Default Extension="png" ContentType="image/png"/>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marL="0" algn="l" defTabSz="4189598" rtl="0" eaLnBrk="1" latinLnBrk="0" hangingPunct="1">
      <a:defRPr sz="8200" kern="1200">
        <a:solidFill>
          <a:schemeClr val="tx1"/>
        </a:solidFill>
        <a:latin typeface="+mn-lt"/>
        <a:ea typeface="+mn-ea"/>
        <a:cs typeface="+mn-cs"/>
      </a:defRPr>
    </a:lvl1pPr>
    <a:lvl2pPr marL="2094799" algn="l" defTabSz="4189598" rtl="0" eaLnBrk="1" latinLnBrk="0" hangingPunct="1">
      <a:defRPr sz="8200" kern="1200">
        <a:solidFill>
          <a:schemeClr val="tx1"/>
        </a:solidFill>
        <a:latin typeface="+mn-lt"/>
        <a:ea typeface="+mn-ea"/>
        <a:cs typeface="+mn-cs"/>
      </a:defRPr>
    </a:lvl2pPr>
    <a:lvl3pPr marL="4189598" algn="l" defTabSz="4189598" rtl="0" eaLnBrk="1" latinLnBrk="0" hangingPunct="1">
      <a:defRPr sz="8200" kern="1200">
        <a:solidFill>
          <a:schemeClr val="tx1"/>
        </a:solidFill>
        <a:latin typeface="+mn-lt"/>
        <a:ea typeface="+mn-ea"/>
        <a:cs typeface="+mn-cs"/>
      </a:defRPr>
    </a:lvl3pPr>
    <a:lvl4pPr marL="6284397" algn="l" defTabSz="4189598" rtl="0" eaLnBrk="1" latinLnBrk="0" hangingPunct="1">
      <a:defRPr sz="8200" kern="1200">
        <a:solidFill>
          <a:schemeClr val="tx1"/>
        </a:solidFill>
        <a:latin typeface="+mn-lt"/>
        <a:ea typeface="+mn-ea"/>
        <a:cs typeface="+mn-cs"/>
      </a:defRPr>
    </a:lvl4pPr>
    <a:lvl5pPr marL="8379196" algn="l" defTabSz="4189598" rtl="0" eaLnBrk="1" latinLnBrk="0" hangingPunct="1">
      <a:defRPr sz="8200" kern="1200">
        <a:solidFill>
          <a:schemeClr val="tx1"/>
        </a:solidFill>
        <a:latin typeface="+mn-lt"/>
        <a:ea typeface="+mn-ea"/>
        <a:cs typeface="+mn-cs"/>
      </a:defRPr>
    </a:lvl5pPr>
    <a:lvl6pPr marL="10473995" algn="l" defTabSz="4189598" rtl="0" eaLnBrk="1" latinLnBrk="0" hangingPunct="1">
      <a:defRPr sz="8200" kern="1200">
        <a:solidFill>
          <a:schemeClr val="tx1"/>
        </a:solidFill>
        <a:latin typeface="+mn-lt"/>
        <a:ea typeface="+mn-ea"/>
        <a:cs typeface="+mn-cs"/>
      </a:defRPr>
    </a:lvl6pPr>
    <a:lvl7pPr marL="12568794" algn="l" defTabSz="4189598" rtl="0" eaLnBrk="1" latinLnBrk="0" hangingPunct="1">
      <a:defRPr sz="8200" kern="1200">
        <a:solidFill>
          <a:schemeClr val="tx1"/>
        </a:solidFill>
        <a:latin typeface="+mn-lt"/>
        <a:ea typeface="+mn-ea"/>
        <a:cs typeface="+mn-cs"/>
      </a:defRPr>
    </a:lvl7pPr>
    <a:lvl8pPr marL="14663593" algn="l" defTabSz="4189598" rtl="0" eaLnBrk="1" latinLnBrk="0" hangingPunct="1">
      <a:defRPr sz="8200" kern="1200">
        <a:solidFill>
          <a:schemeClr val="tx1"/>
        </a:solidFill>
        <a:latin typeface="+mn-lt"/>
        <a:ea typeface="+mn-ea"/>
        <a:cs typeface="+mn-cs"/>
      </a:defRPr>
    </a:lvl8pPr>
    <a:lvl9pPr marL="16758392" algn="l" defTabSz="4189598" rtl="0" eaLnBrk="1" latinLnBrk="0" hangingPunct="1">
      <a:defRPr sz="82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Melanie Courtot" initials="CS" lastIdx="2"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horzBarState="maximized">
    <p:restoredLeft sz="15620"/>
    <p:restoredTop sz="94660"/>
  </p:normalViewPr>
  <p:slideViewPr>
    <p:cSldViewPr>
      <p:cViewPr varScale="1">
        <p:scale>
          <a:sx n="18" d="100"/>
          <a:sy n="18" d="100"/>
        </p:scale>
        <p:origin x="-1352" y="-216"/>
      </p:cViewPr>
      <p:guideLst>
        <p:guide orient="horz" pos="13824"/>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9" Type="http://schemas.openxmlformats.org/officeDocument/2006/relationships/tableStyles" Target="tableStyles.xml"/><Relationship Id="rId3" Type="http://schemas.openxmlformats.org/officeDocument/2006/relationships/notesMaster" Target="notesMasters/notesMaster1.xml"/><Relationship Id="rId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3C3973-7D2A-44FF-B793-9C9CC3912CA6}" type="datetimeFigureOut">
              <a:rPr lang="en-US" smtClean="0"/>
              <a:pPr/>
              <a:t>7/24/09</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32274-5F8A-47D3-BEE9-E4CB3AE0586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189598" rtl="0" eaLnBrk="1" latinLnBrk="0" hangingPunct="1">
      <a:defRPr sz="5500" kern="1200">
        <a:solidFill>
          <a:schemeClr val="tx1"/>
        </a:solidFill>
        <a:latin typeface="+mn-lt"/>
        <a:ea typeface="+mn-ea"/>
        <a:cs typeface="+mn-cs"/>
      </a:defRPr>
    </a:lvl1pPr>
    <a:lvl2pPr marL="2094799" algn="l" defTabSz="4189598" rtl="0" eaLnBrk="1" latinLnBrk="0" hangingPunct="1">
      <a:defRPr sz="5500" kern="1200">
        <a:solidFill>
          <a:schemeClr val="tx1"/>
        </a:solidFill>
        <a:latin typeface="+mn-lt"/>
        <a:ea typeface="+mn-ea"/>
        <a:cs typeface="+mn-cs"/>
      </a:defRPr>
    </a:lvl2pPr>
    <a:lvl3pPr marL="4189598" algn="l" defTabSz="4189598" rtl="0" eaLnBrk="1" latinLnBrk="0" hangingPunct="1">
      <a:defRPr sz="5500" kern="1200">
        <a:solidFill>
          <a:schemeClr val="tx1"/>
        </a:solidFill>
        <a:latin typeface="+mn-lt"/>
        <a:ea typeface="+mn-ea"/>
        <a:cs typeface="+mn-cs"/>
      </a:defRPr>
    </a:lvl3pPr>
    <a:lvl4pPr marL="6284397" algn="l" defTabSz="4189598" rtl="0" eaLnBrk="1" latinLnBrk="0" hangingPunct="1">
      <a:defRPr sz="5500" kern="1200">
        <a:solidFill>
          <a:schemeClr val="tx1"/>
        </a:solidFill>
        <a:latin typeface="+mn-lt"/>
        <a:ea typeface="+mn-ea"/>
        <a:cs typeface="+mn-cs"/>
      </a:defRPr>
    </a:lvl4pPr>
    <a:lvl5pPr marL="8379196" algn="l" defTabSz="4189598" rtl="0" eaLnBrk="1" latinLnBrk="0" hangingPunct="1">
      <a:defRPr sz="5500" kern="1200">
        <a:solidFill>
          <a:schemeClr val="tx1"/>
        </a:solidFill>
        <a:latin typeface="+mn-lt"/>
        <a:ea typeface="+mn-ea"/>
        <a:cs typeface="+mn-cs"/>
      </a:defRPr>
    </a:lvl5pPr>
    <a:lvl6pPr marL="10473995" algn="l" defTabSz="4189598" rtl="0" eaLnBrk="1" latinLnBrk="0" hangingPunct="1">
      <a:defRPr sz="5500" kern="1200">
        <a:solidFill>
          <a:schemeClr val="tx1"/>
        </a:solidFill>
        <a:latin typeface="+mn-lt"/>
        <a:ea typeface="+mn-ea"/>
        <a:cs typeface="+mn-cs"/>
      </a:defRPr>
    </a:lvl6pPr>
    <a:lvl7pPr marL="12568794" algn="l" defTabSz="4189598" rtl="0" eaLnBrk="1" latinLnBrk="0" hangingPunct="1">
      <a:defRPr sz="5500" kern="1200">
        <a:solidFill>
          <a:schemeClr val="tx1"/>
        </a:solidFill>
        <a:latin typeface="+mn-lt"/>
        <a:ea typeface="+mn-ea"/>
        <a:cs typeface="+mn-cs"/>
      </a:defRPr>
    </a:lvl7pPr>
    <a:lvl8pPr marL="14663593" algn="l" defTabSz="4189598" rtl="0" eaLnBrk="1" latinLnBrk="0" hangingPunct="1">
      <a:defRPr sz="5500" kern="1200">
        <a:solidFill>
          <a:schemeClr val="tx1"/>
        </a:solidFill>
        <a:latin typeface="+mn-lt"/>
        <a:ea typeface="+mn-ea"/>
        <a:cs typeface="+mn-cs"/>
      </a:defRPr>
    </a:lvl8pPr>
    <a:lvl9pPr marL="16758392" algn="l" defTabSz="4189598"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32274-5F8A-47D3-BEE9-E4CB3AE0586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9"/>
            <a:ext cx="27980640" cy="9408158"/>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2"/>
            <a:ext cx="23042880" cy="11216639"/>
          </a:xfrm>
        </p:spPr>
        <p:txBody>
          <a:bodyPr/>
          <a:lstStyle>
            <a:lvl1pPr marL="0" indent="0" algn="ctr">
              <a:buNone/>
              <a:defRPr>
                <a:solidFill>
                  <a:schemeClr val="tx1">
                    <a:tint val="75000"/>
                  </a:schemeClr>
                </a:solidFill>
              </a:defRPr>
            </a:lvl1pPr>
            <a:lvl2pPr marL="2094799" indent="0" algn="ctr">
              <a:buNone/>
              <a:defRPr>
                <a:solidFill>
                  <a:schemeClr val="tx1">
                    <a:tint val="75000"/>
                  </a:schemeClr>
                </a:solidFill>
              </a:defRPr>
            </a:lvl2pPr>
            <a:lvl3pPr marL="4189598" indent="0" algn="ctr">
              <a:buNone/>
              <a:defRPr>
                <a:solidFill>
                  <a:schemeClr val="tx1">
                    <a:tint val="75000"/>
                  </a:schemeClr>
                </a:solidFill>
              </a:defRPr>
            </a:lvl3pPr>
            <a:lvl4pPr marL="6284397" indent="0" algn="ctr">
              <a:buNone/>
              <a:defRPr>
                <a:solidFill>
                  <a:schemeClr val="tx1">
                    <a:tint val="75000"/>
                  </a:schemeClr>
                </a:solidFill>
              </a:defRPr>
            </a:lvl4pPr>
            <a:lvl5pPr marL="8379196" indent="0" algn="ctr">
              <a:buNone/>
              <a:defRPr>
                <a:solidFill>
                  <a:schemeClr val="tx1">
                    <a:tint val="75000"/>
                  </a:schemeClr>
                </a:solidFill>
              </a:defRPr>
            </a:lvl5pPr>
            <a:lvl6pPr marL="10473995" indent="0" algn="ctr">
              <a:buNone/>
              <a:defRPr>
                <a:solidFill>
                  <a:schemeClr val="tx1">
                    <a:tint val="75000"/>
                  </a:schemeClr>
                </a:solidFill>
              </a:defRPr>
            </a:lvl6pPr>
            <a:lvl7pPr marL="12568794" indent="0" algn="ctr">
              <a:buNone/>
              <a:defRPr>
                <a:solidFill>
                  <a:schemeClr val="tx1">
                    <a:tint val="75000"/>
                  </a:schemeClr>
                </a:solidFill>
              </a:defRPr>
            </a:lvl7pPr>
            <a:lvl8pPr marL="14663593" indent="0" algn="ctr">
              <a:buNone/>
              <a:defRPr>
                <a:solidFill>
                  <a:schemeClr val="tx1">
                    <a:tint val="75000"/>
                  </a:schemeClr>
                </a:solidFill>
              </a:defRPr>
            </a:lvl8pPr>
            <a:lvl9pPr marL="1675839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pPr/>
              <a:t>7/24/09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pPr/>
              <a:t>7/24/09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8"/>
            <a:ext cx="7406640" cy="37449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8"/>
            <a:ext cx="21671280" cy="374497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pPr/>
              <a:t>7/24/09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pPr/>
              <a:t>7/24/09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8" y="28204164"/>
            <a:ext cx="27980640" cy="8717281"/>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8" y="18602968"/>
            <a:ext cx="27980640" cy="9601198"/>
          </a:xfrm>
        </p:spPr>
        <p:txBody>
          <a:bodyPr anchor="b"/>
          <a:lstStyle>
            <a:lvl1pPr marL="0" indent="0">
              <a:buNone/>
              <a:defRPr sz="9200">
                <a:solidFill>
                  <a:schemeClr val="tx1">
                    <a:tint val="75000"/>
                  </a:schemeClr>
                </a:solidFill>
              </a:defRPr>
            </a:lvl1pPr>
            <a:lvl2pPr marL="2094799" indent="0">
              <a:buNone/>
              <a:defRPr sz="8200">
                <a:solidFill>
                  <a:schemeClr val="tx1">
                    <a:tint val="75000"/>
                  </a:schemeClr>
                </a:solidFill>
              </a:defRPr>
            </a:lvl2pPr>
            <a:lvl3pPr marL="4189598" indent="0">
              <a:buNone/>
              <a:defRPr sz="7300">
                <a:solidFill>
                  <a:schemeClr val="tx1">
                    <a:tint val="75000"/>
                  </a:schemeClr>
                </a:solidFill>
              </a:defRPr>
            </a:lvl3pPr>
            <a:lvl4pPr marL="6284397" indent="0">
              <a:buNone/>
              <a:defRPr sz="6400">
                <a:solidFill>
                  <a:schemeClr val="tx1">
                    <a:tint val="75000"/>
                  </a:schemeClr>
                </a:solidFill>
              </a:defRPr>
            </a:lvl4pPr>
            <a:lvl5pPr marL="8379196" indent="0">
              <a:buNone/>
              <a:defRPr sz="6400">
                <a:solidFill>
                  <a:schemeClr val="tx1">
                    <a:tint val="75000"/>
                  </a:schemeClr>
                </a:solidFill>
              </a:defRPr>
            </a:lvl5pPr>
            <a:lvl6pPr marL="10473995" indent="0">
              <a:buNone/>
              <a:defRPr sz="6400">
                <a:solidFill>
                  <a:schemeClr val="tx1">
                    <a:tint val="75000"/>
                  </a:schemeClr>
                </a:solidFill>
              </a:defRPr>
            </a:lvl6pPr>
            <a:lvl7pPr marL="12568794" indent="0">
              <a:buNone/>
              <a:defRPr sz="6400">
                <a:solidFill>
                  <a:schemeClr val="tx1">
                    <a:tint val="75000"/>
                  </a:schemeClr>
                </a:solidFill>
              </a:defRPr>
            </a:lvl7pPr>
            <a:lvl8pPr marL="14663593" indent="0">
              <a:buNone/>
              <a:defRPr sz="6400">
                <a:solidFill>
                  <a:schemeClr val="tx1">
                    <a:tint val="75000"/>
                  </a:schemeClr>
                </a:solidFill>
              </a:defRPr>
            </a:lvl8pPr>
            <a:lvl9pPr marL="16758392"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7B85E-793F-44C6-87E5-E4AB0831A5C0}" type="datetimeFigureOut">
              <a:rPr lang="en-US" smtClean="0"/>
              <a:pPr/>
              <a:t>7/24/09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84"/>
            <a:ext cx="14538960" cy="28966163"/>
          </a:xfrm>
        </p:spPr>
        <p:txBody>
          <a:bodyPr/>
          <a:lstStyle>
            <a:lvl1pPr>
              <a:defRPr sz="12800"/>
            </a:lvl1pPr>
            <a:lvl2pPr>
              <a:defRPr sz="110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84"/>
            <a:ext cx="14538960" cy="28966163"/>
          </a:xfrm>
        </p:spPr>
        <p:txBody>
          <a:bodyPr/>
          <a:lstStyle>
            <a:lvl1pPr>
              <a:defRPr sz="12800"/>
            </a:lvl1pPr>
            <a:lvl2pPr>
              <a:defRPr sz="110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57B85E-793F-44C6-87E5-E4AB0831A5C0}" type="datetimeFigureOut">
              <a:rPr lang="en-US" smtClean="0"/>
              <a:pPr/>
              <a:t>7/24/09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2" y="9824724"/>
            <a:ext cx="14544677" cy="4094478"/>
          </a:xfrm>
        </p:spPr>
        <p:txBody>
          <a:bodyPr anchor="b"/>
          <a:lstStyle>
            <a:lvl1pPr marL="0" indent="0">
              <a:buNone/>
              <a:defRPr sz="11000" b="1"/>
            </a:lvl1pPr>
            <a:lvl2pPr marL="2094799" indent="0">
              <a:buNone/>
              <a:defRPr sz="9200" b="1"/>
            </a:lvl2pPr>
            <a:lvl3pPr marL="4189598" indent="0">
              <a:buNone/>
              <a:defRPr sz="8200" b="1"/>
            </a:lvl3pPr>
            <a:lvl4pPr marL="6284397" indent="0">
              <a:buNone/>
              <a:defRPr sz="7300" b="1"/>
            </a:lvl4pPr>
            <a:lvl5pPr marL="8379196" indent="0">
              <a:buNone/>
              <a:defRPr sz="7300" b="1"/>
            </a:lvl5pPr>
            <a:lvl6pPr marL="10473995" indent="0">
              <a:buNone/>
              <a:defRPr sz="7300" b="1"/>
            </a:lvl6pPr>
            <a:lvl7pPr marL="12568794" indent="0">
              <a:buNone/>
              <a:defRPr sz="7300" b="1"/>
            </a:lvl7pPr>
            <a:lvl8pPr marL="14663593" indent="0">
              <a:buNone/>
              <a:defRPr sz="7300" b="1"/>
            </a:lvl8pPr>
            <a:lvl9pPr marL="16758392"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645922" y="13919200"/>
            <a:ext cx="14544677" cy="25288243"/>
          </a:xfrm>
        </p:spPr>
        <p:txBody>
          <a:bodyPr/>
          <a:lstStyle>
            <a:lvl1pPr>
              <a:defRPr sz="11000"/>
            </a:lvl1pPr>
            <a:lvl2pPr>
              <a:defRPr sz="92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4" y="9824724"/>
            <a:ext cx="14550389" cy="4094478"/>
          </a:xfrm>
        </p:spPr>
        <p:txBody>
          <a:bodyPr anchor="b"/>
          <a:lstStyle>
            <a:lvl1pPr marL="0" indent="0">
              <a:buNone/>
              <a:defRPr sz="11000" b="1"/>
            </a:lvl1pPr>
            <a:lvl2pPr marL="2094799" indent="0">
              <a:buNone/>
              <a:defRPr sz="9200" b="1"/>
            </a:lvl2pPr>
            <a:lvl3pPr marL="4189598" indent="0">
              <a:buNone/>
              <a:defRPr sz="8200" b="1"/>
            </a:lvl3pPr>
            <a:lvl4pPr marL="6284397" indent="0">
              <a:buNone/>
              <a:defRPr sz="7300" b="1"/>
            </a:lvl4pPr>
            <a:lvl5pPr marL="8379196" indent="0">
              <a:buNone/>
              <a:defRPr sz="7300" b="1"/>
            </a:lvl5pPr>
            <a:lvl6pPr marL="10473995" indent="0">
              <a:buNone/>
              <a:defRPr sz="7300" b="1"/>
            </a:lvl6pPr>
            <a:lvl7pPr marL="12568794" indent="0">
              <a:buNone/>
              <a:defRPr sz="7300" b="1"/>
            </a:lvl7pPr>
            <a:lvl8pPr marL="14663593" indent="0">
              <a:buNone/>
              <a:defRPr sz="7300" b="1"/>
            </a:lvl8pPr>
            <a:lvl9pPr marL="16758392"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6722094" y="13919200"/>
            <a:ext cx="14550389" cy="25288243"/>
          </a:xfrm>
        </p:spPr>
        <p:txBody>
          <a:bodyPr/>
          <a:lstStyle>
            <a:lvl1pPr>
              <a:defRPr sz="11000"/>
            </a:lvl1pPr>
            <a:lvl2pPr>
              <a:defRPr sz="92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57B85E-793F-44C6-87E5-E4AB0831A5C0}" type="datetimeFigureOut">
              <a:rPr lang="en-US" smtClean="0"/>
              <a:pPr/>
              <a:t>7/24/09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57B85E-793F-44C6-87E5-E4AB0831A5C0}" type="datetimeFigureOut">
              <a:rPr lang="en-US" smtClean="0"/>
              <a:pPr/>
              <a:t>7/24/09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7B85E-793F-44C6-87E5-E4AB0831A5C0}" type="datetimeFigureOut">
              <a:rPr lang="en-US" smtClean="0"/>
              <a:pPr/>
              <a:t>7/24/09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8" cy="7437121"/>
          </a:xfrm>
        </p:spPr>
        <p:txBody>
          <a:bodyPr anchor="b"/>
          <a:lstStyle>
            <a:lvl1pPr algn="l">
              <a:defRPr sz="9200" b="1"/>
            </a:lvl1pPr>
          </a:lstStyle>
          <a:p>
            <a:r>
              <a:rPr lang="en-US" smtClean="0"/>
              <a:t>Click to edit Master title style</a:t>
            </a:r>
            <a:endParaRPr lang="en-US"/>
          </a:p>
        </p:txBody>
      </p:sp>
      <p:sp>
        <p:nvSpPr>
          <p:cNvPr id="3" name="Content Placeholder 2"/>
          <p:cNvSpPr>
            <a:spLocks noGrp="1"/>
          </p:cNvSpPr>
          <p:nvPr>
            <p:ph idx="1"/>
          </p:nvPr>
        </p:nvSpPr>
        <p:spPr>
          <a:xfrm>
            <a:off x="12870180" y="1747524"/>
            <a:ext cx="18402302" cy="37459925"/>
          </a:xfrm>
        </p:spPr>
        <p:txBody>
          <a:bodyPr/>
          <a:lstStyle>
            <a:lvl1pPr>
              <a:defRPr sz="14700"/>
            </a:lvl1pPr>
            <a:lvl2pPr>
              <a:defRPr sz="12800"/>
            </a:lvl2pPr>
            <a:lvl3pPr>
              <a:defRPr sz="110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9184643"/>
            <a:ext cx="10829928" cy="30022804"/>
          </a:xfrm>
        </p:spPr>
        <p:txBody>
          <a:bodyPr/>
          <a:lstStyle>
            <a:lvl1pPr marL="0" indent="0">
              <a:buNone/>
              <a:defRPr sz="6400"/>
            </a:lvl1pPr>
            <a:lvl2pPr marL="2094799" indent="0">
              <a:buNone/>
              <a:defRPr sz="5500"/>
            </a:lvl2pPr>
            <a:lvl3pPr marL="4189598" indent="0">
              <a:buNone/>
              <a:defRPr sz="4600"/>
            </a:lvl3pPr>
            <a:lvl4pPr marL="6284397" indent="0">
              <a:buNone/>
              <a:defRPr sz="4100"/>
            </a:lvl4pPr>
            <a:lvl5pPr marL="8379196" indent="0">
              <a:buNone/>
              <a:defRPr sz="4100"/>
            </a:lvl5pPr>
            <a:lvl6pPr marL="10473995" indent="0">
              <a:buNone/>
              <a:defRPr sz="4100"/>
            </a:lvl6pPr>
            <a:lvl7pPr marL="12568794" indent="0">
              <a:buNone/>
              <a:defRPr sz="4100"/>
            </a:lvl7pPr>
            <a:lvl8pPr marL="14663593" indent="0">
              <a:buNone/>
              <a:defRPr sz="4100"/>
            </a:lvl8pPr>
            <a:lvl9pPr marL="16758392"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7B85E-793F-44C6-87E5-E4AB0831A5C0}" type="datetimeFigureOut">
              <a:rPr lang="en-US" smtClean="0"/>
              <a:pPr/>
              <a:t>7/24/09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5"/>
          </a:xfrm>
        </p:spPr>
        <p:txBody>
          <a:bodyPr anchor="b"/>
          <a:lstStyle>
            <a:lvl1pPr algn="l">
              <a:defRPr sz="92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58"/>
            <a:ext cx="19751040" cy="26334720"/>
          </a:xfrm>
        </p:spPr>
        <p:txBody>
          <a:bodyPr/>
          <a:lstStyle>
            <a:lvl1pPr marL="0" indent="0">
              <a:buNone/>
              <a:defRPr sz="14700"/>
            </a:lvl1pPr>
            <a:lvl2pPr marL="2094799" indent="0">
              <a:buNone/>
              <a:defRPr sz="12800"/>
            </a:lvl2pPr>
            <a:lvl3pPr marL="4189598" indent="0">
              <a:buNone/>
              <a:defRPr sz="11000"/>
            </a:lvl3pPr>
            <a:lvl4pPr marL="6284397" indent="0">
              <a:buNone/>
              <a:defRPr sz="9200"/>
            </a:lvl4pPr>
            <a:lvl5pPr marL="8379196" indent="0">
              <a:buNone/>
              <a:defRPr sz="9200"/>
            </a:lvl5pPr>
            <a:lvl6pPr marL="10473995" indent="0">
              <a:buNone/>
              <a:defRPr sz="9200"/>
            </a:lvl6pPr>
            <a:lvl7pPr marL="12568794" indent="0">
              <a:buNone/>
              <a:defRPr sz="9200"/>
            </a:lvl7pPr>
            <a:lvl8pPr marL="14663593" indent="0">
              <a:buNone/>
              <a:defRPr sz="9200"/>
            </a:lvl8pPr>
            <a:lvl9pPr marL="16758392" indent="0">
              <a:buNone/>
              <a:defRPr sz="9200"/>
            </a:lvl9pPr>
          </a:lstStyle>
          <a:p>
            <a:endParaRPr lang="en-US"/>
          </a:p>
        </p:txBody>
      </p:sp>
      <p:sp>
        <p:nvSpPr>
          <p:cNvPr id="4" name="Text Placeholder 3"/>
          <p:cNvSpPr>
            <a:spLocks noGrp="1"/>
          </p:cNvSpPr>
          <p:nvPr>
            <p:ph type="body" sz="half" idx="2"/>
          </p:nvPr>
        </p:nvSpPr>
        <p:spPr>
          <a:xfrm>
            <a:off x="6452237" y="34350965"/>
            <a:ext cx="19751040" cy="5151115"/>
          </a:xfrm>
        </p:spPr>
        <p:txBody>
          <a:bodyPr/>
          <a:lstStyle>
            <a:lvl1pPr marL="0" indent="0">
              <a:buNone/>
              <a:defRPr sz="6400"/>
            </a:lvl1pPr>
            <a:lvl2pPr marL="2094799" indent="0">
              <a:buNone/>
              <a:defRPr sz="5500"/>
            </a:lvl2pPr>
            <a:lvl3pPr marL="4189598" indent="0">
              <a:buNone/>
              <a:defRPr sz="4600"/>
            </a:lvl3pPr>
            <a:lvl4pPr marL="6284397" indent="0">
              <a:buNone/>
              <a:defRPr sz="4100"/>
            </a:lvl4pPr>
            <a:lvl5pPr marL="8379196" indent="0">
              <a:buNone/>
              <a:defRPr sz="4100"/>
            </a:lvl5pPr>
            <a:lvl6pPr marL="10473995" indent="0">
              <a:buNone/>
              <a:defRPr sz="4100"/>
            </a:lvl6pPr>
            <a:lvl7pPr marL="12568794" indent="0">
              <a:buNone/>
              <a:defRPr sz="4100"/>
            </a:lvl7pPr>
            <a:lvl8pPr marL="14663593" indent="0">
              <a:buNone/>
              <a:defRPr sz="4100"/>
            </a:lvl8pPr>
            <a:lvl9pPr marL="16758392"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7B85E-793F-44C6-87E5-E4AB0831A5C0}" type="datetimeFigureOut">
              <a:rPr lang="en-US" smtClean="0"/>
              <a:pPr/>
              <a:t>7/24/09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2"/>
            <a:ext cx="29626560" cy="7315200"/>
          </a:xfrm>
          <a:prstGeom prst="rect">
            <a:avLst/>
          </a:prstGeom>
        </p:spPr>
        <p:txBody>
          <a:bodyPr vert="horz" lIns="418960" tIns="209480" rIns="418960" bIns="2094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4"/>
            <a:ext cx="29626560" cy="28966163"/>
          </a:xfrm>
          <a:prstGeom prst="rect">
            <a:avLst/>
          </a:prstGeom>
        </p:spPr>
        <p:txBody>
          <a:bodyPr vert="horz" lIns="418960" tIns="209480" rIns="418960" bIns="2094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5"/>
            <a:ext cx="7680960" cy="2336801"/>
          </a:xfrm>
          <a:prstGeom prst="rect">
            <a:avLst/>
          </a:prstGeom>
        </p:spPr>
        <p:txBody>
          <a:bodyPr vert="horz" lIns="418960" tIns="209480" rIns="418960" bIns="209480" rtlCol="0" anchor="ctr"/>
          <a:lstStyle>
            <a:lvl1pPr algn="l">
              <a:defRPr sz="5500">
                <a:solidFill>
                  <a:schemeClr val="tx1">
                    <a:tint val="75000"/>
                  </a:schemeClr>
                </a:solidFill>
              </a:defRPr>
            </a:lvl1pPr>
          </a:lstStyle>
          <a:p>
            <a:fld id="{5857B85E-793F-44C6-87E5-E4AB0831A5C0}" type="datetimeFigureOut">
              <a:rPr lang="en-US" smtClean="0"/>
              <a:pPr/>
              <a:t>7/24/09</a:t>
            </a:fld>
            <a:endParaRPr lang="en-US"/>
          </a:p>
        </p:txBody>
      </p:sp>
      <p:sp>
        <p:nvSpPr>
          <p:cNvPr id="5" name="Footer Placeholder 4"/>
          <p:cNvSpPr>
            <a:spLocks noGrp="1"/>
          </p:cNvSpPr>
          <p:nvPr>
            <p:ph type="ftr" sz="quarter" idx="3"/>
          </p:nvPr>
        </p:nvSpPr>
        <p:spPr>
          <a:xfrm>
            <a:off x="11247120" y="40680645"/>
            <a:ext cx="10424160" cy="2336801"/>
          </a:xfrm>
          <a:prstGeom prst="rect">
            <a:avLst/>
          </a:prstGeom>
        </p:spPr>
        <p:txBody>
          <a:bodyPr vert="horz" lIns="418960" tIns="209480" rIns="418960" bIns="209480"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5"/>
            <a:ext cx="7680960" cy="2336801"/>
          </a:xfrm>
          <a:prstGeom prst="rect">
            <a:avLst/>
          </a:prstGeom>
        </p:spPr>
        <p:txBody>
          <a:bodyPr vert="horz" lIns="418960" tIns="209480" rIns="418960" bIns="209480" rtlCol="0" anchor="ctr"/>
          <a:lstStyle>
            <a:lvl1pPr algn="r">
              <a:defRPr sz="5500">
                <a:solidFill>
                  <a:schemeClr val="tx1">
                    <a:tint val="75000"/>
                  </a:schemeClr>
                </a:solidFill>
              </a:defRPr>
            </a:lvl1pPr>
          </a:lstStyle>
          <a:p>
            <a:fld id="{FEE4A3A1-7EF4-4A77-8311-95E6C327EA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89598" rtl="0" eaLnBrk="1" latinLnBrk="0" hangingPunct="1">
        <a:spcBef>
          <a:spcPct val="0"/>
        </a:spcBef>
        <a:buNone/>
        <a:defRPr sz="20200" kern="1200">
          <a:solidFill>
            <a:schemeClr val="tx1"/>
          </a:solidFill>
          <a:latin typeface="+mj-lt"/>
          <a:ea typeface="+mj-ea"/>
          <a:cs typeface="+mj-cs"/>
        </a:defRPr>
      </a:lvl1pPr>
    </p:titleStyle>
    <p:bodyStyle>
      <a:lvl1pPr marL="1571099" indent="-1571099" algn="l" defTabSz="4189598" rtl="0" eaLnBrk="1" latinLnBrk="0" hangingPunct="1">
        <a:spcBef>
          <a:spcPct val="20000"/>
        </a:spcBef>
        <a:buFont typeface="Arial" pitchFamily="34" charset="0"/>
        <a:buChar char="•"/>
        <a:defRPr sz="14700" kern="1200">
          <a:solidFill>
            <a:schemeClr val="tx1"/>
          </a:solidFill>
          <a:latin typeface="+mn-lt"/>
          <a:ea typeface="+mn-ea"/>
          <a:cs typeface="+mn-cs"/>
        </a:defRPr>
      </a:lvl1pPr>
      <a:lvl2pPr marL="3404048" indent="-1309249" algn="l" defTabSz="4189598"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36997" indent="-1047399" algn="l" defTabSz="4189598"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31796" indent="-1047399" algn="l" defTabSz="4189598"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26595" indent="-1047399" algn="l" defTabSz="4189598"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521394" indent="-1047399" algn="l" defTabSz="4189598"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616193" indent="-1047399" algn="l" defTabSz="4189598"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710992" indent="-1047399" algn="l" defTabSz="4189598"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805791" indent="-1047399" algn="l" defTabSz="4189598"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89598" rtl="0" eaLnBrk="1" latinLnBrk="0" hangingPunct="1">
        <a:defRPr sz="8200" kern="1200">
          <a:solidFill>
            <a:schemeClr val="tx1"/>
          </a:solidFill>
          <a:latin typeface="+mn-lt"/>
          <a:ea typeface="+mn-ea"/>
          <a:cs typeface="+mn-cs"/>
        </a:defRPr>
      </a:lvl1pPr>
      <a:lvl2pPr marL="2094799" algn="l" defTabSz="4189598" rtl="0" eaLnBrk="1" latinLnBrk="0" hangingPunct="1">
        <a:defRPr sz="8200" kern="1200">
          <a:solidFill>
            <a:schemeClr val="tx1"/>
          </a:solidFill>
          <a:latin typeface="+mn-lt"/>
          <a:ea typeface="+mn-ea"/>
          <a:cs typeface="+mn-cs"/>
        </a:defRPr>
      </a:lvl2pPr>
      <a:lvl3pPr marL="4189598" algn="l" defTabSz="4189598" rtl="0" eaLnBrk="1" latinLnBrk="0" hangingPunct="1">
        <a:defRPr sz="8200" kern="1200">
          <a:solidFill>
            <a:schemeClr val="tx1"/>
          </a:solidFill>
          <a:latin typeface="+mn-lt"/>
          <a:ea typeface="+mn-ea"/>
          <a:cs typeface="+mn-cs"/>
        </a:defRPr>
      </a:lvl3pPr>
      <a:lvl4pPr marL="6284397" algn="l" defTabSz="4189598" rtl="0" eaLnBrk="1" latinLnBrk="0" hangingPunct="1">
        <a:defRPr sz="8200" kern="1200">
          <a:solidFill>
            <a:schemeClr val="tx1"/>
          </a:solidFill>
          <a:latin typeface="+mn-lt"/>
          <a:ea typeface="+mn-ea"/>
          <a:cs typeface="+mn-cs"/>
        </a:defRPr>
      </a:lvl4pPr>
      <a:lvl5pPr marL="8379196" algn="l" defTabSz="4189598" rtl="0" eaLnBrk="1" latinLnBrk="0" hangingPunct="1">
        <a:defRPr sz="8200" kern="1200">
          <a:solidFill>
            <a:schemeClr val="tx1"/>
          </a:solidFill>
          <a:latin typeface="+mn-lt"/>
          <a:ea typeface="+mn-ea"/>
          <a:cs typeface="+mn-cs"/>
        </a:defRPr>
      </a:lvl5pPr>
      <a:lvl6pPr marL="10473995" algn="l" defTabSz="4189598" rtl="0" eaLnBrk="1" latinLnBrk="0" hangingPunct="1">
        <a:defRPr sz="8200" kern="1200">
          <a:solidFill>
            <a:schemeClr val="tx1"/>
          </a:solidFill>
          <a:latin typeface="+mn-lt"/>
          <a:ea typeface="+mn-ea"/>
          <a:cs typeface="+mn-cs"/>
        </a:defRPr>
      </a:lvl6pPr>
      <a:lvl7pPr marL="12568794" algn="l" defTabSz="4189598" rtl="0" eaLnBrk="1" latinLnBrk="0" hangingPunct="1">
        <a:defRPr sz="8200" kern="1200">
          <a:solidFill>
            <a:schemeClr val="tx1"/>
          </a:solidFill>
          <a:latin typeface="+mn-lt"/>
          <a:ea typeface="+mn-ea"/>
          <a:cs typeface="+mn-cs"/>
        </a:defRPr>
      </a:lvl7pPr>
      <a:lvl8pPr marL="14663593" algn="l" defTabSz="4189598" rtl="0" eaLnBrk="1" latinLnBrk="0" hangingPunct="1">
        <a:defRPr sz="8200" kern="1200">
          <a:solidFill>
            <a:schemeClr val="tx1"/>
          </a:solidFill>
          <a:latin typeface="+mn-lt"/>
          <a:ea typeface="+mn-ea"/>
          <a:cs typeface="+mn-cs"/>
        </a:defRPr>
      </a:lvl8pPr>
      <a:lvl9pPr marL="16758392" algn="l" defTabSz="418959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1.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hyperlink" Target="http://obi-ontology.org/"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lumMod val="85000"/>
          </a:schemeClr>
        </a:solidFill>
        <a:effectLst/>
      </p:bgPr>
    </p:bg>
    <p:spTree>
      <p:nvGrpSpPr>
        <p:cNvPr id="1" name=""/>
        <p:cNvGrpSpPr/>
        <p:nvPr/>
      </p:nvGrpSpPr>
      <p:grpSpPr>
        <a:xfrm>
          <a:off x="0" y="0"/>
          <a:ext cx="0" cy="0"/>
          <a:chOff x="0" y="0"/>
          <a:chExt cx="0" cy="0"/>
        </a:xfrm>
      </p:grpSpPr>
      <p:sp>
        <p:nvSpPr>
          <p:cNvPr id="24" name="Rectangle 23"/>
          <p:cNvSpPr/>
          <p:nvPr/>
        </p:nvSpPr>
        <p:spPr>
          <a:xfrm>
            <a:off x="731520" y="10803988"/>
            <a:ext cx="31455360" cy="104663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418960" tIns="209480" rIns="418960" bIns="209480" rtlCol="0" anchor="ctr"/>
          <a:lstStyle/>
          <a:p>
            <a:pPr algn="just"/>
            <a:endParaRPr lang="en-US" sz="3700" i="1" dirty="0" smtClean="0">
              <a:solidFill>
                <a:schemeClr val="tx1"/>
              </a:solidFill>
            </a:endParaRPr>
          </a:p>
        </p:txBody>
      </p:sp>
      <p:sp>
        <p:nvSpPr>
          <p:cNvPr id="14" name="Rectangle 13"/>
          <p:cNvSpPr/>
          <p:nvPr/>
        </p:nvSpPr>
        <p:spPr>
          <a:xfrm>
            <a:off x="731520" y="40177329"/>
            <a:ext cx="31455360" cy="3376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418960" tIns="209480" rIns="418960" bIns="209480" rtlCol="0" anchor="ctr"/>
          <a:lstStyle/>
          <a:p>
            <a:pPr algn="just"/>
            <a:r>
              <a:rPr lang="en-US" sz="3700" dirty="0" smtClean="0">
                <a:solidFill>
                  <a:schemeClr val="tx1"/>
                </a:solidFill>
              </a:rPr>
              <a:t>*  </a:t>
            </a:r>
            <a:r>
              <a:rPr lang="en-US" sz="3700" b="1" dirty="0" smtClean="0">
                <a:solidFill>
                  <a:schemeClr val="tx1"/>
                </a:solidFill>
              </a:rPr>
              <a:t>The OBI consortium </a:t>
            </a:r>
            <a:r>
              <a:rPr lang="en-US" sz="3700" dirty="0" smtClean="0">
                <a:solidFill>
                  <a:schemeClr val="tx1"/>
                </a:solidFill>
              </a:rPr>
              <a:t>is (in alphabetical order): Ryan Brinkman, Bill Bug, Helen </a:t>
            </a:r>
            <a:r>
              <a:rPr lang="en-US" sz="3700" dirty="0" err="1" smtClean="0">
                <a:solidFill>
                  <a:schemeClr val="tx1"/>
                </a:solidFill>
              </a:rPr>
              <a:t>Causton</a:t>
            </a:r>
            <a:r>
              <a:rPr lang="en-US" sz="3700" dirty="0" smtClean="0">
                <a:solidFill>
                  <a:schemeClr val="tx1"/>
                </a:solidFill>
              </a:rPr>
              <a:t>, Kevin Clancy, Christian </a:t>
            </a:r>
            <a:r>
              <a:rPr lang="en-US" sz="3700" dirty="0" err="1" smtClean="0">
                <a:solidFill>
                  <a:schemeClr val="tx1"/>
                </a:solidFill>
              </a:rPr>
              <a:t>Cocos</a:t>
            </a:r>
            <a:r>
              <a:rPr lang="en-US" sz="3700" dirty="0" smtClean="0">
                <a:solidFill>
                  <a:schemeClr val="tx1"/>
                </a:solidFill>
              </a:rPr>
              <a:t>, </a:t>
            </a:r>
            <a:r>
              <a:rPr lang="en-US" sz="3700" dirty="0" err="1" smtClean="0">
                <a:solidFill>
                  <a:schemeClr val="tx1"/>
                </a:solidFill>
              </a:rPr>
              <a:t>Mélanie</a:t>
            </a:r>
            <a:r>
              <a:rPr lang="en-US" sz="3700" dirty="0" smtClean="0">
                <a:solidFill>
                  <a:schemeClr val="tx1"/>
                </a:solidFill>
              </a:rPr>
              <a:t> </a:t>
            </a:r>
            <a:r>
              <a:rPr lang="en-US" sz="3700" dirty="0" err="1" smtClean="0">
                <a:solidFill>
                  <a:schemeClr val="tx1"/>
                </a:solidFill>
              </a:rPr>
              <a:t>Courtot</a:t>
            </a:r>
            <a:r>
              <a:rPr lang="en-US" sz="3700" dirty="0" smtClean="0">
                <a:solidFill>
                  <a:schemeClr val="tx1"/>
                </a:solidFill>
              </a:rPr>
              <a:t>, Dirk </a:t>
            </a:r>
            <a:r>
              <a:rPr lang="en-US" sz="3700" dirty="0" err="1" smtClean="0">
                <a:solidFill>
                  <a:schemeClr val="tx1"/>
                </a:solidFill>
              </a:rPr>
              <a:t>Derom</a:t>
            </a:r>
            <a:r>
              <a:rPr lang="en-US" sz="3700" dirty="0" smtClean="0">
                <a:solidFill>
                  <a:schemeClr val="tx1"/>
                </a:solidFill>
              </a:rPr>
              <a:t>, Eric Deutsch, </a:t>
            </a:r>
            <a:r>
              <a:rPr lang="en-US" sz="3700" dirty="0" err="1" smtClean="0">
                <a:solidFill>
                  <a:schemeClr val="tx1"/>
                </a:solidFill>
              </a:rPr>
              <a:t>Liju</a:t>
            </a:r>
            <a:r>
              <a:rPr lang="en-US" sz="3700" dirty="0" smtClean="0">
                <a:solidFill>
                  <a:schemeClr val="tx1"/>
                </a:solidFill>
              </a:rPr>
              <a:t> Fan, Dawn Field, Jennifer </a:t>
            </a:r>
            <a:r>
              <a:rPr lang="en-US" sz="3700" dirty="0" err="1" smtClean="0">
                <a:solidFill>
                  <a:schemeClr val="tx1"/>
                </a:solidFill>
              </a:rPr>
              <a:t>Fostel</a:t>
            </a:r>
            <a:r>
              <a:rPr lang="en-US" sz="3700" dirty="0" smtClean="0">
                <a:solidFill>
                  <a:schemeClr val="tx1"/>
                </a:solidFill>
              </a:rPr>
              <a:t>, Gilberto </a:t>
            </a:r>
            <a:r>
              <a:rPr lang="en-US" sz="3700" dirty="0" err="1" smtClean="0">
                <a:solidFill>
                  <a:schemeClr val="tx1"/>
                </a:solidFill>
              </a:rPr>
              <a:t>Fragoso</a:t>
            </a:r>
            <a:r>
              <a:rPr lang="en-US" sz="3700" dirty="0" smtClean="0">
                <a:solidFill>
                  <a:schemeClr val="tx1"/>
                </a:solidFill>
              </a:rPr>
              <a:t>, Frank Gibson, Tanya Gray, Jason </a:t>
            </a:r>
            <a:r>
              <a:rPr lang="en-US" sz="3700" dirty="0" err="1" smtClean="0">
                <a:solidFill>
                  <a:schemeClr val="tx1"/>
                </a:solidFill>
              </a:rPr>
              <a:t>Greenbaum</a:t>
            </a:r>
            <a:r>
              <a:rPr lang="en-US" sz="3700" dirty="0" smtClean="0">
                <a:solidFill>
                  <a:schemeClr val="tx1"/>
                </a:solidFill>
              </a:rPr>
              <a:t>, Pierre </a:t>
            </a:r>
            <a:r>
              <a:rPr lang="en-US" sz="3700" dirty="0" err="1" smtClean="0">
                <a:solidFill>
                  <a:schemeClr val="tx1"/>
                </a:solidFill>
              </a:rPr>
              <a:t>Grenon</a:t>
            </a:r>
            <a:r>
              <a:rPr lang="en-US" sz="3700" dirty="0" smtClean="0">
                <a:solidFill>
                  <a:schemeClr val="tx1"/>
                </a:solidFill>
              </a:rPr>
              <a:t>, Jeff </a:t>
            </a:r>
            <a:r>
              <a:rPr lang="en-US" sz="3700" dirty="0" err="1" smtClean="0">
                <a:solidFill>
                  <a:schemeClr val="tx1"/>
                </a:solidFill>
              </a:rPr>
              <a:t>Grethe</a:t>
            </a:r>
            <a:r>
              <a:rPr lang="en-US" sz="3700" dirty="0" smtClean="0">
                <a:solidFill>
                  <a:schemeClr val="tx1"/>
                </a:solidFill>
              </a:rPr>
              <a:t>, </a:t>
            </a:r>
            <a:r>
              <a:rPr lang="en-US" sz="3700" dirty="0" err="1" smtClean="0">
                <a:solidFill>
                  <a:schemeClr val="tx1"/>
                </a:solidFill>
              </a:rPr>
              <a:t>Yongqun</a:t>
            </a:r>
            <a:r>
              <a:rPr lang="en-US" sz="3700" dirty="0" smtClean="0">
                <a:solidFill>
                  <a:schemeClr val="tx1"/>
                </a:solidFill>
              </a:rPr>
              <a:t> He, </a:t>
            </a:r>
            <a:r>
              <a:rPr lang="en-US" sz="3700" dirty="0" err="1" smtClean="0">
                <a:solidFill>
                  <a:schemeClr val="tx1"/>
                </a:solidFill>
              </a:rPr>
              <a:t>Mervi</a:t>
            </a:r>
            <a:r>
              <a:rPr lang="en-US" sz="3700" dirty="0" smtClean="0">
                <a:solidFill>
                  <a:schemeClr val="tx1"/>
                </a:solidFill>
              </a:rPr>
              <a:t> </a:t>
            </a:r>
            <a:r>
              <a:rPr lang="en-US" sz="3700" dirty="0" err="1" smtClean="0">
                <a:solidFill>
                  <a:schemeClr val="tx1"/>
                </a:solidFill>
              </a:rPr>
              <a:t>Heiskanen</a:t>
            </a:r>
            <a:r>
              <a:rPr lang="en-US" sz="3700" dirty="0" smtClean="0">
                <a:solidFill>
                  <a:schemeClr val="tx1"/>
                </a:solidFill>
              </a:rPr>
              <a:t>, Tina Hernandez-</a:t>
            </a:r>
            <a:r>
              <a:rPr lang="en-US" sz="3700" dirty="0" err="1" smtClean="0">
                <a:solidFill>
                  <a:schemeClr val="tx1"/>
                </a:solidFill>
              </a:rPr>
              <a:t>Boussard</a:t>
            </a:r>
            <a:r>
              <a:rPr lang="en-US" sz="3700" dirty="0" smtClean="0">
                <a:solidFill>
                  <a:schemeClr val="tx1"/>
                </a:solidFill>
              </a:rPr>
              <a:t>, Philip Lord, Allyson Lister, James Malone, </a:t>
            </a:r>
            <a:r>
              <a:rPr lang="en-US" sz="3700" dirty="0" err="1" smtClean="0">
                <a:solidFill>
                  <a:schemeClr val="tx1"/>
                </a:solidFill>
              </a:rPr>
              <a:t>Elisabetta</a:t>
            </a:r>
            <a:r>
              <a:rPr lang="en-US" sz="3700" dirty="0" smtClean="0">
                <a:solidFill>
                  <a:schemeClr val="tx1"/>
                </a:solidFill>
              </a:rPr>
              <a:t> </a:t>
            </a:r>
            <a:r>
              <a:rPr lang="en-US" sz="3700" dirty="0" err="1" smtClean="0">
                <a:solidFill>
                  <a:schemeClr val="tx1"/>
                </a:solidFill>
              </a:rPr>
              <a:t>Manduchi</a:t>
            </a:r>
            <a:r>
              <a:rPr lang="en-US" sz="3700" dirty="0" smtClean="0">
                <a:solidFill>
                  <a:schemeClr val="tx1"/>
                </a:solidFill>
              </a:rPr>
              <a:t>, Luisa </a:t>
            </a:r>
            <a:r>
              <a:rPr lang="en-US" sz="3700" dirty="0" err="1" smtClean="0">
                <a:solidFill>
                  <a:schemeClr val="tx1"/>
                </a:solidFill>
              </a:rPr>
              <a:t>Montecchi</a:t>
            </a:r>
            <a:r>
              <a:rPr lang="en-US" sz="3700" dirty="0" smtClean="0">
                <a:solidFill>
                  <a:schemeClr val="tx1"/>
                </a:solidFill>
              </a:rPr>
              <a:t>, Norman Morrison, Chris </a:t>
            </a:r>
            <a:r>
              <a:rPr lang="en-US" sz="3700" dirty="0" err="1" smtClean="0">
                <a:solidFill>
                  <a:schemeClr val="tx1"/>
                </a:solidFill>
              </a:rPr>
              <a:t>Mungall</a:t>
            </a:r>
            <a:r>
              <a:rPr lang="en-US" sz="3700" dirty="0" smtClean="0">
                <a:solidFill>
                  <a:schemeClr val="tx1"/>
                </a:solidFill>
              </a:rPr>
              <a:t>, Helen Parkinson, Bjoern Peters, Matthew </a:t>
            </a:r>
            <a:r>
              <a:rPr lang="en-US" sz="3700" dirty="0" err="1" smtClean="0">
                <a:solidFill>
                  <a:schemeClr val="tx1"/>
                </a:solidFill>
              </a:rPr>
              <a:t>Pocock</a:t>
            </a:r>
            <a:r>
              <a:rPr lang="en-US" sz="3700" dirty="0" smtClean="0">
                <a:solidFill>
                  <a:schemeClr val="tx1"/>
                </a:solidFill>
              </a:rPr>
              <a:t>, Philippe </a:t>
            </a:r>
            <a:r>
              <a:rPr lang="en-US" sz="3700" dirty="0" err="1" smtClean="0">
                <a:solidFill>
                  <a:schemeClr val="tx1"/>
                </a:solidFill>
              </a:rPr>
              <a:t>Rocca</a:t>
            </a:r>
            <a:r>
              <a:rPr lang="en-US" sz="3700" dirty="0" smtClean="0">
                <a:solidFill>
                  <a:schemeClr val="tx1"/>
                </a:solidFill>
              </a:rPr>
              <a:t>-Serra, Daniel Rubin, Alan </a:t>
            </a:r>
            <a:r>
              <a:rPr lang="en-US" sz="3700" dirty="0" err="1" smtClean="0">
                <a:solidFill>
                  <a:schemeClr val="tx1"/>
                </a:solidFill>
              </a:rPr>
              <a:t>Ruttenberg</a:t>
            </a:r>
            <a:r>
              <a:rPr lang="en-US" sz="3700" dirty="0" smtClean="0">
                <a:solidFill>
                  <a:schemeClr val="tx1"/>
                </a:solidFill>
              </a:rPr>
              <a:t>, Susanna-</a:t>
            </a:r>
            <a:r>
              <a:rPr lang="en-US" sz="3700" dirty="0" err="1" smtClean="0">
                <a:solidFill>
                  <a:schemeClr val="tx1"/>
                </a:solidFill>
              </a:rPr>
              <a:t>Assunta</a:t>
            </a:r>
            <a:r>
              <a:rPr lang="en-US" sz="3700" dirty="0" smtClean="0">
                <a:solidFill>
                  <a:schemeClr val="tx1"/>
                </a:solidFill>
              </a:rPr>
              <a:t> </a:t>
            </a:r>
            <a:r>
              <a:rPr lang="en-US" sz="3700" dirty="0" err="1" smtClean="0">
                <a:solidFill>
                  <a:schemeClr val="tx1"/>
                </a:solidFill>
              </a:rPr>
              <a:t>Sansone</a:t>
            </a:r>
            <a:r>
              <a:rPr lang="en-US" sz="3700" dirty="0" smtClean="0">
                <a:solidFill>
                  <a:schemeClr val="tx1"/>
                </a:solidFill>
              </a:rPr>
              <a:t>, Richard </a:t>
            </a:r>
            <a:r>
              <a:rPr lang="en-US" sz="3700" dirty="0" err="1" smtClean="0">
                <a:solidFill>
                  <a:schemeClr val="tx1"/>
                </a:solidFill>
              </a:rPr>
              <a:t>Scheuermann</a:t>
            </a:r>
            <a:r>
              <a:rPr lang="en-US" sz="3700" dirty="0" smtClean="0">
                <a:solidFill>
                  <a:schemeClr val="tx1"/>
                </a:solidFill>
              </a:rPr>
              <a:t>, Daniel </a:t>
            </a:r>
            <a:r>
              <a:rPr lang="en-US" sz="3700" dirty="0" err="1" smtClean="0">
                <a:solidFill>
                  <a:schemeClr val="tx1"/>
                </a:solidFill>
              </a:rPr>
              <a:t>Schober</a:t>
            </a:r>
            <a:r>
              <a:rPr lang="en-US" sz="3700" dirty="0" smtClean="0">
                <a:solidFill>
                  <a:schemeClr val="tx1"/>
                </a:solidFill>
              </a:rPr>
              <a:t>, Barry Smith, Larisa N. </a:t>
            </a:r>
            <a:r>
              <a:rPr lang="en-US" sz="3700" dirty="0" err="1" smtClean="0">
                <a:solidFill>
                  <a:schemeClr val="tx1"/>
                </a:solidFill>
              </a:rPr>
              <a:t>Soldatova</a:t>
            </a:r>
            <a:r>
              <a:rPr lang="en-US" sz="3700" dirty="0" smtClean="0">
                <a:solidFill>
                  <a:schemeClr val="tx1"/>
                </a:solidFill>
              </a:rPr>
              <a:t>, </a:t>
            </a:r>
            <a:r>
              <a:rPr lang="en-US" sz="3700" dirty="0" err="1" smtClean="0">
                <a:solidFill>
                  <a:schemeClr val="tx1"/>
                </a:solidFill>
              </a:rPr>
              <a:t>Holger</a:t>
            </a:r>
            <a:r>
              <a:rPr lang="en-US" sz="3700" dirty="0" smtClean="0">
                <a:solidFill>
                  <a:schemeClr val="tx1"/>
                </a:solidFill>
              </a:rPr>
              <a:t> </a:t>
            </a:r>
            <a:r>
              <a:rPr lang="en-US" sz="3700" dirty="0" err="1" smtClean="0">
                <a:solidFill>
                  <a:schemeClr val="tx1"/>
                </a:solidFill>
              </a:rPr>
              <a:t>Stenzhorn</a:t>
            </a:r>
            <a:r>
              <a:rPr lang="en-US" sz="3700" dirty="0" smtClean="0">
                <a:solidFill>
                  <a:schemeClr val="tx1"/>
                </a:solidFill>
              </a:rPr>
              <a:t>, Chris </a:t>
            </a:r>
            <a:r>
              <a:rPr lang="en-US" sz="3700" dirty="0" err="1" smtClean="0">
                <a:solidFill>
                  <a:schemeClr val="tx1"/>
                </a:solidFill>
              </a:rPr>
              <a:t>Stoeckert</a:t>
            </a:r>
            <a:r>
              <a:rPr lang="en-US" sz="3700" dirty="0" smtClean="0">
                <a:solidFill>
                  <a:schemeClr val="tx1"/>
                </a:solidFill>
              </a:rPr>
              <a:t>, Chris Taylor, John Westbrook, Joe White, Trish </a:t>
            </a:r>
            <a:r>
              <a:rPr lang="en-US" sz="3700" dirty="0" err="1" smtClean="0">
                <a:solidFill>
                  <a:schemeClr val="tx1"/>
                </a:solidFill>
              </a:rPr>
              <a:t>Whetzel</a:t>
            </a:r>
            <a:r>
              <a:rPr lang="en-US" sz="3700" dirty="0" smtClean="0">
                <a:solidFill>
                  <a:schemeClr val="tx1"/>
                </a:solidFill>
              </a:rPr>
              <a:t>, Stefan </a:t>
            </a:r>
            <a:r>
              <a:rPr lang="en-US" sz="3700" dirty="0" err="1" smtClean="0">
                <a:solidFill>
                  <a:schemeClr val="tx1"/>
                </a:solidFill>
              </a:rPr>
              <a:t>Wiemann</a:t>
            </a:r>
            <a:r>
              <a:rPr lang="en-US" sz="3700" dirty="0" smtClean="0">
                <a:solidFill>
                  <a:schemeClr val="tx1"/>
                </a:solidFill>
              </a:rPr>
              <a:t>, </a:t>
            </a:r>
            <a:r>
              <a:rPr lang="en-US" sz="3700" dirty="0" err="1" smtClean="0">
                <a:solidFill>
                  <a:schemeClr val="tx1"/>
                </a:solidFill>
              </a:rPr>
              <a:t>Jie</a:t>
            </a:r>
            <a:r>
              <a:rPr lang="en-US" sz="3700" dirty="0" smtClean="0">
                <a:solidFill>
                  <a:schemeClr val="tx1"/>
                </a:solidFill>
              </a:rPr>
              <a:t> </a:t>
            </a:r>
            <a:r>
              <a:rPr lang="en-US" sz="3700" dirty="0" err="1" smtClean="0">
                <a:solidFill>
                  <a:schemeClr val="tx1"/>
                </a:solidFill>
              </a:rPr>
              <a:t>Zheng</a:t>
            </a:r>
            <a:r>
              <a:rPr lang="en-US" sz="3700" dirty="0" smtClean="0">
                <a:solidFill>
                  <a:schemeClr val="tx1"/>
                </a:solidFill>
              </a:rPr>
              <a:t>.</a:t>
            </a:r>
            <a:endParaRPr lang="en-US" sz="3700" i="1" dirty="0" smtClean="0">
              <a:solidFill>
                <a:schemeClr val="tx1"/>
              </a:solidFill>
            </a:endParaRPr>
          </a:p>
        </p:txBody>
      </p:sp>
      <p:sp>
        <p:nvSpPr>
          <p:cNvPr id="10" name="Rectangle 9"/>
          <p:cNvSpPr/>
          <p:nvPr/>
        </p:nvSpPr>
        <p:spPr>
          <a:xfrm>
            <a:off x="731520" y="675249"/>
            <a:ext cx="31455360" cy="97911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418960" tIns="209480" rIns="418960" bIns="209480" rtlCol="0" anchor="ctr"/>
          <a:lstStyle/>
          <a:p>
            <a:pPr algn="ctr"/>
            <a:endParaRPr lang="en-US"/>
          </a:p>
        </p:txBody>
      </p:sp>
      <p:sp>
        <p:nvSpPr>
          <p:cNvPr id="4" name="Rectangle 3"/>
          <p:cNvSpPr/>
          <p:nvPr/>
        </p:nvSpPr>
        <p:spPr>
          <a:xfrm>
            <a:off x="5120640" y="506437"/>
            <a:ext cx="27066240" cy="4085593"/>
          </a:xfrm>
          <a:prstGeom prst="rect">
            <a:avLst/>
          </a:prstGeom>
          <a:ln>
            <a:noFill/>
          </a:ln>
        </p:spPr>
        <p:txBody>
          <a:bodyPr wrap="square" lIns="418960" tIns="209480" rIns="418960" bIns="209480">
            <a:spAutoFit/>
          </a:bodyPr>
          <a:lstStyle/>
          <a:p>
            <a:pPr algn="ctr"/>
            <a:r>
              <a:rPr lang="en-US" sz="11000" b="1" dirty="0" smtClean="0"/>
              <a:t>Ontology </a:t>
            </a:r>
            <a:r>
              <a:rPr lang="en-US" sz="11000" b="1" dirty="0"/>
              <a:t>for Biomedical </a:t>
            </a:r>
            <a:r>
              <a:rPr lang="en-US" sz="11000" b="1" dirty="0" smtClean="0"/>
              <a:t>Investigations</a:t>
            </a:r>
          </a:p>
          <a:p>
            <a:pPr algn="ctr"/>
            <a:r>
              <a:rPr lang="en-US" sz="6400" b="1" dirty="0" smtClean="0"/>
              <a:t>The OBI Consortium*, </a:t>
            </a:r>
            <a:r>
              <a:rPr lang="en-US" sz="6400" b="1" u="sng" dirty="0" smtClean="0">
                <a:hlinkClick r:id="rId3"/>
              </a:rPr>
              <a:t>http://obi-ontology.org</a:t>
            </a:r>
            <a:r>
              <a:rPr lang="en-US" sz="6400" b="1" u="sng" dirty="0" smtClean="0"/>
              <a:t/>
            </a:r>
            <a:br>
              <a:rPr lang="en-US" sz="6400" b="1" u="sng" dirty="0" smtClean="0"/>
            </a:br>
            <a:r>
              <a:rPr lang="en-US" sz="6400" b="1" dirty="0" smtClean="0"/>
              <a:t>email: obi-users@googlegroups.com</a:t>
            </a:r>
            <a:endParaRPr lang="en-US" sz="6400" b="1" dirty="0"/>
          </a:p>
        </p:txBody>
      </p:sp>
      <p:pic>
        <p:nvPicPr>
          <p:cNvPr id="9" name="Picture 7"/>
          <p:cNvPicPr>
            <a:picLocks noChangeAspect="1" noChangeArrowheads="1"/>
          </p:cNvPicPr>
          <p:nvPr/>
        </p:nvPicPr>
        <p:blipFill>
          <a:blip r:embed="rId4" cstate="print"/>
          <a:srcRect l="4799" t="10324" r="7047" b="30769"/>
          <a:stretch>
            <a:fillRect/>
          </a:stretch>
        </p:blipFill>
        <p:spPr bwMode="auto">
          <a:xfrm>
            <a:off x="914400" y="817080"/>
            <a:ext cx="4114800" cy="2359283"/>
          </a:xfrm>
          <a:prstGeom prst="rect">
            <a:avLst/>
          </a:prstGeom>
          <a:noFill/>
          <a:ln w="9525">
            <a:noFill/>
            <a:miter lim="800000"/>
            <a:headEnd/>
            <a:tailEnd/>
          </a:ln>
          <a:effectLst>
            <a:outerShdw blurRad="63500" dist="107763" dir="2700000" algn="ctr" rotWithShape="0">
              <a:schemeClr val="bg2">
                <a:alpha val="50000"/>
              </a:schemeClr>
            </a:outerShdw>
          </a:effectLst>
        </p:spPr>
      </p:pic>
      <p:sp>
        <p:nvSpPr>
          <p:cNvPr id="19" name="TextBox 18"/>
          <p:cNvSpPr txBox="1"/>
          <p:nvPr/>
        </p:nvSpPr>
        <p:spPr>
          <a:xfrm>
            <a:off x="731520" y="4057034"/>
            <a:ext cx="31455360" cy="6578583"/>
          </a:xfrm>
          <a:prstGeom prst="rect">
            <a:avLst/>
          </a:prstGeom>
          <a:noFill/>
        </p:spPr>
        <p:txBody>
          <a:bodyPr wrap="square" lIns="418960" tIns="209480" rIns="418960" bIns="209480" rtlCol="0">
            <a:spAutoFit/>
          </a:bodyPr>
          <a:lstStyle/>
          <a:p>
            <a:pPr algn="just"/>
            <a:r>
              <a:rPr lang="en-US" sz="5000" i="1" dirty="0" smtClean="0"/>
              <a:t>The goal of OBI is to enable a formal representation of biomedical investigations that captures the experimental evidence on which their findings are based. OBI allows for the comparison of experimental data from the wide array of scientific disciplines represented by domain experts in the OBI consortium. OBI follows the principles laid out by the OBO foundry, and integrates tightly with other foundry candidate ontologies, such as GO (</a:t>
            </a:r>
            <a:r>
              <a:rPr lang="en-GB" sz="5000" i="1" dirty="0" smtClean="0"/>
              <a:t>www.geneontology.org</a:t>
            </a:r>
            <a:r>
              <a:rPr lang="en-US" sz="5000" i="1" dirty="0" smtClean="0"/>
              <a:t>) and </a:t>
            </a:r>
            <a:r>
              <a:rPr lang="en-US" sz="5000" i="1" dirty="0" err="1" smtClean="0"/>
              <a:t>ChEBI</a:t>
            </a:r>
            <a:r>
              <a:rPr lang="en-US" sz="5000" i="1" dirty="0"/>
              <a:t> </a:t>
            </a:r>
            <a:r>
              <a:rPr lang="en-US" sz="5000" i="1" dirty="0" smtClean="0"/>
              <a:t>(</a:t>
            </a:r>
            <a:r>
              <a:rPr lang="en-GB" sz="5000" i="1" dirty="0" smtClean="0"/>
              <a:t>www.ebi.ac.uk/chebi/</a:t>
            </a:r>
            <a:r>
              <a:rPr lang="en-US" sz="5000" i="1" dirty="0" smtClean="0"/>
              <a:t>) whose terms are used to describe biological reality. The use of OBI by the scientific community to represent or annotate their investigations within electronic data resources will alleviate the need for lower accuracy text mining and enable semantic web searches and third-party understanding of information related to life-science and clinical investigations.</a:t>
            </a:r>
            <a:endParaRPr lang="en-US" sz="5000" dirty="0"/>
          </a:p>
        </p:txBody>
      </p:sp>
      <p:grpSp>
        <p:nvGrpSpPr>
          <p:cNvPr id="21" name="Group 20"/>
          <p:cNvGrpSpPr/>
          <p:nvPr/>
        </p:nvGrpSpPr>
        <p:grpSpPr>
          <a:xfrm>
            <a:off x="731520" y="21607975"/>
            <a:ext cx="31455360" cy="18231729"/>
            <a:chOff x="152400" y="4800600"/>
            <a:chExt cx="6553200" cy="4114800"/>
          </a:xfrm>
        </p:grpSpPr>
        <p:sp>
          <p:nvSpPr>
            <p:cNvPr id="16" name="Rectangle 15"/>
            <p:cNvSpPr/>
            <p:nvPr/>
          </p:nvSpPr>
          <p:spPr>
            <a:xfrm>
              <a:off x="152400" y="4800600"/>
              <a:ext cx="6553200" cy="411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assayManuscript"/>
            <p:cNvPicPr>
              <a:picLocks noChangeAspect="1" noChangeArrowheads="1"/>
            </p:cNvPicPr>
            <p:nvPr/>
          </p:nvPicPr>
          <p:blipFill>
            <a:blip r:embed="rId5" cstate="print"/>
            <a:srcRect l="1601" t="2000" r="5559"/>
            <a:stretch>
              <a:fillRect/>
            </a:stretch>
          </p:blipFill>
          <p:spPr bwMode="auto">
            <a:xfrm>
              <a:off x="190500" y="5153025"/>
              <a:ext cx="4419600" cy="3733800"/>
            </a:xfrm>
            <a:prstGeom prst="rect">
              <a:avLst/>
            </a:prstGeom>
            <a:noFill/>
            <a:ln w="9525">
              <a:noFill/>
              <a:miter lim="800000"/>
              <a:headEnd/>
              <a:tailEnd/>
            </a:ln>
          </p:spPr>
        </p:pic>
        <p:sp>
          <p:nvSpPr>
            <p:cNvPr id="15" name="TextBox 14"/>
            <p:cNvSpPr txBox="1"/>
            <p:nvPr/>
          </p:nvSpPr>
          <p:spPr>
            <a:xfrm>
              <a:off x="4540250" y="5105400"/>
              <a:ext cx="2155825" cy="3695456"/>
            </a:xfrm>
            <a:prstGeom prst="rect">
              <a:avLst/>
            </a:prstGeom>
            <a:noFill/>
          </p:spPr>
          <p:txBody>
            <a:bodyPr wrap="square" rtlCol="0">
              <a:spAutoFit/>
            </a:bodyPr>
            <a:lstStyle/>
            <a:p>
              <a:r>
                <a:rPr lang="en-US" sz="4600" b="1" dirty="0" smtClean="0"/>
                <a:t>Measuring the glucose concentration in blood. </a:t>
              </a:r>
              <a:r>
                <a:rPr lang="en-US" sz="4600" dirty="0" smtClean="0"/>
                <a:t>The large</a:t>
              </a:r>
              <a:r>
                <a:rPr lang="en-US" sz="4600" b="1" dirty="0" smtClean="0"/>
                <a:t> </a:t>
              </a:r>
              <a:r>
                <a:rPr lang="en-US" sz="4600" dirty="0" smtClean="0"/>
                <a:t>boxes represent processes and contain their participants. The </a:t>
              </a:r>
              <a:r>
                <a:rPr lang="en-US" sz="4600" i="1" dirty="0" smtClean="0"/>
                <a:t>taking sample from organism</a:t>
              </a:r>
              <a:r>
                <a:rPr lang="en-US" sz="4600" dirty="0" smtClean="0"/>
                <a:t> process takes place first. In this process, a syringe is used as a device to draw blood from the mouse which bears the specimen role. At the end of this process, a tube contains the blood specimen. In a second step, that blood will be used as the </a:t>
              </a:r>
              <a:r>
                <a:rPr lang="en-US" sz="4600" dirty="0" err="1" smtClean="0"/>
                <a:t>evaluant</a:t>
              </a:r>
              <a:r>
                <a:rPr lang="en-US" sz="4600" dirty="0" smtClean="0"/>
                <a:t> in an </a:t>
              </a:r>
              <a:r>
                <a:rPr lang="en-US" sz="4600" dirty="0" err="1" smtClean="0"/>
                <a:t>analyte</a:t>
              </a:r>
              <a:r>
                <a:rPr lang="en-US" sz="4600" dirty="0" smtClean="0"/>
                <a:t> assay in which the concentration of glucose in the blood is measured. A </a:t>
              </a:r>
              <a:r>
                <a:rPr lang="en-US" sz="4600" dirty="0" err="1" smtClean="0"/>
                <a:t>glucometer</a:t>
              </a:r>
              <a:r>
                <a:rPr lang="en-US" sz="4600" dirty="0" smtClean="0"/>
                <a:t> device is used to make this measurement. The </a:t>
              </a:r>
              <a:r>
                <a:rPr lang="en-US" sz="4600" dirty="0" err="1" smtClean="0"/>
                <a:t>analyte</a:t>
              </a:r>
              <a:r>
                <a:rPr lang="en-US" sz="4600" dirty="0" smtClean="0"/>
                <a:t> role inheres in the glucose molecules scattered throughout the blood specimen. The objective of this planned process is to analyze the </a:t>
              </a:r>
              <a:r>
                <a:rPr lang="en-US" sz="4600" dirty="0" err="1" smtClean="0"/>
                <a:t>analyte</a:t>
              </a:r>
              <a:r>
                <a:rPr lang="en-US" sz="4600" dirty="0" smtClean="0"/>
                <a:t> (glucose) concentration. This modeling of a specific use case is used as the basis for generation of pattern templates allowing us to automate following additions of similar processes</a:t>
              </a:r>
              <a:endParaRPr lang="en-US" sz="4600" dirty="0"/>
            </a:p>
          </p:txBody>
        </p:sp>
        <p:sp>
          <p:nvSpPr>
            <p:cNvPr id="20" name="TextBox 19"/>
            <p:cNvSpPr txBox="1"/>
            <p:nvPr/>
          </p:nvSpPr>
          <p:spPr>
            <a:xfrm>
              <a:off x="152400" y="4800600"/>
              <a:ext cx="6553200" cy="243122"/>
            </a:xfrm>
            <a:prstGeom prst="rect">
              <a:avLst/>
            </a:prstGeom>
            <a:noFill/>
          </p:spPr>
          <p:txBody>
            <a:bodyPr wrap="square" rtlCol="0">
              <a:spAutoFit/>
            </a:bodyPr>
            <a:lstStyle/>
            <a:p>
              <a:pPr algn="ctr"/>
              <a:r>
                <a:rPr lang="en-US" sz="6400" b="1" dirty="0" smtClean="0"/>
                <a:t>A detailed example how to represent a blood glucose concentration measurement</a:t>
              </a:r>
              <a:endParaRPr lang="en-US" b="1" dirty="0"/>
            </a:p>
          </p:txBody>
        </p:sp>
      </p:grpSp>
      <p:sp>
        <p:nvSpPr>
          <p:cNvPr id="25" name="TextBox 24"/>
          <p:cNvSpPr txBox="1"/>
          <p:nvPr/>
        </p:nvSpPr>
        <p:spPr>
          <a:xfrm>
            <a:off x="731520" y="10803988"/>
            <a:ext cx="13167360" cy="11318340"/>
          </a:xfrm>
          <a:prstGeom prst="rect">
            <a:avLst/>
          </a:prstGeom>
          <a:noFill/>
        </p:spPr>
        <p:txBody>
          <a:bodyPr wrap="square" lIns="418960" tIns="209480" rIns="418960" bIns="209480" rtlCol="0">
            <a:spAutoFit/>
          </a:bodyPr>
          <a:lstStyle/>
          <a:p>
            <a:pPr algn="just"/>
            <a:r>
              <a:rPr lang="en-US" sz="4800" b="1" dirty="0" smtClean="0"/>
              <a:t>Partial high-level is-a hierarchy of OBI classes. </a:t>
            </a:r>
          </a:p>
          <a:p>
            <a:pPr algn="just"/>
            <a:r>
              <a:rPr lang="en-US" sz="4400" dirty="0" smtClean="0"/>
              <a:t>Under the Basic Formal Ontology (BFO) (</a:t>
            </a:r>
            <a:r>
              <a:rPr lang="en-GB" sz="4400" i="1" dirty="0" smtClean="0"/>
              <a:t>www.ifomis.org/bfo</a:t>
            </a:r>
            <a:r>
              <a:rPr lang="en-US" sz="4400" dirty="0" smtClean="0"/>
              <a:t>) </a:t>
            </a:r>
            <a:r>
              <a:rPr lang="en-US" sz="4400" i="1" dirty="0" smtClean="0"/>
              <a:t>material entity, </a:t>
            </a:r>
            <a:r>
              <a:rPr lang="en-US" sz="4400" dirty="0" smtClean="0"/>
              <a:t>several classes are imported from outside ontologies (indicated in red). The </a:t>
            </a:r>
            <a:r>
              <a:rPr lang="en-US" sz="4400" i="1" dirty="0" smtClean="0"/>
              <a:t>processed material</a:t>
            </a:r>
            <a:r>
              <a:rPr lang="en-US" sz="4400" dirty="0" smtClean="0"/>
              <a:t> class represents entities that were generated in a planned process, meaning that they were intentionally created. </a:t>
            </a:r>
          </a:p>
          <a:p>
            <a:pPr algn="just"/>
            <a:r>
              <a:rPr lang="en-US" sz="4400" i="1" dirty="0" smtClean="0"/>
              <a:t>planned process </a:t>
            </a:r>
            <a:r>
              <a:rPr lang="en-US" sz="4400" dirty="0" smtClean="0"/>
              <a:t>are initiated by an agent in order to achieve a specific objective. </a:t>
            </a:r>
            <a:r>
              <a:rPr lang="en-US" sz="4400" dirty="0" smtClean="0"/>
              <a:t>This includes all research activities, such as an </a:t>
            </a:r>
            <a:r>
              <a:rPr lang="en-US" sz="4400" i="1" dirty="0" smtClean="0"/>
              <a:t>investigation </a:t>
            </a:r>
            <a:r>
              <a:rPr lang="en-US" sz="4400" dirty="0" smtClean="0"/>
              <a:t>encompassing a planning, study design execution and documenting phase, or an individual </a:t>
            </a:r>
            <a:r>
              <a:rPr lang="en-US" sz="4400" i="1" dirty="0" smtClean="0"/>
              <a:t>assay</a:t>
            </a:r>
            <a:r>
              <a:rPr lang="en-US" sz="4400" dirty="0" smtClean="0"/>
              <a:t>.</a:t>
            </a:r>
            <a:r>
              <a:rPr lang="en-US" sz="4400" dirty="0" smtClean="0"/>
              <a:t> </a:t>
            </a:r>
          </a:p>
          <a:p>
            <a:pPr algn="just"/>
            <a:r>
              <a:rPr lang="en-US" sz="4400" i="1" dirty="0" smtClean="0"/>
              <a:t>Information content entities</a:t>
            </a:r>
            <a:r>
              <a:rPr lang="en-US" sz="4400" dirty="0" smtClean="0"/>
              <a:t> are about the material entities and processes in an investigation in the form of its design, outcomes, and reporting.</a:t>
            </a:r>
            <a:endParaRPr lang="en-US" sz="4400" i="1" dirty="0" smtClean="0"/>
          </a:p>
          <a:p>
            <a:pPr algn="just"/>
            <a:endParaRPr lang="en-US" sz="4400" dirty="0"/>
          </a:p>
        </p:txBody>
      </p:sp>
      <p:grpSp>
        <p:nvGrpSpPr>
          <p:cNvPr id="18" name="Group 17"/>
          <p:cNvGrpSpPr/>
          <p:nvPr/>
        </p:nvGrpSpPr>
        <p:grpSpPr>
          <a:xfrm>
            <a:off x="15240000" y="11277600"/>
            <a:ext cx="16230600" cy="9555480"/>
            <a:chOff x="0" y="487680"/>
            <a:chExt cx="9244118" cy="6583680"/>
          </a:xfrm>
        </p:grpSpPr>
        <p:grpSp>
          <p:nvGrpSpPr>
            <p:cNvPr id="22" name="Group 44"/>
            <p:cNvGrpSpPr/>
            <p:nvPr/>
          </p:nvGrpSpPr>
          <p:grpSpPr>
            <a:xfrm>
              <a:off x="0" y="568960"/>
              <a:ext cx="5126991" cy="5689600"/>
              <a:chOff x="0" y="533400"/>
              <a:chExt cx="5029200" cy="5334000"/>
            </a:xfrm>
          </p:grpSpPr>
          <p:sp>
            <p:nvSpPr>
              <p:cNvPr id="52" name="Rounded Rectangle 51"/>
              <p:cNvSpPr/>
              <p:nvPr/>
            </p:nvSpPr>
            <p:spPr>
              <a:xfrm>
                <a:off x="1524000" y="4648200"/>
                <a:ext cx="19050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anatomical entity (FMA, CARO)</a:t>
                </a:r>
                <a:endParaRPr lang="en-US" sz="2800" dirty="0"/>
              </a:p>
            </p:txBody>
          </p:sp>
          <p:sp>
            <p:nvSpPr>
              <p:cNvPr id="53" name="Rounded Rectangle 52"/>
              <p:cNvSpPr/>
              <p:nvPr/>
            </p:nvSpPr>
            <p:spPr>
              <a:xfrm>
                <a:off x="1524000" y="3276600"/>
                <a:ext cx="19050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protein complex</a:t>
                </a:r>
                <a:br>
                  <a:rPr lang="en-US" sz="2800" dirty="0" smtClean="0"/>
                </a:br>
                <a:r>
                  <a:rPr lang="en-US" sz="2800" dirty="0" smtClean="0"/>
                  <a:t>(Gene Ontology)</a:t>
                </a:r>
                <a:endParaRPr lang="en-US" sz="2800" dirty="0"/>
              </a:p>
            </p:txBody>
          </p:sp>
          <p:sp>
            <p:nvSpPr>
              <p:cNvPr id="54" name="Rounded Rectangle 53"/>
              <p:cNvSpPr/>
              <p:nvPr/>
            </p:nvSpPr>
            <p:spPr>
              <a:xfrm>
                <a:off x="1524000" y="2590800"/>
                <a:ext cx="19050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molecular entity (</a:t>
                </a:r>
                <a:r>
                  <a:rPr lang="en-US" sz="2800" dirty="0" err="1" smtClean="0"/>
                  <a:t>ChEBI</a:t>
                </a:r>
                <a:r>
                  <a:rPr lang="en-US" sz="2800" dirty="0" smtClean="0"/>
                  <a:t>)</a:t>
                </a:r>
                <a:endParaRPr lang="en-US" sz="2800" dirty="0"/>
              </a:p>
            </p:txBody>
          </p:sp>
          <p:sp>
            <p:nvSpPr>
              <p:cNvPr id="55" name="Rounded Rectangle 54"/>
              <p:cNvSpPr/>
              <p:nvPr/>
            </p:nvSpPr>
            <p:spPr>
              <a:xfrm>
                <a:off x="1524000" y="5334000"/>
                <a:ext cx="19050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organism </a:t>
                </a:r>
                <a:br>
                  <a:rPr lang="en-US" sz="2800" dirty="0" smtClean="0"/>
                </a:br>
                <a:r>
                  <a:rPr lang="en-US" sz="2800" dirty="0" smtClean="0"/>
                  <a:t>(NCBI taxonomy)</a:t>
                </a:r>
                <a:endParaRPr lang="en-US" sz="2800" dirty="0"/>
              </a:p>
            </p:txBody>
          </p:sp>
          <p:sp>
            <p:nvSpPr>
              <p:cNvPr id="56" name="Rounded Rectangle 55"/>
              <p:cNvSpPr/>
              <p:nvPr/>
            </p:nvSpPr>
            <p:spPr>
              <a:xfrm>
                <a:off x="1524000" y="53340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processed material</a:t>
                </a:r>
                <a:endParaRPr lang="en-US" sz="2800" dirty="0"/>
              </a:p>
            </p:txBody>
          </p:sp>
          <p:sp>
            <p:nvSpPr>
              <p:cNvPr id="57" name="Rounded Rectangle 56"/>
              <p:cNvSpPr/>
              <p:nvPr/>
            </p:nvSpPr>
            <p:spPr>
              <a:xfrm>
                <a:off x="0" y="297180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material entity</a:t>
                </a:r>
                <a:endParaRPr lang="en-US" sz="2800" dirty="0"/>
              </a:p>
            </p:txBody>
          </p:sp>
          <p:sp>
            <p:nvSpPr>
              <p:cNvPr id="58" name="Rounded Rectangle 57"/>
              <p:cNvSpPr/>
              <p:nvPr/>
            </p:nvSpPr>
            <p:spPr>
              <a:xfrm>
                <a:off x="1524000" y="1905000"/>
                <a:ext cx="1905000" cy="5334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chemical entities in solution</a:t>
                </a:r>
                <a:endParaRPr lang="en-US" sz="2800" dirty="0"/>
              </a:p>
            </p:txBody>
          </p:sp>
          <p:cxnSp>
            <p:nvCxnSpPr>
              <p:cNvPr id="59" name="Straight Arrow Connector 58"/>
              <p:cNvCxnSpPr>
                <a:stCxn id="57" idx="3"/>
                <a:endCxn id="58" idx="1"/>
              </p:cNvCxnSpPr>
              <p:nvPr/>
            </p:nvCxnSpPr>
            <p:spPr>
              <a:xfrm flipV="1">
                <a:off x="1066800" y="2171700"/>
                <a:ext cx="457200" cy="1066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7" idx="3"/>
                <a:endCxn id="54" idx="1"/>
              </p:cNvCxnSpPr>
              <p:nvPr/>
            </p:nvCxnSpPr>
            <p:spPr>
              <a:xfrm flipV="1">
                <a:off x="1066800" y="2857500"/>
                <a:ext cx="4572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7" idx="3"/>
                <a:endCxn id="56" idx="1"/>
              </p:cNvCxnSpPr>
              <p:nvPr/>
            </p:nvCxnSpPr>
            <p:spPr>
              <a:xfrm flipV="1">
                <a:off x="1066800" y="800100"/>
                <a:ext cx="457200" cy="2438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7" idx="3"/>
                <a:endCxn id="55" idx="1"/>
              </p:cNvCxnSpPr>
              <p:nvPr/>
            </p:nvCxnSpPr>
            <p:spPr>
              <a:xfrm>
                <a:off x="1066800" y="3238500"/>
                <a:ext cx="457200" cy="2362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7" idx="3"/>
                <a:endCxn id="52" idx="1"/>
              </p:cNvCxnSpPr>
              <p:nvPr/>
            </p:nvCxnSpPr>
            <p:spPr>
              <a:xfrm>
                <a:off x="1066800" y="3238500"/>
                <a:ext cx="457200" cy="1676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7" idx="3"/>
                <a:endCxn id="53" idx="1"/>
              </p:cNvCxnSpPr>
              <p:nvPr/>
            </p:nvCxnSpPr>
            <p:spPr>
              <a:xfrm>
                <a:off x="1066800" y="3238500"/>
                <a:ext cx="45720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6" idx="3"/>
                <a:endCxn id="66" idx="1"/>
              </p:cNvCxnSpPr>
              <p:nvPr/>
            </p:nvCxnSpPr>
            <p:spPr>
              <a:xfrm>
                <a:off x="3429000" y="800100"/>
                <a:ext cx="457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886200" y="533400"/>
                <a:ext cx="1143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device</a:t>
                </a:r>
                <a:endParaRPr lang="en-US" sz="2800" dirty="0"/>
              </a:p>
            </p:txBody>
          </p:sp>
          <p:sp>
            <p:nvSpPr>
              <p:cNvPr id="67" name="Rounded Rectangle 66"/>
              <p:cNvSpPr/>
              <p:nvPr/>
            </p:nvSpPr>
            <p:spPr>
              <a:xfrm>
                <a:off x="3886200" y="1219200"/>
                <a:ext cx="1143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cell culture</a:t>
                </a:r>
                <a:endParaRPr lang="en-US" sz="2800" dirty="0"/>
              </a:p>
            </p:txBody>
          </p:sp>
          <p:sp>
            <p:nvSpPr>
              <p:cNvPr id="68" name="Rounded Rectangle 67"/>
              <p:cNvSpPr/>
              <p:nvPr/>
            </p:nvSpPr>
            <p:spPr>
              <a:xfrm>
                <a:off x="1524000" y="1219200"/>
                <a:ext cx="1905000" cy="5334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organization</a:t>
                </a:r>
                <a:endParaRPr lang="en-US" sz="2800" dirty="0"/>
              </a:p>
            </p:txBody>
          </p:sp>
          <p:cxnSp>
            <p:nvCxnSpPr>
              <p:cNvPr id="69" name="Straight Arrow Connector 68"/>
              <p:cNvCxnSpPr>
                <a:stCxn id="57" idx="3"/>
                <a:endCxn id="68" idx="1"/>
              </p:cNvCxnSpPr>
              <p:nvPr/>
            </p:nvCxnSpPr>
            <p:spPr>
              <a:xfrm flipV="1">
                <a:off x="1066800" y="1485900"/>
                <a:ext cx="457200" cy="1752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1524000" y="3962400"/>
                <a:ext cx="19050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cell</a:t>
                </a:r>
                <a:br>
                  <a:rPr lang="en-US" sz="2800" dirty="0" smtClean="0"/>
                </a:br>
                <a:r>
                  <a:rPr lang="en-US" sz="2800" dirty="0" smtClean="0"/>
                  <a:t>(Cell Ontology)</a:t>
                </a:r>
                <a:endParaRPr lang="en-US" sz="2800" dirty="0"/>
              </a:p>
            </p:txBody>
          </p:sp>
          <p:cxnSp>
            <p:nvCxnSpPr>
              <p:cNvPr id="71" name="Straight Arrow Connector 70"/>
              <p:cNvCxnSpPr>
                <a:stCxn id="57" idx="3"/>
                <a:endCxn id="70" idx="1"/>
              </p:cNvCxnSpPr>
              <p:nvPr/>
            </p:nvCxnSpPr>
            <p:spPr>
              <a:xfrm>
                <a:off x="1066800" y="3238500"/>
                <a:ext cx="4572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3886200" y="1905000"/>
                <a:ext cx="1143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PCR product</a:t>
                </a:r>
                <a:endParaRPr lang="en-US" sz="2800" dirty="0"/>
              </a:p>
            </p:txBody>
          </p:sp>
          <p:cxnSp>
            <p:nvCxnSpPr>
              <p:cNvPr id="73" name="Straight Arrow Connector 72"/>
              <p:cNvCxnSpPr>
                <a:stCxn id="56" idx="3"/>
                <a:endCxn id="67" idx="1"/>
              </p:cNvCxnSpPr>
              <p:nvPr/>
            </p:nvCxnSpPr>
            <p:spPr>
              <a:xfrm>
                <a:off x="3429000" y="800100"/>
                <a:ext cx="4572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6" idx="3"/>
                <a:endCxn id="72" idx="1"/>
              </p:cNvCxnSpPr>
              <p:nvPr/>
            </p:nvCxnSpPr>
            <p:spPr>
              <a:xfrm>
                <a:off x="3429000" y="800100"/>
                <a:ext cx="457200"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6" name="Rounded Rectangle 25"/>
            <p:cNvSpPr/>
            <p:nvPr/>
          </p:nvSpPr>
          <p:spPr>
            <a:xfrm>
              <a:off x="3961765" y="5039360"/>
              <a:ext cx="1242907"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planned process</a:t>
              </a:r>
              <a:endParaRPr lang="en-US" sz="2800" dirty="0"/>
            </a:p>
          </p:txBody>
        </p:sp>
        <p:sp>
          <p:nvSpPr>
            <p:cNvPr id="27" name="Rounded Rectangle 26"/>
            <p:cNvSpPr/>
            <p:nvPr/>
          </p:nvSpPr>
          <p:spPr>
            <a:xfrm>
              <a:off x="5593080" y="6502400"/>
              <a:ext cx="1553633"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processing material</a:t>
              </a:r>
              <a:endParaRPr lang="en-US" sz="2800" dirty="0"/>
            </a:p>
          </p:txBody>
        </p:sp>
        <p:sp>
          <p:nvSpPr>
            <p:cNvPr id="28" name="Rounded Rectangle 27"/>
            <p:cNvSpPr/>
            <p:nvPr/>
          </p:nvSpPr>
          <p:spPr>
            <a:xfrm>
              <a:off x="5593080" y="3576320"/>
              <a:ext cx="1553633"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planning</a:t>
              </a:r>
              <a:endParaRPr lang="en-US" sz="2800" dirty="0"/>
            </a:p>
          </p:txBody>
        </p:sp>
        <p:sp>
          <p:nvSpPr>
            <p:cNvPr id="29" name="Rounded Rectangle 28"/>
            <p:cNvSpPr/>
            <p:nvPr/>
          </p:nvSpPr>
          <p:spPr>
            <a:xfrm>
              <a:off x="5593080" y="4307840"/>
              <a:ext cx="1553633"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investigation</a:t>
              </a:r>
              <a:endParaRPr lang="en-US" sz="2800" dirty="0"/>
            </a:p>
          </p:txBody>
        </p:sp>
        <p:sp>
          <p:nvSpPr>
            <p:cNvPr id="30" name="Rounded Rectangle 29"/>
            <p:cNvSpPr/>
            <p:nvPr/>
          </p:nvSpPr>
          <p:spPr>
            <a:xfrm>
              <a:off x="5593080" y="5039360"/>
              <a:ext cx="1553633"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study design execution</a:t>
              </a:r>
              <a:endParaRPr lang="en-US" sz="2800" dirty="0"/>
            </a:p>
          </p:txBody>
        </p:sp>
        <p:sp>
          <p:nvSpPr>
            <p:cNvPr id="31" name="Rounded Rectangle 30"/>
            <p:cNvSpPr/>
            <p:nvPr/>
          </p:nvSpPr>
          <p:spPr>
            <a:xfrm>
              <a:off x="5593080" y="5770880"/>
              <a:ext cx="1553633"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assay</a:t>
              </a:r>
              <a:endParaRPr lang="en-US" sz="2800" dirty="0"/>
            </a:p>
          </p:txBody>
        </p:sp>
        <p:cxnSp>
          <p:nvCxnSpPr>
            <p:cNvPr id="32" name="Straight Arrow Connector 31"/>
            <p:cNvCxnSpPr>
              <a:stCxn id="26" idx="3"/>
              <a:endCxn id="28" idx="1"/>
            </p:cNvCxnSpPr>
            <p:nvPr/>
          </p:nvCxnSpPr>
          <p:spPr>
            <a:xfrm flipV="1">
              <a:off x="5204672" y="3860800"/>
              <a:ext cx="388408" cy="14630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3"/>
              <a:endCxn id="29" idx="1"/>
            </p:cNvCxnSpPr>
            <p:nvPr/>
          </p:nvCxnSpPr>
          <p:spPr>
            <a:xfrm flipV="1">
              <a:off x="5204672" y="4592320"/>
              <a:ext cx="388408" cy="7315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30" idx="1"/>
            </p:cNvCxnSpPr>
            <p:nvPr/>
          </p:nvCxnSpPr>
          <p:spPr>
            <a:xfrm>
              <a:off x="5204672" y="5323840"/>
              <a:ext cx="388408" cy="16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6" idx="3"/>
              <a:endCxn id="31" idx="1"/>
            </p:cNvCxnSpPr>
            <p:nvPr/>
          </p:nvCxnSpPr>
          <p:spPr>
            <a:xfrm>
              <a:off x="5204672" y="5323840"/>
              <a:ext cx="388408" cy="7315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6" idx="3"/>
              <a:endCxn id="27" idx="1"/>
            </p:cNvCxnSpPr>
            <p:nvPr/>
          </p:nvCxnSpPr>
          <p:spPr>
            <a:xfrm>
              <a:off x="5204672" y="5323840"/>
              <a:ext cx="388408" cy="14630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7612803" y="5770880"/>
              <a:ext cx="1631315"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material separation</a:t>
              </a:r>
              <a:endParaRPr lang="en-US" sz="2800" dirty="0"/>
            </a:p>
          </p:txBody>
        </p:sp>
        <p:sp>
          <p:nvSpPr>
            <p:cNvPr id="38" name="Rounded Rectangle 37"/>
            <p:cNvSpPr/>
            <p:nvPr/>
          </p:nvSpPr>
          <p:spPr>
            <a:xfrm>
              <a:off x="7612803" y="6502400"/>
              <a:ext cx="1631315"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material combination</a:t>
              </a:r>
              <a:endParaRPr lang="en-US" sz="2800" dirty="0"/>
            </a:p>
          </p:txBody>
        </p:sp>
        <p:sp>
          <p:nvSpPr>
            <p:cNvPr id="39" name="Rounded Rectangle 38"/>
            <p:cNvSpPr/>
            <p:nvPr/>
          </p:nvSpPr>
          <p:spPr>
            <a:xfrm>
              <a:off x="7612803" y="5039360"/>
              <a:ext cx="1631315"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manufacturing</a:t>
              </a:r>
              <a:endParaRPr lang="en-US" sz="2800" dirty="0"/>
            </a:p>
          </p:txBody>
        </p:sp>
        <p:cxnSp>
          <p:nvCxnSpPr>
            <p:cNvPr id="40" name="Straight Arrow Connector 39"/>
            <p:cNvCxnSpPr>
              <a:stCxn id="27" idx="3"/>
              <a:endCxn id="38" idx="1"/>
            </p:cNvCxnSpPr>
            <p:nvPr/>
          </p:nvCxnSpPr>
          <p:spPr>
            <a:xfrm>
              <a:off x="7146713" y="6786880"/>
              <a:ext cx="466090" cy="16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7" idx="3"/>
              <a:endCxn id="37" idx="1"/>
            </p:cNvCxnSpPr>
            <p:nvPr/>
          </p:nvCxnSpPr>
          <p:spPr>
            <a:xfrm flipV="1">
              <a:off x="7146713" y="6055360"/>
              <a:ext cx="466090" cy="7315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7" idx="3"/>
              <a:endCxn id="39" idx="1"/>
            </p:cNvCxnSpPr>
            <p:nvPr/>
          </p:nvCxnSpPr>
          <p:spPr>
            <a:xfrm flipV="1">
              <a:off x="7146713" y="5323840"/>
              <a:ext cx="466090" cy="14630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5670762" y="1544320"/>
              <a:ext cx="1398270" cy="894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Information content entity</a:t>
              </a:r>
              <a:endParaRPr lang="en-US" sz="2800" dirty="0"/>
            </a:p>
          </p:txBody>
        </p:sp>
        <p:sp>
          <p:nvSpPr>
            <p:cNvPr id="44" name="Rounded Rectangle 43"/>
            <p:cNvSpPr/>
            <p:nvPr/>
          </p:nvSpPr>
          <p:spPr>
            <a:xfrm>
              <a:off x="7457440" y="487680"/>
              <a:ext cx="1553633"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data item</a:t>
              </a:r>
              <a:endParaRPr lang="en-US" sz="2800" dirty="0"/>
            </a:p>
          </p:txBody>
        </p:sp>
        <p:sp>
          <p:nvSpPr>
            <p:cNvPr id="45" name="Rounded Rectangle 44"/>
            <p:cNvSpPr/>
            <p:nvPr/>
          </p:nvSpPr>
          <p:spPr>
            <a:xfrm>
              <a:off x="7457440" y="1219200"/>
              <a:ext cx="1553633"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report</a:t>
              </a:r>
              <a:endParaRPr lang="en-US" sz="2800" dirty="0"/>
            </a:p>
          </p:txBody>
        </p:sp>
        <p:sp>
          <p:nvSpPr>
            <p:cNvPr id="46" name="Rounded Rectangle 45"/>
            <p:cNvSpPr/>
            <p:nvPr/>
          </p:nvSpPr>
          <p:spPr>
            <a:xfrm>
              <a:off x="7457440" y="1950720"/>
              <a:ext cx="1553633"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objective specification</a:t>
              </a:r>
              <a:endParaRPr lang="en-US" sz="2800" dirty="0"/>
            </a:p>
          </p:txBody>
        </p:sp>
        <p:sp>
          <p:nvSpPr>
            <p:cNvPr id="47" name="Rounded Rectangle 46"/>
            <p:cNvSpPr/>
            <p:nvPr/>
          </p:nvSpPr>
          <p:spPr>
            <a:xfrm>
              <a:off x="7457440" y="2682240"/>
              <a:ext cx="1553633" cy="894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5061" tIns="47531" rIns="95061" bIns="47531" rtlCol="0" anchor="ctr"/>
            <a:lstStyle/>
            <a:p>
              <a:pPr algn="ctr"/>
              <a:r>
                <a:rPr lang="en-US" sz="2800" dirty="0" smtClean="0"/>
                <a:t>Independent variable specification</a:t>
              </a:r>
              <a:endParaRPr lang="en-US" sz="2800" dirty="0"/>
            </a:p>
          </p:txBody>
        </p:sp>
        <p:cxnSp>
          <p:nvCxnSpPr>
            <p:cNvPr id="48" name="Straight Arrow Connector 47"/>
            <p:cNvCxnSpPr>
              <a:stCxn id="43" idx="3"/>
              <a:endCxn id="44" idx="1"/>
            </p:cNvCxnSpPr>
            <p:nvPr/>
          </p:nvCxnSpPr>
          <p:spPr>
            <a:xfrm flipV="1">
              <a:off x="7069032" y="772160"/>
              <a:ext cx="388408" cy="1219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3" idx="3"/>
              <a:endCxn id="45" idx="1"/>
            </p:cNvCxnSpPr>
            <p:nvPr/>
          </p:nvCxnSpPr>
          <p:spPr>
            <a:xfrm flipV="1">
              <a:off x="7069032" y="1503680"/>
              <a:ext cx="388408" cy="4876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3" idx="3"/>
              <a:endCxn id="46" idx="1"/>
            </p:cNvCxnSpPr>
            <p:nvPr/>
          </p:nvCxnSpPr>
          <p:spPr>
            <a:xfrm>
              <a:off x="7069032" y="1991360"/>
              <a:ext cx="388408" cy="2438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3"/>
              <a:endCxn id="47" idx="1"/>
            </p:cNvCxnSpPr>
            <p:nvPr/>
          </p:nvCxnSpPr>
          <p:spPr>
            <a:xfrm>
              <a:off x="7069032" y="1991360"/>
              <a:ext cx="388408" cy="11379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710</Words>
  <Application>Microsoft Macintosh PowerPoint</Application>
  <PresentationFormat>Custom</PresentationFormat>
  <Paragraphs>37</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Bjoern Peters</dc:creator>
  <cp:lastModifiedBy>Chris Stoeckert</cp:lastModifiedBy>
  <cp:revision>29</cp:revision>
  <dcterms:created xsi:type="dcterms:W3CDTF">2009-07-24T12:16:25Z</dcterms:created>
  <dcterms:modified xsi:type="dcterms:W3CDTF">2009-07-24T12:21:46Z</dcterms:modified>
</cp:coreProperties>
</file>