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4" r:id="rId17"/>
    <p:sldId id="27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C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110" d="100"/>
          <a:sy n="110" d="100"/>
        </p:scale>
        <p:origin x="-864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791F8-F468-4454-A981-E544B9E6C3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A4859-4E37-40B1-9E89-8F5304FA96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247DE-8B5F-4282-8F78-E2F4BBE46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CFF63-C477-4689-8B16-EE5310971A7A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AB2D-453B-4718-B696-2DB9A3F842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73972-DB5C-4CDA-95D5-6FC821550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D7920-0025-4E5C-8993-D541CC1D08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FE846-C712-45AA-8777-1199B0DA1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E6E72-D950-47FD-914F-FBDB06D934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213E2-74CC-4157-B808-02DA73DE8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B3C50-EE4F-48D4-8C32-C78292B321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2233C2-A4D1-4DFB-86F0-4AA18B6AE20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24600"/>
            <a:ext cx="9143391" cy="53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bi-ontology.org/page/Tutorials%23MIREOT" TargetMode="External"/><Relationship Id="rId3" Type="http://schemas.openxmlformats.org/officeDocument/2006/relationships/hyperlink" Target="http://obi-ontology.org/page/Tutorial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ntofox.hegroup.org/" TargetMode="Externa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MIREOT</a:t>
            </a:r>
            <a:b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</a:br>
            <a: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Minimum information to reference external ontology terms</a:t>
            </a:r>
            <a:endParaRPr lang="en-US" sz="4300" b="1">
              <a:solidFill>
                <a:schemeClr val="tx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Jie</a:t>
            </a:r>
            <a:r>
              <a:rPr lang="en-US" dirty="0"/>
              <a:t> Zheng </a:t>
            </a:r>
            <a:r>
              <a:rPr lang="en-US" dirty="0" smtClean="0"/>
              <a:t>and Yongqun </a:t>
            </a:r>
            <a:r>
              <a:rPr lang="en-US" dirty="0"/>
              <a:t>(Oliver) </a:t>
            </a:r>
            <a:r>
              <a:rPr lang="en-US" dirty="0" smtClean="0"/>
              <a:t>He</a:t>
            </a:r>
          </a:p>
          <a:p>
            <a:r>
              <a:rPr lang="en-US" sz="2800" i="1" dirty="0" smtClean="0"/>
              <a:t>2011 ICBO OBI Tutorial</a:t>
            </a:r>
            <a:endParaRPr lang="en-US" sz="2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6553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Mélanie Courtot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Alan Ruttenberg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kern="0" dirty="0" err="1">
                <a:ea typeface="ＭＳ Ｐゴシック" pitchFamily="34" charset="-128"/>
              </a:rPr>
              <a:t>Zuoshuang</a:t>
            </a:r>
            <a:r>
              <a:rPr lang="en-US" sz="3000" kern="0" dirty="0">
                <a:ea typeface="ＭＳ Ｐゴシック" pitchFamily="34" charset="-128"/>
              </a:rPr>
              <a:t>(</a:t>
            </a:r>
            <a:r>
              <a:rPr lang="en-US" sz="3000" kern="0" dirty="0">
                <a:ea typeface="ＭＳ Ｐゴシック" pitchFamily="34" charset="-128"/>
              </a:rPr>
              <a:t>Allen) Xiang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OBI Consortium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Community View of OBI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Jie</a:t>
            </a:r>
            <a:r>
              <a:rPr lang="en-US" dirty="0"/>
              <a:t> Zheng </a:t>
            </a:r>
            <a:r>
              <a:rPr lang="en-US" dirty="0" smtClean="0"/>
              <a:t>and Yongqun (Oliver) He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20 different communities involved in OBI development</a:t>
            </a:r>
          </a:p>
          <a:p>
            <a:r>
              <a:rPr lang="en-US" dirty="0" smtClean="0"/>
              <a:t>Each community frequently uses a subset of OBI terms</a:t>
            </a:r>
          </a:p>
          <a:p>
            <a:r>
              <a:rPr lang="en-US" dirty="0" smtClean="0"/>
              <a:t>Each community may have its own community preferred labels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 property approach 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ag the </a:t>
            </a:r>
            <a:r>
              <a:rPr lang="en-US" dirty="0" smtClean="0"/>
              <a:t>terms for which </a:t>
            </a:r>
            <a:r>
              <a:rPr lang="en-US" dirty="0"/>
              <a:t>a specific community </a:t>
            </a:r>
            <a:r>
              <a:rPr lang="en-US" dirty="0" smtClean="0"/>
              <a:t>is interested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community-preferred labels</a:t>
            </a:r>
          </a:p>
          <a:p>
            <a:r>
              <a:rPr lang="en-US" dirty="0" smtClean="0"/>
              <a:t>Example usage of annotation property ‘alternative term’</a:t>
            </a:r>
          </a:p>
          <a:p>
            <a:pPr lvl="1"/>
            <a:r>
              <a:rPr lang="en-US" dirty="0" smtClean="0"/>
              <a:t>FGED alternative term</a:t>
            </a:r>
          </a:p>
          <a:p>
            <a:pPr lvl="1"/>
            <a:r>
              <a:rPr lang="en-US" dirty="0" smtClean="0"/>
              <a:t>IEDB alternative term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4800600"/>
          </a:xfrm>
        </p:spPr>
        <p:txBody>
          <a:bodyPr/>
          <a:lstStyle/>
          <a:p>
            <a:r>
              <a:rPr lang="en-US" dirty="0" smtClean="0"/>
              <a:t>Tag terms using community-specific annotation property</a:t>
            </a:r>
          </a:p>
          <a:p>
            <a:pPr lvl="1"/>
            <a:r>
              <a:rPr lang="en-US" sz="2400" dirty="0" smtClean="0"/>
              <a:t>Option 1: Add annotation property in the terms in obi.owl directly</a:t>
            </a:r>
          </a:p>
          <a:p>
            <a:pPr lvl="1"/>
            <a:r>
              <a:rPr lang="en-US" sz="2400" dirty="0" smtClean="0"/>
              <a:t>Option 2: Mark the terms in a spread sheet</a:t>
            </a:r>
          </a:p>
          <a:p>
            <a:r>
              <a:rPr lang="en-US" dirty="0" smtClean="0"/>
              <a:t>Extract the tagged subset of obi.owl including </a:t>
            </a:r>
            <a:r>
              <a:rPr lang="en-US" dirty="0" smtClean="0"/>
              <a:t>related </a:t>
            </a:r>
            <a:r>
              <a:rPr lang="en-US" dirty="0" smtClean="0"/>
              <a:t>terms and axioms based on </a:t>
            </a:r>
            <a:r>
              <a:rPr lang="en-US" dirty="0" smtClean="0"/>
              <a:t>annotation property specifying community</a:t>
            </a:r>
            <a:endParaRPr lang="en-US" dirty="0" smtClean="0"/>
          </a:p>
          <a:p>
            <a:r>
              <a:rPr lang="en-US" dirty="0" err="1" smtClean="0"/>
              <a:t>OntoFox</a:t>
            </a:r>
            <a:r>
              <a:rPr lang="en-US" dirty="0" smtClean="0"/>
              <a:t>-View: </a:t>
            </a:r>
            <a:r>
              <a:rPr lang="en-US" dirty="0" err="1" smtClean="0"/>
              <a:t>OntoFox</a:t>
            </a:r>
            <a:r>
              <a:rPr lang="en-US" dirty="0" smtClean="0"/>
              <a:t>-based community view generator (under development)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owchart: Magnetic Disk 40"/>
          <p:cNvSpPr/>
          <p:nvPr/>
        </p:nvSpPr>
        <p:spPr>
          <a:xfrm>
            <a:off x="4443268" y="1371600"/>
            <a:ext cx="1066800" cy="1219200"/>
          </a:xfrm>
          <a:prstGeom prst="flowChartMagneticDisk">
            <a:avLst/>
          </a:prstGeom>
          <a:solidFill>
            <a:srgbClr val="AECFEA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OntoFox</a:t>
            </a:r>
            <a:r>
              <a:rPr lang="en-US" dirty="0" smtClean="0"/>
              <a:t>-View: Option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3554" y="3212068"/>
            <a:ext cx="2104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OntoFox</a:t>
            </a:r>
            <a:r>
              <a:rPr lang="en-US" b="1" dirty="0" smtClean="0"/>
              <a:t>-View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752600"/>
            <a:ext cx="3590636" cy="3505200"/>
            <a:chOff x="76200" y="2819400"/>
            <a:chExt cx="3590636" cy="35052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2819400"/>
              <a:ext cx="3570413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2142836" y="338282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57600" y="4969133"/>
            <a:ext cx="2931123" cy="1279267"/>
            <a:chOff x="3810000" y="5029200"/>
            <a:chExt cx="2931123" cy="1279267"/>
          </a:xfrm>
        </p:grpSpPr>
        <p:sp>
          <p:nvSpPr>
            <p:cNvPr id="7" name="TextBox 6"/>
            <p:cNvSpPr txBox="1"/>
            <p:nvPr/>
          </p:nvSpPr>
          <p:spPr>
            <a:xfrm>
              <a:off x="3810000" y="5029200"/>
              <a:ext cx="2646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IEDB alternative term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5385137"/>
              <a:ext cx="29311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Extract terms with ‘IEDB </a:t>
              </a:r>
            </a:p>
            <a:p>
              <a:r>
                <a:rPr lang="en-US" sz="1800" dirty="0" smtClean="0"/>
                <a:t>alternative term’ property and</a:t>
              </a:r>
            </a:p>
            <a:p>
              <a:r>
                <a:rPr lang="en-US" sz="1800" dirty="0" smtClean="0"/>
                <a:t>the </a:t>
              </a:r>
              <a:r>
                <a:rPr lang="en-US" sz="1800" dirty="0" smtClean="0"/>
                <a:t>axioms related to them</a:t>
              </a:r>
              <a:endParaRPr lang="en-US" sz="18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73467" y="3084862"/>
            <a:ext cx="2145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OWL(RDF/XML) </a:t>
            </a:r>
          </a:p>
          <a:p>
            <a:r>
              <a:rPr lang="en-US" sz="2000" dirty="0" smtClean="0"/>
              <a:t>output file</a:t>
            </a:r>
            <a:endParaRPr lang="en-US" sz="2000" dirty="0"/>
          </a:p>
        </p:txBody>
      </p:sp>
      <p:cxnSp>
        <p:nvCxnSpPr>
          <p:cNvPr id="37" name="Straight Arrow Connector 36"/>
          <p:cNvCxnSpPr>
            <a:stCxn id="7" idx="0"/>
            <a:endCxn id="4" idx="2"/>
          </p:cNvCxnSpPr>
          <p:nvPr/>
        </p:nvCxnSpPr>
        <p:spPr>
          <a:xfrm rot="16200000" flipV="1">
            <a:off x="4330815" y="4318908"/>
            <a:ext cx="1295400" cy="5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35" idx="1"/>
          </p:cNvCxnSpPr>
          <p:nvPr/>
        </p:nvCxnSpPr>
        <p:spPr>
          <a:xfrm flipV="1">
            <a:off x="6028426" y="3438805"/>
            <a:ext cx="745041" cy="4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67068" y="1828800"/>
            <a:ext cx="1245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RDF store</a:t>
            </a:r>
          </a:p>
          <a:p>
            <a:pPr algn="ctr"/>
            <a:r>
              <a:rPr lang="en-US" sz="2000" dirty="0" smtClean="0"/>
              <a:t>(obi.owl)</a:t>
            </a:r>
            <a:endParaRPr lang="en-US" sz="2000" dirty="0"/>
          </a:p>
        </p:txBody>
      </p:sp>
      <p:cxnSp>
        <p:nvCxnSpPr>
          <p:cNvPr id="43" name="Elbow Connector 42"/>
          <p:cNvCxnSpPr>
            <a:stCxn id="12290" idx="0"/>
            <a:endCxn id="41" idx="0"/>
          </p:cNvCxnSpPr>
          <p:nvPr/>
        </p:nvCxnSpPr>
        <p:spPr>
          <a:xfrm rot="16200000" flipH="1">
            <a:off x="3368237" y="169570"/>
            <a:ext cx="25400" cy="3191461"/>
          </a:xfrm>
          <a:prstGeom prst="bentConnector3">
            <a:avLst>
              <a:gd name="adj1" fmla="val -175470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24200" y="1230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load</a:t>
            </a:r>
            <a:endParaRPr lang="en-US" sz="1800" dirty="0"/>
          </a:p>
        </p:txBody>
      </p:sp>
      <p:cxnSp>
        <p:nvCxnSpPr>
          <p:cNvPr id="52" name="Straight Arrow Connector 51"/>
          <p:cNvCxnSpPr>
            <a:stCxn id="4" idx="0"/>
            <a:endCxn id="41" idx="3"/>
          </p:cNvCxnSpPr>
          <p:nvPr/>
        </p:nvCxnSpPr>
        <p:spPr>
          <a:xfrm rot="5400000" flipH="1" flipV="1">
            <a:off x="4665695" y="2901095"/>
            <a:ext cx="621268" cy="6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29200" y="2590800"/>
            <a:ext cx="104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SPARQL</a:t>
            </a:r>
          </a:p>
          <a:p>
            <a:r>
              <a:rPr lang="en-US" sz="1800" dirty="0" smtClean="0"/>
              <a:t>queries</a:t>
            </a:r>
            <a:endParaRPr lang="en-US" sz="1800" dirty="0"/>
          </a:p>
        </p:txBody>
      </p:sp>
      <p:sp>
        <p:nvSpPr>
          <p:cNvPr id="57" name="TextBox 56"/>
          <p:cNvSpPr txBox="1"/>
          <p:nvPr/>
        </p:nvSpPr>
        <p:spPr>
          <a:xfrm>
            <a:off x="1219200" y="533400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obi.owl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2426970"/>
            <a:ext cx="4629150" cy="92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OntoFox</a:t>
            </a:r>
            <a:r>
              <a:rPr lang="en-US" dirty="0" smtClean="0"/>
              <a:t>-View: Option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7132" y="3393214"/>
            <a:ext cx="2104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OntoFox</a:t>
            </a:r>
            <a:r>
              <a:rPr lang="en-US" b="1" dirty="0" smtClean="0"/>
              <a:t>-View</a:t>
            </a:r>
            <a:endParaRPr lang="en-US" b="1" dirty="0"/>
          </a:p>
        </p:txBody>
      </p:sp>
      <p:grpSp>
        <p:nvGrpSpPr>
          <p:cNvPr id="5" name="Group 18"/>
          <p:cNvGrpSpPr/>
          <p:nvPr/>
        </p:nvGrpSpPr>
        <p:grpSpPr>
          <a:xfrm>
            <a:off x="1981200" y="4343400"/>
            <a:ext cx="3161956" cy="1833265"/>
            <a:chOff x="3810000" y="5029200"/>
            <a:chExt cx="3161956" cy="1833265"/>
          </a:xfrm>
        </p:grpSpPr>
        <p:sp>
          <p:nvSpPr>
            <p:cNvPr id="7" name="TextBox 6"/>
            <p:cNvSpPr txBox="1"/>
            <p:nvPr/>
          </p:nvSpPr>
          <p:spPr>
            <a:xfrm>
              <a:off x="3810000" y="5029200"/>
              <a:ext cx="2731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FGED alternative term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5385137"/>
              <a:ext cx="316195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1. Add FGED alternative term</a:t>
              </a:r>
            </a:p>
            <a:p>
              <a:r>
                <a:rPr lang="en-US" sz="1800" dirty="0" smtClean="0"/>
                <a:t>    property to FGED terms</a:t>
              </a:r>
            </a:p>
            <a:p>
              <a:r>
                <a:rPr lang="en-US" sz="1800" dirty="0" smtClean="0"/>
                <a:t>2. Extract terms with ‘FGED </a:t>
              </a:r>
            </a:p>
            <a:p>
              <a:r>
                <a:rPr lang="en-US" sz="1800" dirty="0" smtClean="0"/>
                <a:t>    alternative term’ property </a:t>
              </a:r>
              <a:r>
                <a:rPr lang="en-US" sz="1800" dirty="0" smtClean="0"/>
                <a:t>and</a:t>
              </a:r>
            </a:p>
            <a:p>
              <a:r>
                <a:rPr lang="en-US" sz="1800" dirty="0" smtClean="0"/>
                <a:t>    axioms related to them</a:t>
              </a:r>
              <a:endParaRPr lang="en-US" sz="18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73467" y="3271766"/>
            <a:ext cx="2081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OWL(RDF/XML)</a:t>
            </a:r>
          </a:p>
          <a:p>
            <a:r>
              <a:rPr lang="en-US" sz="2000" dirty="0" smtClean="0"/>
              <a:t>output file</a:t>
            </a:r>
            <a:endParaRPr lang="en-US" sz="2000" dirty="0"/>
          </a:p>
        </p:txBody>
      </p:sp>
      <p:cxnSp>
        <p:nvCxnSpPr>
          <p:cNvPr id="37" name="Straight Arrow Connector 36"/>
          <p:cNvCxnSpPr>
            <a:stCxn id="7" idx="0"/>
            <a:endCxn id="4" idx="2"/>
          </p:cNvCxnSpPr>
          <p:nvPr/>
        </p:nvCxnSpPr>
        <p:spPr>
          <a:xfrm rot="5400000" flipH="1" flipV="1">
            <a:off x="3859083" y="3342916"/>
            <a:ext cx="488521" cy="1512449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1026" idx="1"/>
          </p:cNvCxnSpPr>
          <p:nvPr/>
        </p:nvCxnSpPr>
        <p:spPr>
          <a:xfrm flipV="1">
            <a:off x="5912004" y="3623096"/>
            <a:ext cx="148058" cy="951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249172" y="1337096"/>
            <a:ext cx="1245854" cy="1219200"/>
            <a:chOff x="4249172" y="1337096"/>
            <a:chExt cx="1245854" cy="1219200"/>
          </a:xfrm>
        </p:grpSpPr>
        <p:sp>
          <p:nvSpPr>
            <p:cNvPr id="41" name="Flowchart: Magnetic Disk 40"/>
            <p:cNvSpPr/>
            <p:nvPr/>
          </p:nvSpPr>
          <p:spPr>
            <a:xfrm>
              <a:off x="4326148" y="1337096"/>
              <a:ext cx="1066800" cy="1219200"/>
            </a:xfrm>
            <a:prstGeom prst="flowChartMagneticDisk">
              <a:avLst/>
            </a:prstGeom>
            <a:solidFill>
              <a:srgbClr val="AECFEA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9172" y="1820174"/>
              <a:ext cx="12458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RDF store</a:t>
              </a:r>
            </a:p>
            <a:p>
              <a:pPr algn="ctr"/>
              <a:r>
                <a:rPr lang="en-US" sz="2000" dirty="0" smtClean="0"/>
                <a:t>(obi.owl)</a:t>
              </a:r>
              <a:endParaRPr lang="en-US" sz="2000" dirty="0"/>
            </a:p>
          </p:txBody>
        </p:sp>
      </p:grpSp>
      <p:cxnSp>
        <p:nvCxnSpPr>
          <p:cNvPr id="52" name="Straight Arrow Connector 51"/>
          <p:cNvCxnSpPr>
            <a:stCxn id="4" idx="0"/>
            <a:endCxn id="41" idx="3"/>
          </p:cNvCxnSpPr>
          <p:nvPr/>
        </p:nvCxnSpPr>
        <p:spPr>
          <a:xfrm rot="16200000" flipV="1">
            <a:off x="4441099" y="2974745"/>
            <a:ext cx="836918" cy="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22320" y="2678668"/>
            <a:ext cx="1097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SPARQL </a:t>
            </a:r>
          </a:p>
          <a:p>
            <a:r>
              <a:rPr lang="en-US" sz="1800" dirty="0" smtClean="0"/>
              <a:t>quires</a:t>
            </a:r>
            <a:endParaRPr lang="en-US" sz="1800" dirty="0"/>
          </a:p>
        </p:txBody>
      </p:sp>
      <p:cxnSp>
        <p:nvCxnSpPr>
          <p:cNvPr id="22" name="Shape 21"/>
          <p:cNvCxnSpPr>
            <a:stCxn id="20" idx="2"/>
            <a:endCxn id="4" idx="1"/>
          </p:cNvCxnSpPr>
          <p:nvPr/>
        </p:nvCxnSpPr>
        <p:spPr>
          <a:xfrm rot="16200000" flipH="1">
            <a:off x="2934755" y="2751669"/>
            <a:ext cx="271247" cy="14735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0062" y="2175296"/>
            <a:ext cx="309645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7772400" y="2573548"/>
            <a:ext cx="9906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5240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Chris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Stoeckert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smtClean="0">
                <a:ea typeface="ＭＳ Ｐゴシック" pitchFamily="34" charset="-128"/>
              </a:rPr>
              <a:t>Mélanie Courtot </a:t>
            </a:r>
            <a:endParaRPr lang="en-US" sz="3000" kern="0" dirty="0"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Bjoern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Peters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3400" y="1600200"/>
            <a:ext cx="45720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Alan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Ruttenberg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err="1">
                <a:ea typeface="ＭＳ Ｐゴシック" pitchFamily="34" charset="-128"/>
              </a:rPr>
              <a:t>Zuoshuang</a:t>
            </a:r>
            <a:r>
              <a:rPr lang="en-US" sz="3000" kern="0" dirty="0" smtClean="0">
                <a:ea typeface="ＭＳ Ｐゴシック" pitchFamily="34" charset="-128"/>
              </a:rPr>
              <a:t>(</a:t>
            </a: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Allen) Xiang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OBI Consortium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MIREOT?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MIREOT stands for </a:t>
            </a:r>
            <a:r>
              <a:rPr lang="en-US" b="1" dirty="0"/>
              <a:t>M</a:t>
            </a:r>
            <a:r>
              <a:rPr lang="en-US" dirty="0"/>
              <a:t>inimum </a:t>
            </a:r>
            <a:r>
              <a:rPr lang="en-US" b="1" dirty="0"/>
              <a:t>I</a:t>
            </a:r>
            <a:r>
              <a:rPr lang="en-US" dirty="0"/>
              <a:t>nformation to </a:t>
            </a:r>
            <a:r>
              <a:rPr lang="en-US" b="1" dirty="0"/>
              <a:t>R</a:t>
            </a:r>
            <a:r>
              <a:rPr lang="en-US" dirty="0"/>
              <a:t>eference </a:t>
            </a:r>
            <a:r>
              <a:rPr lang="en-US" b="1" dirty="0"/>
              <a:t>E</a:t>
            </a:r>
            <a:r>
              <a:rPr lang="en-US" dirty="0"/>
              <a:t>xternal </a:t>
            </a:r>
            <a:r>
              <a:rPr lang="en-US" b="1" dirty="0"/>
              <a:t>O</a:t>
            </a:r>
            <a:r>
              <a:rPr lang="en-US" dirty="0"/>
              <a:t>ntology </a:t>
            </a:r>
            <a:r>
              <a:rPr lang="en-US" b="1" dirty="0"/>
              <a:t>T</a:t>
            </a:r>
            <a:r>
              <a:rPr lang="en-US" dirty="0"/>
              <a:t>erms</a:t>
            </a:r>
          </a:p>
          <a:p>
            <a:endParaRPr lang="en-US" dirty="0"/>
          </a:p>
          <a:p>
            <a:r>
              <a:rPr lang="en-US" dirty="0"/>
              <a:t>A mechanism to </a:t>
            </a:r>
            <a:r>
              <a:rPr lang="en-US" dirty="0" smtClean="0"/>
              <a:t>specify, in your ontology, individual terms </a:t>
            </a:r>
            <a:r>
              <a:rPr lang="en-US" dirty="0" smtClean="0"/>
              <a:t>you want to use from another </a:t>
            </a:r>
            <a:r>
              <a:rPr lang="en-US" dirty="0" smtClean="0"/>
              <a:t>ontology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MIREOT?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Import of a whole ontology may have too much overhead or may cause inconsistencies and unexpected inferences.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Creating new terms that replicate those in other ontologies is redundant and makes data integration harder, even if you cross-reference back </a:t>
            </a:r>
            <a:r>
              <a:rPr lang="en-US" dirty="0"/>
              <a:t>to</a:t>
            </a:r>
            <a:r>
              <a:rPr lang="en-US" dirty="0" smtClean="0"/>
              <a:t> </a:t>
            </a:r>
            <a:r>
              <a:rPr lang="en-US" dirty="0" smtClean="0"/>
              <a:t>the original resource.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If we specify terms of interest, tools can use that information to manage importing needed information to our ontology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sz="4000" dirty="0"/>
              <a:t>What is</a:t>
            </a:r>
            <a:r>
              <a:rPr lang="en-US" sz="4000" dirty="0" smtClean="0"/>
              <a:t> the minimal </a:t>
            </a:r>
            <a:r>
              <a:rPr lang="en-US" sz="4000" dirty="0"/>
              <a:t>information</a:t>
            </a:r>
            <a:r>
              <a:rPr lang="en-US" sz="4000" dirty="0" smtClean="0"/>
              <a:t> required to refer </a:t>
            </a:r>
            <a:r>
              <a:rPr lang="en-US" sz="4000" dirty="0" smtClean="0"/>
              <a:t>to another ontology’s term?</a:t>
            </a:r>
            <a:endParaRPr lang="en-US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dirty="0" smtClean="0"/>
              <a:t>IRI </a:t>
            </a:r>
            <a:r>
              <a:rPr lang="en-US" dirty="0"/>
              <a:t>of the class </a:t>
            </a:r>
          </a:p>
          <a:p>
            <a:r>
              <a:rPr lang="en-US" dirty="0" smtClean="0"/>
              <a:t>IRI </a:t>
            </a:r>
            <a:r>
              <a:rPr lang="en-US" dirty="0"/>
              <a:t>of the </a:t>
            </a:r>
            <a:r>
              <a:rPr lang="en-US" dirty="0" smtClean="0"/>
              <a:t>other </a:t>
            </a:r>
            <a:r>
              <a:rPr lang="en-US" dirty="0" smtClean="0"/>
              <a:t>ontology</a:t>
            </a:r>
            <a:endParaRPr lang="en-US" dirty="0"/>
          </a:p>
          <a:p>
            <a:r>
              <a:rPr lang="en-US" dirty="0" smtClean="0"/>
              <a:t>Superclass of the class in your ontology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 typeface="Symbol" pitchFamily="18" charset="2"/>
              <a:buChar char="Þ"/>
            </a:pPr>
            <a:r>
              <a:rPr lang="en-US" dirty="0"/>
              <a:t> this </a:t>
            </a:r>
            <a:r>
              <a:rPr lang="en-US" b="1" i="1" dirty="0"/>
              <a:t>minimal set </a:t>
            </a:r>
            <a:r>
              <a:rPr lang="en-US" dirty="0"/>
              <a:t>allows</a:t>
            </a:r>
            <a:r>
              <a:rPr lang="en-US" dirty="0" smtClean="0"/>
              <a:t> unambiguous identification of </a:t>
            </a:r>
            <a:r>
              <a:rPr lang="en-US" dirty="0"/>
              <a:t>a </a:t>
            </a:r>
            <a:r>
              <a:rPr lang="en-US" dirty="0" smtClean="0"/>
              <a:t>term. Based on this, additional information related to the term can be accessed by tools.</a:t>
            </a:r>
            <a:endParaRPr lang="en-US" dirty="0"/>
          </a:p>
          <a:p>
            <a:pPr>
              <a:buFont typeface="Symbol" pitchFamily="18" charset="2"/>
              <a:buNone/>
            </a:pPr>
            <a:endParaRPr lang="en-US" sz="24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Desirable additional </a:t>
            </a:r>
            <a:r>
              <a:rPr lang="en-US" dirty="0"/>
              <a:t>information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Annotations, such as:</a:t>
            </a:r>
          </a:p>
          <a:p>
            <a:pPr lvl="1"/>
            <a:r>
              <a:rPr lang="en-US" dirty="0" smtClean="0"/>
              <a:t>Label</a:t>
            </a:r>
            <a:endParaRPr lang="en-US" dirty="0"/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Synonym</a:t>
            </a:r>
          </a:p>
          <a:p>
            <a:r>
              <a:rPr lang="en-US" dirty="0" smtClean="0"/>
              <a:t>Axioms</a:t>
            </a:r>
            <a:r>
              <a:rPr lang="en-US" dirty="0"/>
              <a:t> </a:t>
            </a:r>
            <a:r>
              <a:rPr lang="en-US" dirty="0" smtClean="0"/>
              <a:t>(but this may be tricky)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MIREOTing</a:t>
            </a:r>
            <a:r>
              <a:rPr lang="en-US" dirty="0" smtClean="0"/>
              <a:t> automatically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Perl + </a:t>
            </a:r>
            <a:r>
              <a:rPr lang="en-US" dirty="0" smtClean="0"/>
              <a:t>Lisp(java) </a:t>
            </a:r>
            <a:r>
              <a:rPr lang="en-US" dirty="0" smtClean="0"/>
              <a:t>scripts </a:t>
            </a:r>
          </a:p>
          <a:p>
            <a:pPr lvl="1"/>
            <a:r>
              <a:rPr lang="en-US" dirty="0" smtClean="0"/>
              <a:t>Used for OBI development</a:t>
            </a:r>
          </a:p>
          <a:p>
            <a:pPr lvl="1"/>
            <a:r>
              <a:rPr lang="en-US" dirty="0" smtClean="0"/>
              <a:t>Needs to be customized for each ontology</a:t>
            </a:r>
            <a:endParaRPr lang="en-US" dirty="0" smtClean="0"/>
          </a:p>
          <a:p>
            <a:r>
              <a:rPr lang="en-US" dirty="0" err="1" smtClean="0"/>
              <a:t>OntoFox</a:t>
            </a:r>
            <a:endParaRPr lang="en-US" dirty="0" smtClean="0"/>
          </a:p>
          <a:p>
            <a:pPr lvl="1"/>
            <a:r>
              <a:rPr lang="en-US" dirty="0" smtClean="0"/>
              <a:t>Web-based tool </a:t>
            </a:r>
            <a:r>
              <a:rPr lang="en-US" dirty="0" smtClean="0"/>
              <a:t>aimed to be </a:t>
            </a:r>
            <a:r>
              <a:rPr lang="en-US" dirty="0" smtClean="0"/>
              <a:t>easily used by all </a:t>
            </a:r>
            <a:r>
              <a:rPr lang="en-US" dirty="0" smtClean="0"/>
              <a:t>developers</a:t>
            </a:r>
          </a:p>
          <a:p>
            <a:r>
              <a:rPr lang="en-US" dirty="0" smtClean="0"/>
              <a:t>Modularization algorithms</a:t>
            </a:r>
          </a:p>
          <a:p>
            <a:pPr lvl="1"/>
            <a:r>
              <a:rPr lang="en-US" dirty="0" smtClean="0"/>
              <a:t>In research stages. Hard to use.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used by OBI</a:t>
            </a:r>
            <a:endParaRPr lang="en-US" dirty="0"/>
          </a:p>
        </p:txBody>
      </p:sp>
      <p:pic>
        <p:nvPicPr>
          <p:cNvPr id="1025" name="Picture 1" descr="https://docs.google.com/File?id=dzprnmw_26hqg2m4vp_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858000" cy="5143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76400" y="5943600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Perl script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5098" y="5943600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Lisp script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295400"/>
            <a:ext cx="417699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>
            <a:off x="296174" y="2608052"/>
            <a:ext cx="3581400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8982" y="2717322"/>
            <a:ext cx="3886200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70" y="4114800"/>
            <a:ext cx="3429000" cy="109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oup 27"/>
          <p:cNvGrpSpPr/>
          <p:nvPr/>
        </p:nvGrpSpPr>
        <p:grpSpPr>
          <a:xfrm>
            <a:off x="2021358" y="3505200"/>
            <a:ext cx="2245842" cy="1572399"/>
            <a:chOff x="2021358" y="3505200"/>
            <a:chExt cx="2245842" cy="1572399"/>
          </a:xfrm>
        </p:grpSpPr>
        <p:sp>
          <p:nvSpPr>
            <p:cNvPr id="18" name="TextBox 17"/>
            <p:cNvSpPr txBox="1"/>
            <p:nvPr/>
          </p:nvSpPr>
          <p:spPr>
            <a:xfrm>
              <a:off x="2021358" y="3505200"/>
              <a:ext cx="1560042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URI of external term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67833" y="3844504"/>
              <a:ext cx="1199367" cy="46166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Position in the 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target ontology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3600" y="4800600"/>
              <a:ext cx="2002471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URI of the source ontology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0" y="3810000"/>
            <a:ext cx="1381518" cy="990600"/>
            <a:chOff x="2286000" y="3810000"/>
            <a:chExt cx="1381518" cy="990600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2133600" y="3962400"/>
              <a:ext cx="4572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rot="5400000">
              <a:off x="3491544" y="4243626"/>
              <a:ext cx="113431" cy="2385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0"/>
            </p:cNvCxnSpPr>
            <p:nvPr/>
          </p:nvCxnSpPr>
          <p:spPr>
            <a:xfrm rot="16200000" flipV="1">
              <a:off x="2824718" y="4490482"/>
              <a:ext cx="228600" cy="3916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22652" y="4095750"/>
            <a:ext cx="3976159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Oval 32"/>
          <p:cNvSpPr/>
          <p:nvPr/>
        </p:nvSpPr>
        <p:spPr>
          <a:xfrm>
            <a:off x="990600" y="5410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876800" y="5410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114800" y="14478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Links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Scripts are available under our SVN repository: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http://purl.obolibrary.org/obo/obi/repository/trunk/src/tools/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add-to-external.pl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33CC"/>
                </a:solidFill>
              </a:rPr>
              <a:t>http://purl.obolibrary.org/obo/obi/repository/trunk/src/tools/build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create-external-</a:t>
            </a:r>
            <a:r>
              <a:rPr lang="en-US" dirty="0" err="1" smtClean="0"/>
              <a:t>derived.lisp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external-</a:t>
            </a:r>
            <a:r>
              <a:rPr lang="en-US" dirty="0" err="1" smtClean="0"/>
              <a:t>templates.txt</a:t>
            </a:r>
            <a:endParaRPr lang="en-US" sz="2000" dirty="0"/>
          </a:p>
          <a:p>
            <a:pPr>
              <a:buFontTx/>
              <a:buNone/>
            </a:pPr>
            <a:r>
              <a:rPr lang="en-US" dirty="0"/>
              <a:t>Detailed tutorial of the scripts:</a:t>
            </a:r>
          </a:p>
          <a:p>
            <a:r>
              <a:rPr lang="en-US" sz="2000" dirty="0">
                <a:solidFill>
                  <a:srgbClr val="3333CC"/>
                </a:solidFill>
                <a:hlinkClick r:id="rId2"/>
              </a:rPr>
              <a:t>http://obi-ontology.org/page/Tutorials#</a:t>
            </a:r>
            <a:r>
              <a:rPr lang="en-US" sz="2000" dirty="0" smtClean="0">
                <a:solidFill>
                  <a:srgbClr val="3333CC"/>
                </a:solidFill>
                <a:hlinkClick r:id="rId2"/>
              </a:rPr>
              <a:t>MIREOT</a:t>
            </a:r>
            <a:r>
              <a:rPr lang="en-US" sz="2000" dirty="0">
                <a:solidFill>
                  <a:srgbClr val="3333CC"/>
                </a:solidFill>
              </a:rPr>
              <a:t/>
            </a:r>
            <a:br>
              <a:rPr lang="en-US" sz="2000" dirty="0">
                <a:solidFill>
                  <a:srgbClr val="3333CC"/>
                </a:solidFill>
              </a:rPr>
            </a:br>
            <a:endParaRPr lang="en-US" sz="2000" dirty="0" smtClean="0">
              <a:solidFill>
                <a:srgbClr val="3333CC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Mélanie Courtot, Frank Gibson, Allyson L. Lister, James Malone, Daniel </a:t>
            </a:r>
            <a:r>
              <a:rPr lang="en-US" sz="2000" dirty="0" err="1" smtClean="0"/>
              <a:t>Schober</a:t>
            </a:r>
            <a:r>
              <a:rPr lang="en-US" sz="2000" dirty="0" smtClean="0"/>
              <a:t>, Ryan R. Brinkman, and Alan Ruttenberg, </a:t>
            </a:r>
            <a:r>
              <a:rPr lang="en-US" sz="2000" b="1" dirty="0" smtClean="0"/>
              <a:t>MIREOT: The minimum information to reference an external ontology term</a:t>
            </a:r>
            <a:r>
              <a:rPr lang="en-US" sz="2000" dirty="0" smtClean="0"/>
              <a:t>. Applied Ontology, Vol. 6, Nr. 1 (2011) , p. 23-33</a:t>
            </a:r>
            <a:endParaRPr lang="en-US" sz="2000" dirty="0">
              <a:solidFill>
                <a:srgbClr val="3333CC"/>
              </a:solidFill>
              <a:hlinkClick r:id="rId3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 sz="3600" dirty="0" smtClean="0"/>
              <a:t>OntoFox: </a:t>
            </a:r>
            <a:r>
              <a:rPr lang="en-US" sz="3600" dirty="0" smtClean="0"/>
              <a:t>A web application for </a:t>
            </a:r>
            <a:r>
              <a:rPr lang="en-US" sz="3600" dirty="0" err="1" smtClean="0"/>
              <a:t>MIREOTing</a:t>
            </a:r>
            <a:endParaRPr lang="en-US" sz="36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4572000" cy="4267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Adds MIREOT specifications and imports a variety of term-related information</a:t>
            </a:r>
            <a:endParaRPr lang="en-US" sz="28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Web-based data </a:t>
            </a:r>
            <a:r>
              <a:rPr lang="en-US" sz="2800" dirty="0" smtClean="0"/>
              <a:t>input and output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Output OWL file can be directly imported in your ontology 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No </a:t>
            </a:r>
            <a:r>
              <a:rPr lang="en-US" sz="2800" dirty="0" smtClean="0">
                <a:latin typeface="Calibri" pitchFamily="34" charset="0"/>
              </a:rPr>
              <a:t>programming needed for users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029200" y="5615869"/>
            <a:ext cx="4114800" cy="487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CC"/>
                </a:solidFill>
                <a:hlinkClick r:id="rId2"/>
              </a:rPr>
              <a:t>http://ontofox.hegroup.org</a:t>
            </a:r>
            <a:endParaRPr lang="en-US" sz="2800" dirty="0">
              <a:solidFill>
                <a:srgbClr val="3333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9"/>
          <a:stretch/>
        </p:blipFill>
        <p:spPr bwMode="auto">
          <a:xfrm>
            <a:off x="5347794" y="1518078"/>
            <a:ext cx="3477611" cy="4185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46" b="95054"/>
          <a:stretch/>
        </p:blipFill>
        <p:spPr bwMode="auto">
          <a:xfrm>
            <a:off x="6741296" y="1295400"/>
            <a:ext cx="690609" cy="17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650</Words>
  <Application>Microsoft Macintosh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MIREOT Minimum information to reference external ontology terms</vt:lpstr>
      <vt:lpstr>What is MIREOT?</vt:lpstr>
      <vt:lpstr>Why MIREOT?</vt:lpstr>
      <vt:lpstr>What is the minimal information required to refer to another ontology’s term?</vt:lpstr>
      <vt:lpstr>Desirable additional information</vt:lpstr>
      <vt:lpstr>MIREOTing automatically</vt:lpstr>
      <vt:lpstr>Scripts used by OBI</vt:lpstr>
      <vt:lpstr>Useful Links</vt:lpstr>
      <vt:lpstr>OntoFox: A web application for MIREOTing</vt:lpstr>
      <vt:lpstr>Acknowledgements</vt:lpstr>
      <vt:lpstr>Community View of OBI</vt:lpstr>
      <vt:lpstr>OBI</vt:lpstr>
      <vt:lpstr>Community View</vt:lpstr>
      <vt:lpstr>View Implementation</vt:lpstr>
      <vt:lpstr>OntoFox-View: Option 1</vt:lpstr>
      <vt:lpstr>OntoFox-View: Option 2</vt:lpstr>
      <vt:lpstr>Acknowledgements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MIREOT Minimum information to reference external ontology terms</dc:title>
  <dc:creator>jie</dc:creator>
  <cp:lastModifiedBy>Alan Ruttenberg</cp:lastModifiedBy>
  <cp:revision>97</cp:revision>
  <dcterms:created xsi:type="dcterms:W3CDTF">2011-07-21T15:15:42Z</dcterms:created>
  <dcterms:modified xsi:type="dcterms:W3CDTF">2011-07-25T04:34:56Z</dcterms:modified>
</cp:coreProperties>
</file>