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0EECFF-2BAA-492A-95B8-98FA2703A842}" type="datetimeFigureOut">
              <a:rPr lang="en-US" smtClean="0"/>
              <a:t>10/13/2011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C8810F-48AA-426B-810F-2F2D006BBC7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4C8810F-48AA-426B-810F-2F2D006BBC77}"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10/13/2011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10/13/2011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10/13/2011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10/13/2011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ontofox.hegroup.org/ontofoxview/index2.ph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Reagent role/function/disposition</a:t>
            </a:r>
            <a:endParaRPr lang="en-US" dirty="0"/>
          </a:p>
        </p:txBody>
      </p:sp>
      <p:sp>
        <p:nvSpPr>
          <p:cNvPr id="5" name="Content Placeholder 4"/>
          <p:cNvSpPr>
            <a:spLocks noGrp="1"/>
          </p:cNvSpPr>
          <p:nvPr>
            <p:ph idx="1"/>
          </p:nvPr>
        </p:nvSpPr>
        <p:spPr/>
        <p:txBody>
          <a:bodyPr>
            <a:normAutofit fontScale="70000" lnSpcReduction="20000"/>
          </a:bodyPr>
          <a:lstStyle/>
          <a:p>
            <a:r>
              <a:rPr lang="en-US" dirty="0" smtClean="0"/>
              <a:t>When performing an experiment, identifying what participating materials are an </a:t>
            </a:r>
            <a:r>
              <a:rPr lang="en-US" dirty="0" err="1" smtClean="0"/>
              <a:t>evaluant</a:t>
            </a:r>
            <a:r>
              <a:rPr lang="en-US" dirty="0" smtClean="0"/>
              <a:t> vs. reagent is in the eye of the experimentalist (what output materials / data is the objective). For example, fluorescently labeling an antibody and detecting its binding to protein bound on an ELISA plate could either evaluate an antibody (of unknown specificity) for binding to a known protein, or use an antibody of known specificity to detect the presence of a protein</a:t>
            </a:r>
          </a:p>
          <a:p>
            <a:r>
              <a:rPr lang="en-US" dirty="0" smtClean="0"/>
              <a:t>For a material to be usable as a reagent, it must have certain physical characteristics which convey e.g. the ability to bind. These physical characteristics either convey functions, if the material is specifically engineered for the purpose, or they convey dispositions  in a case like a fluorescent molecule.</a:t>
            </a:r>
          </a:p>
          <a:p>
            <a:r>
              <a:rPr lang="en-US" dirty="0" smtClean="0"/>
              <a:t>Both the role and disposition/function are realized when a reagent is used in an experiment. The disposition/function can also be realized in other processes. </a:t>
            </a:r>
          </a:p>
          <a:p>
            <a:pPr>
              <a:buNone/>
            </a:pP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Design patterns</a:t>
            </a:r>
            <a:endParaRPr lang="en-US" dirty="0"/>
          </a:p>
        </p:txBody>
      </p:sp>
      <p:sp>
        <p:nvSpPr>
          <p:cNvPr id="5" name="Content Placeholder 4"/>
          <p:cNvSpPr>
            <a:spLocks noGrp="1"/>
          </p:cNvSpPr>
          <p:nvPr>
            <p:ph idx="1"/>
          </p:nvPr>
        </p:nvSpPr>
        <p:spPr/>
        <p:txBody>
          <a:bodyPr>
            <a:normAutofit fontScale="85000" lnSpcReduction="20000"/>
          </a:bodyPr>
          <a:lstStyle/>
          <a:p>
            <a:r>
              <a:rPr lang="en-US" dirty="0" smtClean="0"/>
              <a:t>Subclass reagent roles that implicitly rely on certain dispositions/functions</a:t>
            </a:r>
          </a:p>
          <a:p>
            <a:r>
              <a:rPr lang="en-US" dirty="0" smtClean="0"/>
              <a:t>Explicitly refer to dispositions/functions in defining roles:</a:t>
            </a:r>
          </a:p>
          <a:p>
            <a:pPr lvl="1"/>
            <a:r>
              <a:rPr lang="en-US" dirty="0" smtClean="0"/>
              <a:t>Molecular fluorescent label role</a:t>
            </a:r>
            <a:br>
              <a:rPr lang="en-US" dirty="0" smtClean="0"/>
            </a:br>
            <a:r>
              <a:rPr lang="en-US" dirty="0" smtClean="0"/>
              <a:t>=def: molecular label role and borne by some </a:t>
            </a:r>
            <a:br>
              <a:rPr lang="en-US" dirty="0" smtClean="0"/>
            </a:br>
            <a:r>
              <a:rPr lang="en-US" dirty="0" smtClean="0"/>
              <a:t>(molecular entity and </a:t>
            </a:r>
            <a:r>
              <a:rPr lang="en-US" dirty="0" err="1" smtClean="0"/>
              <a:t>has_disposition</a:t>
            </a:r>
            <a:r>
              <a:rPr lang="en-US" dirty="0" smtClean="0"/>
              <a:t> some fluorescence)</a:t>
            </a:r>
          </a:p>
          <a:p>
            <a:r>
              <a:rPr lang="en-US" b="1" dirty="0" smtClean="0"/>
              <a:t>Preferred: </a:t>
            </a:r>
            <a:r>
              <a:rPr lang="en-US" dirty="0" smtClean="0"/>
              <a:t>Keep the role part to the intended use and stick the rest to material: </a:t>
            </a:r>
          </a:p>
          <a:p>
            <a:pPr lvl="1"/>
            <a:r>
              <a:rPr lang="en-US" dirty="0" smtClean="0"/>
              <a:t>Fluorescent molecular label = molecular </a:t>
            </a:r>
            <a:r>
              <a:rPr lang="en-US" dirty="0" err="1" smtClean="0"/>
              <a:t>eintity</a:t>
            </a:r>
            <a:r>
              <a:rPr lang="en-US" dirty="0" smtClean="0"/>
              <a:t> and </a:t>
            </a:r>
            <a:r>
              <a:rPr lang="en-US" dirty="0" err="1" smtClean="0"/>
              <a:t>has_role</a:t>
            </a:r>
            <a:r>
              <a:rPr lang="en-US" dirty="0" smtClean="0"/>
              <a:t> some </a:t>
            </a:r>
            <a:r>
              <a:rPr lang="en-US" b="1" dirty="0" smtClean="0"/>
              <a:t>reagent role and realized in only label detection assay </a:t>
            </a:r>
            <a:r>
              <a:rPr lang="en-US" dirty="0" smtClean="0"/>
              <a:t>and </a:t>
            </a:r>
            <a:r>
              <a:rPr lang="en-US" dirty="0" err="1" smtClean="0"/>
              <a:t>has_disposition</a:t>
            </a:r>
            <a:r>
              <a:rPr lang="en-US" dirty="0" smtClean="0"/>
              <a:t> some fluorescence</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OBI core</a:t>
            </a:r>
            <a:endParaRPr lang="en-US" dirty="0"/>
          </a:p>
        </p:txBody>
      </p:sp>
      <p:sp>
        <p:nvSpPr>
          <p:cNvPr id="3" name="Content Placeholder 2"/>
          <p:cNvSpPr>
            <a:spLocks noGrp="1"/>
          </p:cNvSpPr>
          <p:nvPr>
            <p:ph idx="1"/>
          </p:nvPr>
        </p:nvSpPr>
        <p:spPr>
          <a:xfrm>
            <a:off x="457200" y="1600200"/>
            <a:ext cx="8229600" cy="5029200"/>
          </a:xfrm>
        </p:spPr>
        <p:txBody>
          <a:bodyPr>
            <a:normAutofit fontScale="92500"/>
          </a:bodyPr>
          <a:lstStyle/>
          <a:p>
            <a:r>
              <a:rPr lang="en-US" dirty="0" smtClean="0"/>
              <a:t>OBI View </a:t>
            </a:r>
            <a:r>
              <a:rPr lang="en-US" dirty="0" smtClean="0"/>
              <a:t>= A subset of OBI classes and relations</a:t>
            </a:r>
          </a:p>
          <a:p>
            <a:r>
              <a:rPr lang="en-US" dirty="0" smtClean="0"/>
              <a:t>OBI Core = an OBI view with the goal of being As small as possible to make it quick to go through while also being easy to understand and giving an overview of all areas covered in OBI and the main design patterns</a:t>
            </a:r>
          </a:p>
          <a:p>
            <a:r>
              <a:rPr lang="en-US" dirty="0" smtClean="0"/>
              <a:t>OBI core should cover the stable areas, and changes to components of the core should be avoided</a:t>
            </a:r>
          </a:p>
          <a:p>
            <a:pPr>
              <a:buNone/>
            </a:pPr>
            <a:r>
              <a:rPr lang="en-US" dirty="0" smtClean="0">
                <a:sym typeface="Wingdings" pitchFamily="2" charset="2"/>
              </a:rPr>
              <a:t> Educational tool &amp; documentation</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normAutofit lnSpcReduction="10000"/>
          </a:bodyPr>
          <a:lstStyle/>
          <a:p>
            <a:r>
              <a:rPr lang="en-US" dirty="0" smtClean="0"/>
              <a:t>Use the </a:t>
            </a:r>
            <a:r>
              <a:rPr lang="en-US" dirty="0" err="1" smtClean="0"/>
              <a:t>Ontofoxview</a:t>
            </a:r>
            <a:r>
              <a:rPr lang="en-US" dirty="0" smtClean="0"/>
              <a:t> tool: </a:t>
            </a:r>
            <a:r>
              <a:rPr lang="en-US" dirty="0" smtClean="0">
                <a:hlinkClick r:id="rId2"/>
              </a:rPr>
              <a:t>http://</a:t>
            </a:r>
            <a:r>
              <a:rPr lang="en-US" dirty="0" smtClean="0">
                <a:hlinkClick r:id="rId2"/>
              </a:rPr>
              <a:t>ontofox.hegroup.org/ontofoxview/index2.php</a:t>
            </a:r>
            <a:endParaRPr lang="en-US" dirty="0" smtClean="0"/>
          </a:p>
          <a:p>
            <a:r>
              <a:rPr lang="en-US" dirty="0" smtClean="0"/>
              <a:t>Create a tab delimited file marking the classes that should be included in the core</a:t>
            </a:r>
          </a:p>
          <a:p>
            <a:r>
              <a:rPr lang="en-US" dirty="0" smtClean="0"/>
              <a:t>Include both classes that are high level important and subclasses 2+ example subclasses that indicate what kind of children are expected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p:txBody>
          <a:bodyPr/>
          <a:lstStyle/>
          <a:p>
            <a:r>
              <a:rPr lang="en-US" dirty="0" smtClean="0"/>
              <a:t>Tool:</a:t>
            </a:r>
          </a:p>
          <a:p>
            <a:pPr lvl="1"/>
            <a:r>
              <a:rPr lang="en-US" dirty="0" smtClean="0"/>
              <a:t>Imported </a:t>
            </a:r>
            <a:r>
              <a:rPr lang="en-US" dirty="0" err="1" smtClean="0"/>
              <a:t>ontologies</a:t>
            </a:r>
            <a:r>
              <a:rPr lang="en-US" dirty="0" smtClean="0"/>
              <a:t> remain in full (IAO, BFO</a:t>
            </a:r>
            <a:r>
              <a:rPr lang="en-US" dirty="0" smtClean="0"/>
              <a:t>)</a:t>
            </a:r>
          </a:p>
          <a:p>
            <a:pPr lvl="1"/>
            <a:r>
              <a:rPr lang="en-US" dirty="0" smtClean="0"/>
              <a:t>Does not deal with relations</a:t>
            </a:r>
            <a:endParaRPr lang="en-US" dirty="0" smtClean="0"/>
          </a:p>
          <a:p>
            <a:pPr lvl="1"/>
            <a:r>
              <a:rPr lang="en-US" dirty="0" smtClean="0"/>
              <a:t>Last attempt created inconsistent </a:t>
            </a:r>
            <a:r>
              <a:rPr lang="en-US" dirty="0" smtClean="0"/>
              <a:t>ontology</a:t>
            </a:r>
          </a:p>
          <a:p>
            <a:r>
              <a:rPr lang="en-US" dirty="0" smtClean="0"/>
              <a:t>OBI: </a:t>
            </a:r>
          </a:p>
          <a:p>
            <a:pPr lvl="1"/>
            <a:r>
              <a:rPr lang="en-US" dirty="0" smtClean="0"/>
              <a:t>This process quickly identifies weaknesses / gaps / inconsistencies</a:t>
            </a:r>
            <a:endParaRPr lang="en-US" dirty="0" smtClean="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2341</TotalTime>
  <Words>345</Words>
  <Application>Microsoft Office PowerPoint</Application>
  <PresentationFormat>On-screen Show (4:3)</PresentationFormat>
  <Paragraphs>27</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Reagent role/function/disposition</vt:lpstr>
      <vt:lpstr>Design patterns</vt:lpstr>
      <vt:lpstr>OBI core</vt:lpstr>
      <vt:lpstr>Approach</vt:lpstr>
      <vt:lpstr>Problems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Reagent role/function/disposition</dc:title>
  <dc:creator>Bjoern Peters</dc:creator>
  <cp:lastModifiedBy>Bjoern Peters</cp:lastModifiedBy>
  <cp:revision>118</cp:revision>
  <dcterms:created xsi:type="dcterms:W3CDTF">2006-08-16T00:00:00Z</dcterms:created>
  <dcterms:modified xsi:type="dcterms:W3CDTF">2011-10-15T02:16:18Z</dcterms:modified>
</cp:coreProperties>
</file>