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1" r:id="rId3"/>
    <p:sldId id="294" r:id="rId4"/>
    <p:sldId id="295" r:id="rId5"/>
    <p:sldId id="265" r:id="rId6"/>
    <p:sldId id="264" r:id="rId7"/>
    <p:sldId id="266" r:id="rId8"/>
    <p:sldId id="267" r:id="rId9"/>
    <p:sldId id="268" r:id="rId10"/>
    <p:sldId id="269" r:id="rId11"/>
    <p:sldId id="275" r:id="rId12"/>
    <p:sldId id="291" r:id="rId13"/>
    <p:sldId id="276" r:id="rId14"/>
    <p:sldId id="298" r:id="rId15"/>
    <p:sldId id="277" r:id="rId16"/>
    <p:sldId id="278" r:id="rId17"/>
    <p:sldId id="279" r:id="rId18"/>
    <p:sldId id="281" r:id="rId19"/>
    <p:sldId id="282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2" r:id="rId28"/>
    <p:sldId id="293" r:id="rId29"/>
    <p:sldId id="296" r:id="rId30"/>
    <p:sldId id="297" r:id="rId31"/>
    <p:sldId id="29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CDDCE-D6AC-4D0B-9F0F-460BBA4686DC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764D9-6848-4674-ACDF-2EF4644A5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F50CD-A69A-4A0C-A7D2-3E859DC9DDAF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1155700" y="685800"/>
            <a:ext cx="4548188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4988"/>
            <a:ext cx="5483225" cy="411003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7AA547-5FED-41BA-AB2A-0210BEECAC0E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2EDEB2-2B3E-4BA8-BD79-2F1760810C9F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416AA-3C9C-408B-A6DE-94E07456DEC9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40448F-3513-451C-8997-D88153845639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charset="-128"/>
              </a:rPr>
              <a:t>Update; show non peptidic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8324F-09B4-44AE-991F-8666ABF5C4BE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3E2FA-EB00-4715-B582-79A69EC3DAE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C5EAE-81B1-4FC3-9EE3-C56C058AC911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62C54-E486-4B28-9307-CDB491BA79F0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D9C3A4-E234-4BA6-996A-11FF1DC5F2CF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OBI – a high level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Bjoern Peters</a:t>
            </a:r>
          </a:p>
          <a:p>
            <a:r>
              <a:rPr lang="en-US" dirty="0" smtClean="0"/>
              <a:t>3/21/2011</a:t>
            </a:r>
          </a:p>
          <a:p>
            <a:r>
              <a:rPr lang="en-US" dirty="0" smtClean="0"/>
              <a:t>San Diego Workshop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roles – specimen role, author role</a:t>
            </a:r>
          </a:p>
          <a:p>
            <a:r>
              <a:rPr lang="en-US" sz="2800" dirty="0" smtClean="0"/>
              <a:t>functions – contain function, measurement function</a:t>
            </a:r>
          </a:p>
          <a:p>
            <a:r>
              <a:rPr lang="en-US" sz="2800" dirty="0" smtClean="0"/>
              <a:t>organizations – manufacturer, regulatory agency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structure is in place, solidified over several years, and now usable  </a:t>
            </a:r>
          </a:p>
          <a:p>
            <a:r>
              <a:rPr lang="en-US" dirty="0" smtClean="0"/>
              <a:t>design process has been formalized, novel elements have been developed</a:t>
            </a:r>
          </a:p>
          <a:p>
            <a:r>
              <a:rPr lang="en-US" dirty="0" smtClean="0"/>
              <a:t>… but there is more than enough to do.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 of application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839200" cy="4525963"/>
          </a:xfrm>
        </p:spPr>
        <p:txBody>
          <a:bodyPr>
            <a:noAutofit/>
          </a:bodyPr>
          <a:lstStyle/>
          <a:p>
            <a:r>
              <a:rPr lang="en-US" sz="1800" dirty="0" smtClean="0"/>
              <a:t>IEDB - a manually </a:t>
            </a:r>
            <a:r>
              <a:rPr lang="en-US" sz="1800" dirty="0" err="1" smtClean="0"/>
              <a:t>curated</a:t>
            </a:r>
            <a:r>
              <a:rPr lang="en-US" sz="1800" dirty="0" smtClean="0"/>
              <a:t> database  of immune epitope defining experiments</a:t>
            </a:r>
          </a:p>
          <a:p>
            <a:pPr lvl="1"/>
            <a:r>
              <a:rPr lang="en-US" sz="1800" dirty="0" smtClean="0"/>
              <a:t>How to use OBI to add value to an existing database</a:t>
            </a:r>
          </a:p>
          <a:p>
            <a:pPr lvl="1"/>
            <a:r>
              <a:rPr lang="en-US" sz="1800" dirty="0" smtClean="0"/>
              <a:t>Create classes for types experiments, integrate links to those in the IEDB</a:t>
            </a:r>
          </a:p>
          <a:p>
            <a:pPr lvl="1"/>
            <a:r>
              <a:rPr lang="en-US" sz="1800" dirty="0" smtClean="0"/>
              <a:t>enable enhanced consistency, documentation and queries </a:t>
            </a:r>
          </a:p>
          <a:p>
            <a:r>
              <a:rPr lang="en-US" sz="1800" dirty="0" err="1" smtClean="0"/>
              <a:t>EuPathDB</a:t>
            </a:r>
            <a:r>
              <a:rPr lang="en-US" sz="1800" dirty="0" smtClean="0"/>
              <a:t> - annotation of genomic-scale datasets associated with eukaryotic pathogens </a:t>
            </a:r>
          </a:p>
          <a:p>
            <a:pPr lvl="1"/>
            <a:r>
              <a:rPr lang="en-US" sz="1800" dirty="0" smtClean="0"/>
              <a:t> How to design a data submission form based on an ontology model</a:t>
            </a:r>
          </a:p>
          <a:p>
            <a:pPr lvl="1"/>
            <a:r>
              <a:rPr lang="en-US" sz="1800" dirty="0" smtClean="0"/>
              <a:t>How to reduce user effort in submission using restrictions defined in an ontology</a:t>
            </a:r>
          </a:p>
          <a:p>
            <a:r>
              <a:rPr lang="en-US" sz="1800" dirty="0" smtClean="0"/>
              <a:t>eagle-</a:t>
            </a:r>
            <a:r>
              <a:rPr lang="en-US" sz="1800" dirty="0" err="1" smtClean="0"/>
              <a:t>i</a:t>
            </a:r>
            <a:r>
              <a:rPr lang="en-US" sz="1800" dirty="0" smtClean="0"/>
              <a:t>  - representation of research </a:t>
            </a:r>
            <a:r>
              <a:rPr lang="en-US" sz="1800" dirty="0" smtClean="0"/>
              <a:t>resources</a:t>
            </a:r>
          </a:p>
          <a:p>
            <a:pPr lvl="1"/>
            <a:r>
              <a:rPr lang="en-US" sz="1400" dirty="0" smtClean="0"/>
              <a:t>To inform development of an interoperable  ontology </a:t>
            </a:r>
            <a:endParaRPr lang="en-US" sz="1400" dirty="0" smtClean="0"/>
          </a:p>
          <a:p>
            <a:pPr lvl="1"/>
            <a:r>
              <a:rPr lang="en-US" sz="1400" dirty="0" smtClean="0"/>
              <a:t>How </a:t>
            </a:r>
            <a:r>
              <a:rPr lang="en-US" sz="1400" dirty="0" smtClean="0"/>
              <a:t>to use OBI to speed up ontology development for annotation of research resources</a:t>
            </a:r>
          </a:p>
          <a:p>
            <a:r>
              <a:rPr lang="en-US" sz="1800" dirty="0" smtClean="0"/>
              <a:t>ISA suite - tools for the annotation of functional genomics experiments</a:t>
            </a:r>
          </a:p>
          <a:p>
            <a:pPr lvl="1"/>
            <a:r>
              <a:rPr lang="en-US" sz="1400" dirty="0" smtClean="0"/>
              <a:t> Configuration of OBI in annotation</a:t>
            </a:r>
          </a:p>
          <a:p>
            <a:r>
              <a:rPr lang="en-US" sz="1800" dirty="0" smtClean="0"/>
              <a:t>Evidence Code Ontology - Cross references to OBI within the (Marcus)</a:t>
            </a:r>
          </a:p>
          <a:p>
            <a:pPr lvl="1"/>
            <a:r>
              <a:rPr lang="en-US" sz="1400" dirty="0" smtClean="0"/>
              <a:t> How to use OBI  </a:t>
            </a:r>
            <a:r>
              <a:rPr lang="en-US" sz="1400" dirty="0" smtClean="0"/>
              <a:t>to guide the </a:t>
            </a:r>
            <a:r>
              <a:rPr lang="en-US" sz="1400" dirty="0" smtClean="0"/>
              <a:t>development of an existing ontology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OBI to enhance an existing database </a:t>
            </a:r>
            <a:br>
              <a:rPr lang="en-US" dirty="0" smtClean="0"/>
            </a:br>
            <a:r>
              <a:rPr lang="en-US" dirty="0" smtClean="0"/>
              <a:t>(Immune </a:t>
            </a:r>
            <a:r>
              <a:rPr lang="en-US" dirty="0" smtClean="0"/>
              <a:t>Epitope </a:t>
            </a:r>
            <a:r>
              <a:rPr lang="en-US" dirty="0" smtClean="0"/>
              <a:t>Database)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OBI…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31286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smtClean="0">
                <a:ea typeface="ＭＳ Ｐゴシック" charset="-128"/>
              </a:rPr>
              <a:t>Goals </a:t>
            </a:r>
            <a:r>
              <a:rPr lang="en-US" sz="3200" smtClean="0">
                <a:ea typeface="ＭＳ Ｐゴシック" charset="-128"/>
              </a:rPr>
              <a:t>of the Immune Epitope Database and Analysis Resource (IEDB)</a:t>
            </a:r>
            <a:r>
              <a:rPr lang="ar-SA" sz="3200" smtClean="0">
                <a:ea typeface="ＭＳ Ｐゴシック" charset="-128"/>
                <a:cs typeface="Arial" charset="0"/>
              </a:rPr>
              <a:t>‏</a:t>
            </a:r>
            <a:endParaRPr lang="en-US" sz="3200" smtClean="0">
              <a:ea typeface="ＭＳ Ｐゴシック" charset="-128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3588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>
                <a:ea typeface="ＭＳ Ｐゴシック" charset="-128"/>
              </a:rPr>
              <a:t>To catalog, organize and make accessible immune epitope related information</a:t>
            </a:r>
          </a:p>
          <a:p>
            <a:pPr lvl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ea typeface="ＭＳ Ｐゴシック" charset="-128"/>
              </a:rPr>
              <a:t>B and T cell epitopes, MHC binding, MHC ligand elution</a:t>
            </a:r>
          </a:p>
          <a:p>
            <a:pPr lvl="1"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ea typeface="ＭＳ Ｐゴシック" charset="-128"/>
              </a:rPr>
              <a:t>Scope: infectious diseases, allergy, autoimmunity , transplantation.  (No HIV or cancer)</a:t>
            </a:r>
          </a:p>
          <a:p>
            <a:pPr>
              <a:spcBef>
                <a:spcPts val="6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 dirty="0" smtClean="0">
              <a:ea typeface="ＭＳ Ｐゴシック" charset="-128"/>
            </a:endParaRPr>
          </a:p>
          <a:p>
            <a:pPr>
              <a:spcBef>
                <a:spcPts val="6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 dirty="0" smtClean="0">
              <a:ea typeface="ＭＳ Ｐゴシック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48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911600"/>
            <a:ext cx="40386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43" name="Picture 19"/>
          <p:cNvPicPr>
            <a:picLocks noChangeAspect="1" noChangeArrowheads="1"/>
          </p:cNvPicPr>
          <p:nvPr/>
        </p:nvPicPr>
        <p:blipFill>
          <a:blip r:embed="rId4" cstate="print"/>
          <a:srcRect b="35950"/>
          <a:stretch>
            <a:fillRect/>
          </a:stretch>
        </p:blipFill>
        <p:spPr bwMode="auto">
          <a:xfrm>
            <a:off x="5240338" y="1779588"/>
            <a:ext cx="3522662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8244" name="Picture 20"/>
          <p:cNvPicPr>
            <a:picLocks noChangeAspect="1" noChangeArrowheads="1"/>
          </p:cNvPicPr>
          <p:nvPr/>
        </p:nvPicPr>
        <p:blipFill>
          <a:blip r:embed="rId5" cstate="print"/>
          <a:srcRect r="6422" b="52000"/>
          <a:stretch>
            <a:fillRect/>
          </a:stretch>
        </p:blipFill>
        <p:spPr bwMode="auto">
          <a:xfrm>
            <a:off x="5105400" y="2770188"/>
            <a:ext cx="2590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8245" name="Picture 2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2617788"/>
            <a:ext cx="1497013" cy="1116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8241" name="AutoShape 17"/>
          <p:cNvSpPr>
            <a:spLocks noChangeArrowheads="1"/>
          </p:cNvSpPr>
          <p:nvPr/>
        </p:nvSpPr>
        <p:spPr bwMode="auto">
          <a:xfrm>
            <a:off x="6858000" y="3227388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8600" y="1931988"/>
            <a:ext cx="4495800" cy="2971800"/>
            <a:chOff x="144" y="1728"/>
            <a:chExt cx="2832" cy="1872"/>
          </a:xfrm>
        </p:grpSpPr>
        <p:sp>
          <p:nvSpPr>
            <p:cNvPr id="13321" name="Rectangle 4"/>
            <p:cNvSpPr>
              <a:spLocks noChangeArrowheads="1"/>
            </p:cNvSpPr>
            <p:nvPr/>
          </p:nvSpPr>
          <p:spPr bwMode="auto">
            <a:xfrm>
              <a:off x="2304" y="2352"/>
              <a:ext cx="240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pic>
          <p:nvPicPr>
            <p:cNvPr id="13322" name="Picture 5" descr="PubMed"/>
            <p:cNvPicPr>
              <a:picLocks noChangeAspect="1" noChangeArrowheads="1"/>
            </p:cNvPicPr>
            <p:nvPr/>
          </p:nvPicPr>
          <p:blipFill>
            <a:blip r:embed="rId7" cstate="print"/>
            <a:srcRect r="38597"/>
            <a:stretch>
              <a:fillRect/>
            </a:stretch>
          </p:blipFill>
          <p:spPr bwMode="auto">
            <a:xfrm>
              <a:off x="144" y="2088"/>
              <a:ext cx="16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3" name="AutoShape 6"/>
            <p:cNvSpPr>
              <a:spLocks noChangeArrowheads="1"/>
            </p:cNvSpPr>
            <p:nvPr/>
          </p:nvSpPr>
          <p:spPr bwMode="auto">
            <a:xfrm>
              <a:off x="288" y="2928"/>
              <a:ext cx="2544" cy="672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/>
                <a:t>IEDB</a:t>
              </a:r>
              <a:br>
                <a:rPr lang="en-US" sz="2000" b="1"/>
              </a:br>
              <a:r>
                <a:rPr lang="en-US" sz="2000" b="1"/>
                <a:t>www.iedb.org</a:t>
              </a:r>
            </a:p>
          </p:txBody>
        </p:sp>
        <p:sp>
          <p:nvSpPr>
            <p:cNvPr id="13324" name="Rectangle 7"/>
            <p:cNvSpPr>
              <a:spLocks noChangeArrowheads="1"/>
            </p:cNvSpPr>
            <p:nvPr/>
          </p:nvSpPr>
          <p:spPr bwMode="auto">
            <a:xfrm>
              <a:off x="1392" y="2064"/>
              <a:ext cx="48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AutoShape 8"/>
            <p:cNvSpPr>
              <a:spLocks noChangeArrowheads="1"/>
            </p:cNvSpPr>
            <p:nvPr/>
          </p:nvSpPr>
          <p:spPr bwMode="auto">
            <a:xfrm>
              <a:off x="768" y="2564"/>
              <a:ext cx="240" cy="336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Rectangle 9"/>
            <p:cNvSpPr>
              <a:spLocks noChangeArrowheads="1"/>
            </p:cNvSpPr>
            <p:nvPr/>
          </p:nvSpPr>
          <p:spPr bwMode="auto">
            <a:xfrm>
              <a:off x="2016" y="2352"/>
              <a:ext cx="240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Rectangle 10"/>
            <p:cNvSpPr>
              <a:spLocks noChangeArrowheads="1"/>
            </p:cNvSpPr>
            <p:nvPr/>
          </p:nvSpPr>
          <p:spPr bwMode="auto">
            <a:xfrm>
              <a:off x="2064" y="2256"/>
              <a:ext cx="240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Rectangle 11"/>
            <p:cNvSpPr>
              <a:spLocks noChangeArrowheads="1"/>
            </p:cNvSpPr>
            <p:nvPr/>
          </p:nvSpPr>
          <p:spPr bwMode="auto">
            <a:xfrm>
              <a:off x="2256" y="2304"/>
              <a:ext cx="240" cy="144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29" name="Rectangle 12"/>
            <p:cNvSpPr>
              <a:spLocks noChangeArrowheads="1"/>
            </p:cNvSpPr>
            <p:nvPr/>
          </p:nvSpPr>
          <p:spPr bwMode="auto">
            <a:xfrm>
              <a:off x="2304" y="2208"/>
              <a:ext cx="240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30" name="Text Box 13"/>
            <p:cNvSpPr txBox="1">
              <a:spLocks noChangeArrowheads="1"/>
            </p:cNvSpPr>
            <p:nvPr/>
          </p:nvSpPr>
          <p:spPr bwMode="auto">
            <a:xfrm>
              <a:off x="240" y="1872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Literature curation</a:t>
              </a:r>
            </a:p>
          </p:txBody>
        </p:sp>
        <p:sp>
          <p:nvSpPr>
            <p:cNvPr id="13331" name="AutoShape 14"/>
            <p:cNvSpPr>
              <a:spLocks noChangeArrowheads="1"/>
            </p:cNvSpPr>
            <p:nvPr/>
          </p:nvSpPr>
          <p:spPr bwMode="auto">
            <a:xfrm>
              <a:off x="2098" y="2564"/>
              <a:ext cx="240" cy="336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Text Box 15"/>
            <p:cNvSpPr txBox="1">
              <a:spLocks noChangeArrowheads="1"/>
            </p:cNvSpPr>
            <p:nvPr/>
          </p:nvSpPr>
          <p:spPr bwMode="auto">
            <a:xfrm>
              <a:off x="1536" y="1728"/>
              <a:ext cx="14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Epitope discovery </a:t>
              </a:r>
              <a:br>
                <a:rPr lang="en-US"/>
              </a:br>
              <a:r>
                <a:rPr lang="en-US"/>
                <a:t>contract submission </a:t>
              </a:r>
            </a:p>
          </p:txBody>
        </p:sp>
        <p:sp>
          <p:nvSpPr>
            <p:cNvPr id="13333" name="Rectangle 26"/>
            <p:cNvSpPr>
              <a:spLocks noChangeArrowheads="1"/>
            </p:cNvSpPr>
            <p:nvPr/>
          </p:nvSpPr>
          <p:spPr bwMode="auto">
            <a:xfrm>
              <a:off x="1056" y="2379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Rectangle 25"/>
            <p:cNvSpPr>
              <a:spLocks noChangeArrowheads="1"/>
            </p:cNvSpPr>
            <p:nvPr/>
          </p:nvSpPr>
          <p:spPr bwMode="auto">
            <a:xfrm>
              <a:off x="227" y="1728"/>
              <a:ext cx="1248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Rectangle 27"/>
            <p:cNvSpPr>
              <a:spLocks noChangeArrowheads="1"/>
            </p:cNvSpPr>
            <p:nvPr/>
          </p:nvSpPr>
          <p:spPr bwMode="auto">
            <a:xfrm>
              <a:off x="1536" y="1728"/>
              <a:ext cx="134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0" name="Rectangle 3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Manual </a:t>
            </a:r>
            <a:r>
              <a:rPr lang="en-US" sz="3600" dirty="0" err="1" smtClean="0"/>
              <a:t>curation</a:t>
            </a:r>
            <a:r>
              <a:rPr lang="en-US" sz="3600" dirty="0" smtClean="0"/>
              <a:t> of free text information into structured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67600" y="2290763"/>
            <a:ext cx="1371600" cy="6477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journal article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2727325"/>
            <a:ext cx="1295400" cy="73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reference </a:t>
            </a:r>
            <a:r>
              <a:rPr lang="en-US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(document)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4300" y="4800600"/>
            <a:ext cx="1600200" cy="4492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B cell response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24000" y="1736725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Calibri" charset="0"/>
                <a:cs typeface="Calibri" charset="0"/>
              </a:rPr>
              <a:t>has part</a:t>
            </a:r>
          </a:p>
        </p:txBody>
      </p:sp>
      <p:cxnSp>
        <p:nvCxnSpPr>
          <p:cNvPr id="16" name="Curved Connector 15"/>
          <p:cNvCxnSpPr>
            <a:cxnSpLocks noChangeShapeType="1"/>
            <a:stCxn id="40" idx="1"/>
            <a:endCxn id="41" idx="3"/>
          </p:cNvCxnSpPr>
          <p:nvPr/>
        </p:nvCxnSpPr>
        <p:spPr bwMode="auto">
          <a:xfrm rot="10800000" flipV="1">
            <a:off x="4305300" y="3149600"/>
            <a:ext cx="1485900" cy="7938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4343" name="Title 25"/>
          <p:cNvSpPr>
            <a:spLocks noGrp="1"/>
          </p:cNvSpPr>
          <p:nvPr>
            <p:ph type="title"/>
          </p:nvPr>
        </p:nvSpPr>
        <p:spPr>
          <a:xfrm>
            <a:off x="4800600" y="381000"/>
            <a:ext cx="4267200" cy="1143000"/>
          </a:xfrm>
        </p:spPr>
        <p:txBody>
          <a:bodyPr>
            <a:normAutofit fontScale="90000"/>
          </a:bodyPr>
          <a:lstStyle/>
          <a:p>
            <a:r>
              <a:rPr lang="en-US" sz="4000" smtClean="0">
                <a:latin typeface="Calibri" charset="0"/>
                <a:cs typeface="Calibri" charset="0"/>
              </a:rPr>
              <a:t>High level database structure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572000" y="2792413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Calibri" charset="0"/>
                <a:cs typeface="Calibri" charset="0"/>
              </a:rPr>
              <a:t>is about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654300" y="5326063"/>
            <a:ext cx="1600200" cy="3921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T cell response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67600" y="3325813"/>
            <a:ext cx="1371600" cy="6477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author submission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19200" y="2622550"/>
            <a:ext cx="130810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epitope structure</a:t>
            </a:r>
          </a:p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(material entity)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67000" y="2247900"/>
            <a:ext cx="15240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peptide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67000" y="2692400"/>
            <a:ext cx="1524000" cy="8763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discontinuous protein residues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667000" y="3694113"/>
            <a:ext cx="1524000" cy="3714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carbohydrate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20788" y="152400"/>
            <a:ext cx="1306512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epitope source </a:t>
            </a:r>
            <a:r>
              <a:rPr lang="en-US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(material entity)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91200" y="2136775"/>
            <a:ext cx="3200400" cy="20256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66800" y="2144713"/>
            <a:ext cx="3238500" cy="20256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</p:txBody>
      </p:sp>
      <p:cxnSp>
        <p:nvCxnSpPr>
          <p:cNvPr id="42" name="Curved Connector 41"/>
          <p:cNvCxnSpPr>
            <a:cxnSpLocks noChangeShapeType="1"/>
            <a:stCxn id="55" idx="2"/>
            <a:endCxn id="41" idx="0"/>
          </p:cNvCxnSpPr>
          <p:nvPr/>
        </p:nvCxnSpPr>
        <p:spPr bwMode="auto">
          <a:xfrm rot="16200000" flipH="1">
            <a:off x="2481262" y="1939926"/>
            <a:ext cx="403225" cy="6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50" name="Rectangle 49"/>
          <p:cNvSpPr/>
          <p:nvPr/>
        </p:nvSpPr>
        <p:spPr>
          <a:xfrm>
            <a:off x="2667000" y="152400"/>
            <a:ext cx="15240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organism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67000" y="571500"/>
            <a:ext cx="1524000" cy="3429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protein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67000" y="1003300"/>
            <a:ext cx="1524000" cy="5969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protein complex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79500" y="65088"/>
            <a:ext cx="3200400" cy="1676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219200" y="4895850"/>
            <a:ext cx="12954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immune recognition 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assay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(process)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54300" y="5783263"/>
            <a:ext cx="1600200" cy="3921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MHC binding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041400" y="4662488"/>
            <a:ext cx="3276600" cy="16113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990600" y="4241800"/>
            <a:ext cx="1854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Calibri" charset="0"/>
                <a:cs typeface="Calibri" charset="0"/>
              </a:rPr>
              <a:t>has participant</a:t>
            </a:r>
          </a:p>
        </p:txBody>
      </p:sp>
      <p:cxnSp>
        <p:nvCxnSpPr>
          <p:cNvPr id="76" name="Curved Connector 75"/>
          <p:cNvCxnSpPr>
            <a:cxnSpLocks noChangeShapeType="1"/>
            <a:stCxn id="74" idx="0"/>
            <a:endCxn id="41" idx="2"/>
          </p:cNvCxnSpPr>
          <p:nvPr/>
        </p:nvCxnSpPr>
        <p:spPr bwMode="auto">
          <a:xfrm rot="5400000" flipH="1" flipV="1">
            <a:off x="2436812" y="4413251"/>
            <a:ext cx="492125" cy="6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87" name="Rectangle 86"/>
          <p:cNvSpPr/>
          <p:nvPr/>
        </p:nvSpPr>
        <p:spPr>
          <a:xfrm>
            <a:off x="7467600" y="4800600"/>
            <a:ext cx="1536700" cy="5254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Natural Infection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467600" y="5468938"/>
            <a:ext cx="1536700" cy="6270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Administered Immunization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867400" y="4895850"/>
            <a:ext cx="14986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immunization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 (process)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791200" y="4662488"/>
            <a:ext cx="3276600" cy="16113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</p:txBody>
      </p:sp>
      <p:cxnSp>
        <p:nvCxnSpPr>
          <p:cNvPr id="92" name="Curved Connector 91"/>
          <p:cNvCxnSpPr>
            <a:cxnSpLocks noChangeShapeType="1"/>
            <a:stCxn id="91" idx="1"/>
            <a:endCxn id="74" idx="3"/>
          </p:cNvCxnSpPr>
          <p:nvPr/>
        </p:nvCxnSpPr>
        <p:spPr bwMode="auto">
          <a:xfrm rot="10800000">
            <a:off x="4318000" y="5468938"/>
            <a:ext cx="1473200" cy="1587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368800" y="5116513"/>
            <a:ext cx="1512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Calibri" charset="0"/>
                <a:cs typeface="Calibri" charset="0"/>
              </a:rPr>
              <a:t>preceded by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3" grpId="0"/>
      <p:bldP spid="32" grpId="0"/>
      <p:bldP spid="46" grpId="0" animBg="1"/>
      <p:bldP spid="19" grpId="0" animBg="1"/>
      <p:bldP spid="36" grpId="0" animBg="1"/>
      <p:bldP spid="40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64" grpId="0" animBg="1"/>
      <p:bldP spid="74" grpId="0" animBg="1"/>
      <p:bldP spid="75" grpId="0"/>
      <p:bldP spid="87" grpId="0" animBg="1"/>
      <p:bldP spid="88" grpId="0" animBg="1"/>
      <p:bldP spid="89" grpId="0" animBg="1"/>
      <p:bldP spid="91" grpId="0" animBg="1"/>
      <p:bldP spid="9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61" name="Group 45"/>
          <p:cNvGraphicFramePr>
            <a:graphicFrameLocks noGrp="1"/>
          </p:cNvGraphicFramePr>
          <p:nvPr/>
        </p:nvGraphicFramePr>
        <p:xfrm>
          <a:off x="457200" y="990600"/>
          <a:ext cx="8305800" cy="5251450"/>
        </p:xfrm>
        <a:graphic>
          <a:graphicData uri="http://schemas.openxmlformats.org/drawingml/2006/table">
            <a:tbl>
              <a:tblPr/>
              <a:tblGrid>
                <a:gridCol w="2351088"/>
                <a:gridCol w="1495425"/>
                <a:gridCol w="2306637"/>
                <a:gridCol w="2152650"/>
              </a:tblGrid>
              <a:tr h="942975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Main Classes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  <a:cs typeface="Times New Roman" pitchFamily="-110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Journal articles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  <a:cs typeface="Times New Roman" pitchFamily="-11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9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Total Relevant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  <a:cs typeface="Times New Roman" pitchFamily="-110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Outstanding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  <a:cs typeface="Times New Roman" pitchFamily="-110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Processed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  <a:cs typeface="Times New Roman" pitchFamily="-110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Infectious Disease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8,651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395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98.9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Allergy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768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98.3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Autoimmunity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3,889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2,858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47.5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Transplant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605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582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Total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0" charset="-128"/>
                        <a:cs typeface="Times New Roman" pitchFamily="-110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13,913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3,873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0" charset="-128"/>
                          <a:cs typeface="Times New Roman" pitchFamily="-110" charset="0"/>
                        </a:rPr>
                        <a:t>80.4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5" name="Rectangle 2"/>
          <p:cNvSpPr>
            <a:spLocks noChangeArrowheads="1"/>
          </p:cNvSpPr>
          <p:nvPr/>
        </p:nvSpPr>
        <p:spPr bwMode="auto">
          <a:xfrm>
            <a:off x="304800" y="0"/>
            <a:ext cx="845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400"/>
              <a:t>Literature Curation Status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0"/>
            <a:ext cx="3810000" cy="44196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OBI – a user driven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 communities that recognized they were trying to solve the same / related problems</a:t>
            </a:r>
          </a:p>
          <a:p>
            <a:r>
              <a:rPr lang="en-US" dirty="0" smtClean="0"/>
              <a:t>6 year effort</a:t>
            </a:r>
          </a:p>
          <a:p>
            <a:r>
              <a:rPr lang="en-US" dirty="0" smtClean="0"/>
              <a:t>1-2 phone calls per week, 1-2 meetings per year</a:t>
            </a:r>
          </a:p>
          <a:p>
            <a:r>
              <a:rPr lang="en-US" dirty="0" smtClean="0"/>
              <a:t>first stable release (Philly / 1.0) in Oct. 2009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Open project with constant addition of new communities, please consider joining!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28600" y="2998788"/>
            <a:ext cx="2362200" cy="2286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447800" y="4062413"/>
            <a:ext cx="1371600" cy="20478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04800" y="4687888"/>
            <a:ext cx="2362200" cy="26511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09600" y="5181600"/>
            <a:ext cx="1905000" cy="3048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>
            <a:hlinkClick r:id="rId4"/>
          </p:cNvPr>
          <p:cNvSpPr>
            <a:spLocks noChangeArrowheads="1"/>
          </p:cNvSpPr>
          <p:nvPr/>
        </p:nvSpPr>
        <p:spPr bwMode="auto">
          <a:xfrm flipH="1">
            <a:off x="762000" y="3981450"/>
            <a:ext cx="560388" cy="361950"/>
          </a:xfrm>
          <a:prstGeom prst="rightArrow">
            <a:avLst>
              <a:gd name="adj1" fmla="val 50000"/>
              <a:gd name="adj2" fmla="val 40240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>
            <a:hlinkClick r:id="rId4"/>
          </p:cNvPr>
          <p:cNvSpPr>
            <a:spLocks noChangeArrowheads="1"/>
          </p:cNvSpPr>
          <p:nvPr/>
        </p:nvSpPr>
        <p:spPr bwMode="auto">
          <a:xfrm flipH="1">
            <a:off x="762000" y="2609850"/>
            <a:ext cx="560388" cy="361950"/>
          </a:xfrm>
          <a:prstGeom prst="rightArrow">
            <a:avLst>
              <a:gd name="adj1" fmla="val 50000"/>
              <a:gd name="adj2" fmla="val 40240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>
            <a:hlinkClick r:id="rId4"/>
          </p:cNvPr>
          <p:cNvSpPr>
            <a:spLocks noChangeArrowheads="1"/>
          </p:cNvSpPr>
          <p:nvPr/>
        </p:nvSpPr>
        <p:spPr bwMode="auto">
          <a:xfrm rot="16200000" flipH="1">
            <a:off x="4016375" y="3913188"/>
            <a:ext cx="558800" cy="361950"/>
          </a:xfrm>
          <a:prstGeom prst="rightArrow">
            <a:avLst>
              <a:gd name="adj1" fmla="val 50000"/>
              <a:gd name="adj2" fmla="val 40126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AutoShape 4">
            <a:hlinkClick r:id="rId4"/>
          </p:cNvPr>
          <p:cNvSpPr>
            <a:spLocks noChangeArrowheads="1"/>
          </p:cNvSpPr>
          <p:nvPr/>
        </p:nvSpPr>
        <p:spPr bwMode="auto">
          <a:xfrm rot="16200000" flipH="1">
            <a:off x="4016375" y="3913188"/>
            <a:ext cx="558800" cy="361950"/>
          </a:xfrm>
          <a:prstGeom prst="rightArrow">
            <a:avLst>
              <a:gd name="adj1" fmla="val 50000"/>
              <a:gd name="adj2" fmla="val 40126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OBI development for IEDB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mapping of all content in the IEDB to OBI (in OWL)</a:t>
            </a:r>
          </a:p>
          <a:p>
            <a:r>
              <a:rPr lang="en-US" dirty="0" smtClean="0"/>
              <a:t>Primary current focus: assays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Needs to be capable to present all T cell epitope experiments ever made (100k+)</a:t>
            </a:r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IEDB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Original approach: maintain list of assays; if a publication uses an assay that is different, add to this list</a:t>
            </a:r>
          </a:p>
          <a:p>
            <a:r>
              <a:rPr lang="en-US" sz="2400" dirty="0" smtClean="0"/>
              <a:t>At present 140 T cell assays</a:t>
            </a:r>
          </a:p>
          <a:p>
            <a:r>
              <a:rPr lang="en-US" sz="2400" dirty="0" smtClean="0"/>
              <a:t>Challenges: </a:t>
            </a:r>
          </a:p>
          <a:p>
            <a:pPr lvl="1"/>
            <a:r>
              <a:rPr lang="en-US" sz="2000" dirty="0" smtClean="0"/>
              <a:t>Ensuring consistency in </a:t>
            </a:r>
            <a:r>
              <a:rPr lang="en-US" sz="2000" dirty="0" err="1" smtClean="0"/>
              <a:t>curation</a:t>
            </a:r>
            <a:r>
              <a:rPr lang="en-US" sz="2000" dirty="0" smtClean="0"/>
              <a:t>  (document what each assay is)</a:t>
            </a:r>
          </a:p>
          <a:p>
            <a:pPr lvl="1"/>
            <a:r>
              <a:rPr lang="en-US" sz="2000" dirty="0" smtClean="0"/>
              <a:t>Ensuring external users get what they expect when querying</a:t>
            </a:r>
          </a:p>
          <a:p>
            <a:pPr lvl="1"/>
            <a:r>
              <a:rPr lang="en-US" sz="2000" dirty="0" smtClean="0"/>
              <a:t>Interoperability </a:t>
            </a:r>
          </a:p>
          <a:p>
            <a:pPr lvl="1"/>
            <a:r>
              <a:rPr lang="en-US" sz="2000" dirty="0" smtClean="0"/>
              <a:t>Avoiding duplicates (MCP-1 IFA = CCL-2 </a:t>
            </a:r>
            <a:r>
              <a:rPr lang="en-US" sz="2000" dirty="0" err="1" smtClean="0"/>
              <a:t>histostaining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Searching for groups of related assays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IEDB assay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are assays in OBI</a:t>
            </a:r>
          </a:p>
          <a:p>
            <a:r>
              <a:rPr lang="en-US" dirty="0" smtClean="0"/>
              <a:t>Show </a:t>
            </a:r>
            <a:r>
              <a:rPr lang="en-US" dirty="0" smtClean="0"/>
              <a:t>assay template, link to GO</a:t>
            </a:r>
          </a:p>
          <a:p>
            <a:r>
              <a:rPr lang="en-US" dirty="0" smtClean="0"/>
              <a:t>Show: this </a:t>
            </a:r>
            <a:r>
              <a:rPr lang="en-US" dirty="0" err="1" smtClean="0"/>
              <a:t>correponds</a:t>
            </a:r>
            <a:r>
              <a:rPr lang="en-US" dirty="0" smtClean="0"/>
              <a:t> to adding one column into existing database table</a:t>
            </a:r>
          </a:p>
          <a:p>
            <a:pPr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 Identification of duplicates in writing definitions</a:t>
            </a:r>
          </a:p>
          <a:p>
            <a:pPr>
              <a:buFont typeface="Wingdings" pitchFamily="2" charset="2"/>
              <a:buChar char="à"/>
            </a:pPr>
            <a:r>
              <a:rPr lang="en-US" dirty="0" smtClean="0"/>
              <a:t> Definitions provide </a:t>
            </a:r>
            <a:r>
              <a:rPr lang="en-US" dirty="0" err="1" smtClean="0"/>
              <a:t>curation</a:t>
            </a:r>
            <a:r>
              <a:rPr lang="en-US" dirty="0" smtClean="0"/>
              <a:t> rules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vs. new assay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Show: from list to tree; search by grouping</a:t>
            </a:r>
          </a:p>
          <a:p>
            <a:r>
              <a:rPr lang="en-US" dirty="0" smtClean="0"/>
              <a:t>Show: use of community labels (community view of OBI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Refer to second session? Alternative mechanisms of using community specific labels (as annotation properties in OBI.owl, or in external spreadsheet)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OBI Timeline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76200" y="1981200"/>
            <a:ext cx="899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52400" y="2057400"/>
            <a:ext cx="8991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latin typeface="Arial" charset="0"/>
              </a:rPr>
              <a:t>      </a:t>
            </a:r>
            <a:r>
              <a:rPr lang="en-US" sz="2000" i="1" dirty="0" smtClean="0">
                <a:latin typeface="Arial" charset="0"/>
              </a:rPr>
              <a:t>2004 		2005		</a:t>
            </a:r>
            <a:r>
              <a:rPr lang="en-US" sz="2000" i="1" dirty="0">
                <a:latin typeface="Arial" charset="0"/>
              </a:rPr>
              <a:t>	2006	</a:t>
            </a:r>
            <a:r>
              <a:rPr lang="en-US" sz="2000" i="1" dirty="0" smtClean="0">
                <a:latin typeface="Arial" charset="0"/>
              </a:rPr>
              <a:t> 	         2007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800600" y="2590800"/>
            <a:ext cx="9636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MGED 8</a:t>
            </a:r>
          </a:p>
          <a:p>
            <a:pPr algn="ctr"/>
            <a:r>
              <a:rPr lang="en-US" sz="1600">
                <a:latin typeface="Arial" charset="0"/>
              </a:rPr>
              <a:t>Bergen</a:t>
            </a:r>
          </a:p>
          <a:p>
            <a:pPr algn="ctr"/>
            <a:r>
              <a:rPr lang="en-US" sz="1600">
                <a:latin typeface="Arial" charset="0"/>
              </a:rPr>
              <a:t>Sept.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581400" y="2663825"/>
            <a:ext cx="10874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MAGE</a:t>
            </a:r>
          </a:p>
          <a:p>
            <a:pPr algn="ctr"/>
            <a:r>
              <a:rPr lang="en-US" sz="1600">
                <a:latin typeface="Arial" charset="0"/>
              </a:rPr>
              <a:t>Jamboree</a:t>
            </a:r>
          </a:p>
          <a:p>
            <a:pPr algn="ctr"/>
            <a:r>
              <a:rPr lang="en-US" sz="1600">
                <a:latin typeface="Arial" charset="0"/>
              </a:rPr>
              <a:t>Stanford</a:t>
            </a:r>
          </a:p>
          <a:p>
            <a:pPr algn="ctr"/>
            <a:r>
              <a:rPr lang="en-US" sz="1600">
                <a:latin typeface="Arial" charset="0"/>
              </a:rPr>
              <a:t>March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905000" y="2667000"/>
            <a:ext cx="12858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SOFG</a:t>
            </a:r>
          </a:p>
          <a:p>
            <a:pPr algn="ctr"/>
            <a:r>
              <a:rPr lang="en-US" sz="1600">
                <a:latin typeface="Arial" charset="0"/>
              </a:rPr>
              <a:t>Philadelphia</a:t>
            </a:r>
          </a:p>
          <a:p>
            <a:pPr algn="ctr"/>
            <a:r>
              <a:rPr lang="en-US" sz="1600">
                <a:latin typeface="Arial" charset="0"/>
              </a:rPr>
              <a:t>Oct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84138" y="3733800"/>
            <a:ext cx="24304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Transcriptomics (MGED)</a:t>
            </a:r>
          </a:p>
          <a:p>
            <a:pPr algn="ctr"/>
            <a:r>
              <a:rPr lang="en-US" sz="1600">
                <a:latin typeface="Arial" charset="0"/>
              </a:rPr>
              <a:t>Proteomics (PSI)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066800" y="4724400"/>
            <a:ext cx="2462213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Toxicogenomics</a:t>
            </a:r>
          </a:p>
          <a:p>
            <a:pPr algn="ctr"/>
            <a:r>
              <a:rPr lang="en-US" sz="1600">
                <a:latin typeface="Arial" charset="0"/>
              </a:rPr>
              <a:t>Environmental Genomics</a:t>
            </a:r>
          </a:p>
          <a:p>
            <a:pPr algn="ctr"/>
            <a:r>
              <a:rPr lang="en-US" sz="1600">
                <a:latin typeface="Arial" charset="0"/>
              </a:rPr>
              <a:t>Nutrigenomics</a:t>
            </a:r>
          </a:p>
          <a:p>
            <a:pPr algn="ctr"/>
            <a:r>
              <a:rPr lang="en-US" sz="1600">
                <a:latin typeface="Arial" charset="0"/>
              </a:rPr>
              <a:t>(MGED RSBI)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4038600" y="3746500"/>
            <a:ext cx="7016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PSI</a:t>
            </a:r>
          </a:p>
          <a:p>
            <a:pPr algn="ctr"/>
            <a:r>
              <a:rPr lang="en-US" sz="1600">
                <a:latin typeface="Arial" charset="0"/>
              </a:rPr>
              <a:t>Siena</a:t>
            </a:r>
          </a:p>
          <a:p>
            <a:pPr algn="ctr"/>
            <a:r>
              <a:rPr lang="en-US" sz="1600">
                <a:latin typeface="Arial" charset="0"/>
              </a:rPr>
              <a:t>April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2514600"/>
            <a:ext cx="10874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MAGE</a:t>
            </a:r>
          </a:p>
          <a:p>
            <a:pPr algn="ctr"/>
            <a:r>
              <a:rPr lang="en-US" sz="1600">
                <a:latin typeface="Arial" charset="0"/>
              </a:rPr>
              <a:t>Jamboree</a:t>
            </a:r>
          </a:p>
          <a:p>
            <a:pPr algn="ctr"/>
            <a:r>
              <a:rPr lang="en-US" sz="1600">
                <a:latin typeface="Arial" charset="0"/>
              </a:rPr>
              <a:t>Hinxton</a:t>
            </a:r>
          </a:p>
          <a:p>
            <a:pPr algn="ctr"/>
            <a:r>
              <a:rPr lang="en-US" sz="1600">
                <a:latin typeface="Arial" charset="0"/>
              </a:rPr>
              <a:t>Dec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82550" y="1576388"/>
            <a:ext cx="136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  <a:latin typeface="Arial" charset="0"/>
              </a:rPr>
              <a:t>MO/ MAGE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4286250" y="1524000"/>
            <a:ext cx="819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  <a:latin typeface="Arial" charset="0"/>
              </a:rPr>
              <a:t>FuGO</a:t>
            </a:r>
          </a:p>
          <a:p>
            <a:pPr algn="ctr"/>
            <a:endParaRPr lang="en-US" sz="1800" b="1">
              <a:solidFill>
                <a:srgbClr val="FF0000"/>
              </a:solidFill>
              <a:latin typeface="Arial" charset="0"/>
            </a:endParaRPr>
          </a:p>
          <a:p>
            <a:pPr algn="ctr"/>
            <a:r>
              <a:rPr lang="en-US" sz="1800" b="1">
                <a:solidFill>
                  <a:srgbClr val="0000FF"/>
                </a:solidFill>
                <a:latin typeface="Arial" charset="0"/>
              </a:rPr>
              <a:t>FuGE</a:t>
            </a:r>
            <a:endParaRPr lang="en-US" sz="18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9144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33528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7848600" y="2511425"/>
            <a:ext cx="12954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008000"/>
                </a:solidFill>
                <a:latin typeface="Arial" charset="0"/>
              </a:rPr>
              <a:t>OBI Workshop San Diego Jan.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6172200" y="4876800"/>
            <a:ext cx="18288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Cellular Assays Immport        IEDB Neuroinformatics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651500" y="2514600"/>
            <a:ext cx="2044700" cy="2209800"/>
            <a:chOff x="3560" y="1584"/>
            <a:chExt cx="1288" cy="1392"/>
          </a:xfrm>
        </p:grpSpPr>
        <p:sp>
          <p:nvSpPr>
            <p:cNvPr id="31760" name="Rectangle 16"/>
            <p:cNvSpPr>
              <a:spLocks noChangeArrowheads="1"/>
            </p:cNvSpPr>
            <p:nvPr/>
          </p:nvSpPr>
          <p:spPr bwMode="auto">
            <a:xfrm>
              <a:off x="3648" y="1584"/>
              <a:ext cx="810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atin typeface="Arial" charset="0"/>
                </a:rPr>
                <a:t>1st </a:t>
              </a:r>
              <a:r>
                <a:rPr lang="en-US" sz="1600" dirty="0" err="1">
                  <a:latin typeface="Arial" charset="0"/>
                </a:rPr>
                <a:t>FuGO</a:t>
              </a:r>
              <a:endParaRPr lang="en-US" sz="1600" dirty="0">
                <a:latin typeface="Arial" charset="0"/>
              </a:endParaRPr>
            </a:p>
            <a:p>
              <a:pPr algn="ctr"/>
              <a:r>
                <a:rPr lang="en-US" sz="1600" dirty="0">
                  <a:latin typeface="Arial" charset="0"/>
                </a:rPr>
                <a:t>Workshop</a:t>
              </a:r>
            </a:p>
            <a:p>
              <a:pPr algn="ctr"/>
              <a:r>
                <a:rPr lang="en-US" sz="1600" dirty="0">
                  <a:latin typeface="Arial" charset="0"/>
                </a:rPr>
                <a:t>Philadelphia</a:t>
              </a:r>
            </a:p>
            <a:p>
              <a:pPr algn="ctr"/>
              <a:r>
                <a:rPr lang="en-US" sz="1600" dirty="0">
                  <a:latin typeface="Arial" charset="0"/>
                </a:rPr>
                <a:t>Feb.</a:t>
              </a:r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3560" y="2296"/>
              <a:ext cx="1288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Arial" charset="0"/>
                </a:rPr>
                <a:t>Cancer Genomics</a:t>
              </a:r>
            </a:p>
            <a:p>
              <a:pPr algn="ctr"/>
              <a:r>
                <a:rPr lang="en-US" sz="1600">
                  <a:latin typeface="Arial" charset="0"/>
                </a:rPr>
                <a:t>Polypmorphisms</a:t>
              </a:r>
            </a:p>
            <a:p>
              <a:pPr algn="ctr"/>
              <a:r>
                <a:rPr lang="en-US" sz="1600">
                  <a:latin typeface="Arial" charset="0"/>
                </a:rPr>
                <a:t>Genome Sequences</a:t>
              </a:r>
            </a:p>
            <a:p>
              <a:pPr algn="ctr"/>
              <a:r>
                <a:rPr lang="en-US" sz="1600">
                  <a:latin typeface="Arial" charset="0"/>
                </a:rPr>
                <a:t>Crop Sciences</a:t>
              </a:r>
            </a:p>
          </p:txBody>
        </p:sp>
      </p:grp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414838" y="4895850"/>
            <a:ext cx="16049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Metabolomics</a:t>
            </a:r>
          </a:p>
          <a:p>
            <a:pPr algn="ctr"/>
            <a:r>
              <a:rPr lang="en-US" sz="1600">
                <a:latin typeface="Arial" charset="0"/>
              </a:rPr>
              <a:t>Flow Cytometry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934200" y="1524000"/>
            <a:ext cx="1133475" cy="1928813"/>
            <a:chOff x="4128" y="993"/>
            <a:chExt cx="714" cy="1215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128" y="1534"/>
              <a:ext cx="714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Arial" charset="0"/>
                </a:rPr>
                <a:t>2nd FuGO</a:t>
              </a:r>
            </a:p>
            <a:p>
              <a:pPr algn="ctr"/>
              <a:r>
                <a:rPr lang="en-US" sz="1600">
                  <a:latin typeface="Arial" charset="0"/>
                </a:rPr>
                <a:t>Workshop</a:t>
              </a:r>
            </a:p>
            <a:p>
              <a:pPr algn="ctr"/>
              <a:r>
                <a:rPr lang="en-US" sz="1600">
                  <a:latin typeface="Arial" charset="0"/>
                </a:rPr>
                <a:t>Hinxton</a:t>
              </a:r>
            </a:p>
            <a:p>
              <a:pPr algn="ctr"/>
              <a:r>
                <a:rPr lang="en-US" sz="1600">
                  <a:latin typeface="ArialMT" charset="0"/>
                </a:rPr>
                <a:t>July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4295" y="993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OBI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869889" y="6330073"/>
            <a:ext cx="363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From Jan, 2007 OBI workshop in LIAI</a:t>
            </a:r>
            <a:endParaRPr lang="en-US" i="1" dirty="0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60198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8460911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Show: </a:t>
            </a:r>
            <a:r>
              <a:rPr lang="en-US" dirty="0" err="1" smtClean="0"/>
              <a:t>Sparql</a:t>
            </a:r>
            <a:r>
              <a:rPr lang="en-US" dirty="0" smtClean="0"/>
              <a:t> query against IEDB export</a:t>
            </a:r>
          </a:p>
          <a:p>
            <a:r>
              <a:rPr lang="en-US" dirty="0" smtClean="0">
                <a:sym typeface="Wingdings" pitchFamily="2" charset="2"/>
              </a:rPr>
              <a:t> interoperability</a:t>
            </a:r>
            <a:endParaRPr lang="en-US" dirty="0" smtClean="0"/>
          </a:p>
          <a:p>
            <a:r>
              <a:rPr lang="en-US" dirty="0" smtClean="0"/>
              <a:t>Show: link to OBI for assays provides definitions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1967062"/>
            <a:ext cx="4572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Challenges: </a:t>
            </a:r>
          </a:p>
          <a:p>
            <a:pPr lvl="1"/>
            <a:r>
              <a:rPr lang="en-US" sz="2000" dirty="0" smtClean="0"/>
              <a:t>Ensuring consistency in </a:t>
            </a:r>
            <a:r>
              <a:rPr lang="en-US" sz="2000" dirty="0" err="1" smtClean="0"/>
              <a:t>curation</a:t>
            </a:r>
            <a:r>
              <a:rPr lang="en-US" sz="2000" dirty="0" smtClean="0"/>
              <a:t>  (document what each assay is)</a:t>
            </a:r>
          </a:p>
          <a:p>
            <a:pPr lvl="1"/>
            <a:r>
              <a:rPr lang="en-US" sz="2000" dirty="0" smtClean="0"/>
              <a:t>Ensuring external users get what they expect when querying</a:t>
            </a:r>
          </a:p>
          <a:p>
            <a:pPr lvl="1"/>
            <a:r>
              <a:rPr lang="en-US" sz="2000" dirty="0" smtClean="0"/>
              <a:t>Interoperability </a:t>
            </a:r>
          </a:p>
          <a:p>
            <a:pPr lvl="1"/>
            <a:r>
              <a:rPr lang="en-US" sz="2000" dirty="0" smtClean="0"/>
              <a:t>Avoiding duplicates (MCP-1 IFA = CCL-2 </a:t>
            </a:r>
            <a:r>
              <a:rPr lang="en-US" sz="2000" dirty="0" err="1" smtClean="0"/>
              <a:t>histostaining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Searching for groups of related assays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OBI Timeline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76200" y="1981200"/>
            <a:ext cx="899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52400" y="2057400"/>
            <a:ext cx="8991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latin typeface="Arial" charset="0"/>
              </a:rPr>
              <a:t>      </a:t>
            </a:r>
            <a:r>
              <a:rPr lang="en-US" sz="2000" i="1" dirty="0" smtClean="0">
                <a:latin typeface="Arial" charset="0"/>
              </a:rPr>
              <a:t>2007	     2008	      2009 	    2010		       2011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9144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2754715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4668838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8326753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6385931" y="1890713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379958" y="3145743"/>
            <a:ext cx="156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DENRIE -&gt; IAO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4668838" y="3863891"/>
            <a:ext cx="98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MIREOT</a:t>
            </a:r>
            <a:endParaRPr lang="en-US" i="1" dirty="0"/>
          </a:p>
        </p:txBody>
      </p:sp>
      <p:grpSp>
        <p:nvGrpSpPr>
          <p:cNvPr id="2" name="Group 21"/>
          <p:cNvGrpSpPr/>
          <p:nvPr/>
        </p:nvGrpSpPr>
        <p:grpSpPr>
          <a:xfrm>
            <a:off x="3147189" y="1535668"/>
            <a:ext cx="5465770" cy="387220"/>
            <a:chOff x="3147189" y="1535668"/>
            <a:chExt cx="5465770" cy="387220"/>
          </a:xfrm>
        </p:grpSpPr>
        <p:sp>
          <p:nvSpPr>
            <p:cNvPr id="31" name="TextBox 30"/>
            <p:cNvSpPr txBox="1"/>
            <p:nvPr/>
          </p:nvSpPr>
          <p:spPr>
            <a:xfrm>
              <a:off x="7676172" y="1535668"/>
              <a:ext cx="936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OBI RC2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44279" y="1553556"/>
              <a:ext cx="936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OBI RC1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7189" y="1553556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OBI 1.0.X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754909" y="4179559"/>
            <a:ext cx="15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 Biomed Sem.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" y="2478807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Workshops: Bethesda     Vancouver    EBI                        EBI    Philly     Vancouver          </a:t>
            </a:r>
            <a:r>
              <a:rPr lang="en-US" dirty="0" smtClean="0">
                <a:solidFill>
                  <a:srgbClr val="008000"/>
                </a:solidFill>
              </a:rPr>
              <a:t>San Diego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425506" y="3541907"/>
            <a:ext cx="148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OBO Foundry</a:t>
            </a:r>
            <a:endParaRPr lang="en-US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6546921" y="5420213"/>
            <a:ext cx="804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Eagle-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45819" y="5143214"/>
            <a:ext cx="1061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Robot</a:t>
            </a:r>
          </a:p>
          <a:p>
            <a:pPr algn="ctr"/>
            <a:r>
              <a:rPr lang="en-US" dirty="0" smtClean="0"/>
              <a:t>Scientists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93352" y="5143214"/>
            <a:ext cx="99257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Vaccines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5568" y="4695729"/>
            <a:ext cx="2245138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Bio-imaging,</a:t>
            </a:r>
          </a:p>
          <a:p>
            <a:r>
              <a:rPr lang="en-US" dirty="0" smtClean="0"/>
              <a:t>Clinical Investigations,</a:t>
            </a:r>
          </a:p>
          <a:p>
            <a:r>
              <a:rPr lang="en-US" dirty="0" smtClean="0"/>
              <a:t>Electrophysiology,</a:t>
            </a:r>
          </a:p>
          <a:p>
            <a:r>
              <a:rPr lang="en-US" dirty="0" smtClean="0"/>
              <a:t>Structural Biology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6" grpId="0"/>
      <p:bldP spid="42" grpId="0"/>
      <p:bldP spid="43" grpId="0" animBg="1"/>
      <p:bldP spid="44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High level class hierarchy</a:t>
            </a:r>
            <a:endParaRPr lang="en-US" dirty="0"/>
          </a:p>
        </p:txBody>
      </p:sp>
      <p:pic>
        <p:nvPicPr>
          <p:cNvPr id="5" name="Content Placeholder 4" descr="Figure 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454086"/>
            <a:ext cx="7891324" cy="54039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merged </a:t>
            </a:r>
            <a:r>
              <a:rPr lang="en-US" sz="2000" dirty="0" err="1" smtClean="0"/>
              <a:t>bfo:object</a:t>
            </a:r>
            <a:r>
              <a:rPr lang="en-US" sz="2000" dirty="0" smtClean="0"/>
              <a:t>, object part, object aggregate </a:t>
            </a:r>
            <a:br>
              <a:rPr lang="en-US" sz="2000" dirty="0" smtClean="0"/>
            </a:br>
            <a:r>
              <a:rPr lang="en-US" sz="2000" dirty="0" smtClean="0"/>
              <a:t>(what is a cell inside my body?) </a:t>
            </a:r>
          </a:p>
          <a:p>
            <a:r>
              <a:rPr lang="en-US" sz="2000" dirty="0" smtClean="0"/>
              <a:t>import ‘natural biomaterials’ (MIREOT mechanism), </a:t>
            </a:r>
            <a:br>
              <a:rPr lang="en-US" sz="2000" dirty="0" smtClean="0"/>
            </a:br>
            <a:r>
              <a:rPr lang="en-US" sz="2000" dirty="0" smtClean="0"/>
              <a:t>e.g. o</a:t>
            </a:r>
            <a:r>
              <a:rPr lang="en-US" sz="1800" dirty="0" smtClean="0"/>
              <a:t>rganism (NCBI taxonomy), anatomical entity (FMA), molecular entity (ChEBI)</a:t>
            </a:r>
          </a:p>
          <a:p>
            <a:pPr>
              <a:buNone/>
            </a:pPr>
            <a:r>
              <a:rPr lang="en-US" sz="2000" dirty="0" smtClean="0"/>
              <a:t>OBI’s primary scope</a:t>
            </a:r>
          </a:p>
          <a:p>
            <a:r>
              <a:rPr lang="en-US" sz="2000" dirty="0" smtClean="0"/>
              <a:t>‘processed material entities’</a:t>
            </a:r>
          </a:p>
          <a:p>
            <a:pPr lvl="1"/>
            <a:r>
              <a:rPr lang="en-US" sz="1800" dirty="0" smtClean="0"/>
              <a:t>output of a planned material transformation process</a:t>
            </a:r>
          </a:p>
          <a:p>
            <a:pPr lvl="1"/>
            <a:r>
              <a:rPr lang="en-US" sz="1800" dirty="0" smtClean="0"/>
              <a:t>would not exist without intelligent life around</a:t>
            </a:r>
          </a:p>
          <a:p>
            <a:pPr lvl="1"/>
            <a:r>
              <a:rPr lang="en-US" sz="1800" dirty="0" smtClean="0"/>
              <a:t>some ‘natural biomaterials’ can also be created (e.g. molecules) </a:t>
            </a:r>
            <a:br>
              <a:rPr lang="en-US" sz="1800" dirty="0" smtClean="0"/>
            </a:br>
            <a:r>
              <a:rPr lang="en-US" sz="1800" dirty="0" smtClean="0">
                <a:sym typeface="Wingdings" pitchFamily="2" charset="2"/>
              </a:rPr>
              <a:t> no asserted disjoint</a:t>
            </a:r>
          </a:p>
          <a:p>
            <a:r>
              <a:rPr lang="en-US" sz="2000" dirty="0" smtClean="0">
                <a:sym typeface="Wingdings" pitchFamily="2" charset="2"/>
              </a:rPr>
              <a:t>specimen, study subject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material entities about which information is gathered during an investigation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may or may not be processed materials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realize a ‘plan specification’ which includes an ‘objective specification’ (describing the desired endpoint)</a:t>
            </a:r>
          </a:p>
          <a:p>
            <a:r>
              <a:rPr lang="en-US" sz="2400" dirty="0" smtClean="0"/>
              <a:t>have specified inputs and outputs </a:t>
            </a:r>
            <a:br>
              <a:rPr lang="en-US" sz="2400" dirty="0" smtClean="0"/>
            </a:br>
            <a:r>
              <a:rPr lang="en-US" sz="2400" dirty="0" smtClean="0"/>
              <a:t>(=participants called out in the specification)</a:t>
            </a:r>
          </a:p>
          <a:p>
            <a:r>
              <a:rPr lang="en-US" sz="2400" dirty="0" smtClean="0"/>
              <a:t>high level classes: </a:t>
            </a:r>
          </a:p>
          <a:p>
            <a:pPr lvl="1"/>
            <a:r>
              <a:rPr lang="en-US" sz="2000" dirty="0" smtClean="0"/>
              <a:t>material processing</a:t>
            </a:r>
          </a:p>
          <a:p>
            <a:pPr lvl="1"/>
            <a:r>
              <a:rPr lang="en-US" sz="2000" dirty="0" smtClean="0"/>
              <a:t>assay</a:t>
            </a:r>
          </a:p>
          <a:p>
            <a:pPr lvl="1"/>
            <a:r>
              <a:rPr lang="en-US" sz="2000" dirty="0" smtClean="0"/>
              <a:t>data transformation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gure 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19268"/>
            <a:ext cx="9067800" cy="55098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content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IAO, separate effort spawned of from OBI, but tightly interlinked</a:t>
            </a:r>
          </a:p>
          <a:p>
            <a:r>
              <a:rPr lang="en-US" sz="2800" dirty="0" smtClean="0"/>
              <a:t>every information content entity </a:t>
            </a:r>
            <a:r>
              <a:rPr lang="en-US" sz="2800" dirty="0" err="1" smtClean="0"/>
              <a:t>is_about</a:t>
            </a:r>
            <a:r>
              <a:rPr lang="en-US" sz="2800" dirty="0" smtClean="0"/>
              <a:t> something</a:t>
            </a:r>
          </a:p>
          <a:p>
            <a:r>
              <a:rPr lang="en-US" sz="2800" dirty="0" smtClean="0"/>
              <a:t>Examples: plan specification, journal article, data item</a:t>
            </a:r>
          </a:p>
          <a:p>
            <a:r>
              <a:rPr lang="en-US" sz="2800" dirty="0" smtClean="0"/>
              <a:t>OBI subclasses these, e.g.: study design, dependent variable specification, measurement datum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945</Words>
  <Application>Microsoft Office PowerPoint</Application>
  <PresentationFormat>On-screen Show (4:3)</PresentationFormat>
  <Paragraphs>230</Paragraphs>
  <Slides>31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OBI – a high level overview</vt:lpstr>
      <vt:lpstr>OBI – a user driven project</vt:lpstr>
      <vt:lpstr>OBI Timeline</vt:lpstr>
      <vt:lpstr>OBI Timeline</vt:lpstr>
      <vt:lpstr>High level class hierarchy</vt:lpstr>
      <vt:lpstr>material entity</vt:lpstr>
      <vt:lpstr>planned process</vt:lpstr>
      <vt:lpstr>Slide 8</vt:lpstr>
      <vt:lpstr>information content entities</vt:lpstr>
      <vt:lpstr>More classes</vt:lpstr>
      <vt:lpstr>Conclusions</vt:lpstr>
      <vt:lpstr>Overview of application presentations</vt:lpstr>
      <vt:lpstr>Using OBI to enhance an existing database  (Immune Epitope Database)</vt:lpstr>
      <vt:lpstr>Goals of this presentation</vt:lpstr>
      <vt:lpstr>Goals of the Immune Epitope Database and Analysis Resource (IEDB)‏</vt:lpstr>
      <vt:lpstr>Manual curation of free text information into structured format</vt:lpstr>
      <vt:lpstr>High level database structure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OBI development for IEDB</vt:lpstr>
      <vt:lpstr>Original IEDB approach</vt:lpstr>
      <vt:lpstr>IEDB assay</vt:lpstr>
      <vt:lpstr>Old vs. new assay finder</vt:lpstr>
      <vt:lpstr>Future work</vt:lpstr>
      <vt:lpstr>Lessons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Bjoern Peters</dc:creator>
  <cp:lastModifiedBy>Bjoern Peters</cp:lastModifiedBy>
  <cp:revision>40</cp:revision>
  <dcterms:created xsi:type="dcterms:W3CDTF">2006-08-16T00:00:00Z</dcterms:created>
  <dcterms:modified xsi:type="dcterms:W3CDTF">2011-07-18T15:57:10Z</dcterms:modified>
</cp:coreProperties>
</file>