
<file path=[Content_Types].xml><?xml version="1.0" encoding="utf-8"?>
<Types xmlns="http://schemas.openxmlformats.org/package/2006/content-types">
  <Override PartName="/ppt/slides/slide14.xml" ContentType="application/vnd.openxmlformats-officedocument.presentationml.slide+xml"/>
  <Override PartName="/ppt/slideMasters/slideMaster2.xml" ContentType="application/vnd.openxmlformats-officedocument.presentationml.slideMaster+xml"/>
  <Default Extension="xlsx" ContentType="application/vnd.openxmlformats-officedocument.spreadsheetml.sheet"/>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8.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slideLayouts/slideLayout15.xml" ContentType="application/vnd.openxmlformats-officedocument.presentationml.slideLayout+xml"/>
  <Override PartName="/ppt/slides/slide27.xml" ContentType="application/vnd.openxmlformats-officedocument.presentationml.slide+xml"/>
  <Default Extension="vml" ContentType="application/vnd.openxmlformats-officedocument.vmlDrawing"/>
  <Override PartName="/ppt/slides/slide20.xml" ContentType="application/vnd.openxmlformats-officedocument.presentationml.slide+xml"/>
  <Default Extension="emf" ContentType="image/x-emf"/>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slideLayouts/slideLayout14.xml" ContentType="application/vnd.openxmlformats-officedocument.presentationml.slideLayout+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charts/chart1.xml" ContentType="application/vnd.openxmlformats-officedocument.drawingml.char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Override PartName="/ppt/slides/slide3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709" r:id="rId1"/>
    <p:sldMasterId id="2147483948" r:id="rId2"/>
  </p:sldMasterIdLst>
  <p:notesMasterIdLst>
    <p:notesMasterId r:id="rId36"/>
  </p:notesMasterIdLst>
  <p:sldIdLst>
    <p:sldId id="256" r:id="rId3"/>
    <p:sldId id="257" r:id="rId4"/>
    <p:sldId id="258" r:id="rId5"/>
    <p:sldId id="286" r:id="rId6"/>
    <p:sldId id="289" r:id="rId7"/>
    <p:sldId id="287" r:id="rId8"/>
    <p:sldId id="288" r:id="rId9"/>
    <p:sldId id="261" r:id="rId10"/>
    <p:sldId id="260" r:id="rId11"/>
    <p:sldId id="259" r:id="rId12"/>
    <p:sldId id="262" r:id="rId13"/>
    <p:sldId id="290" r:id="rId14"/>
    <p:sldId id="274" r:id="rId15"/>
    <p:sldId id="275" r:id="rId16"/>
    <p:sldId id="276" r:id="rId17"/>
    <p:sldId id="277" r:id="rId18"/>
    <p:sldId id="278" r:id="rId19"/>
    <p:sldId id="279" r:id="rId20"/>
    <p:sldId id="280" r:id="rId21"/>
    <p:sldId id="281" r:id="rId22"/>
    <p:sldId id="285" r:id="rId23"/>
    <p:sldId id="282" r:id="rId24"/>
    <p:sldId id="283" r:id="rId25"/>
    <p:sldId id="264" r:id="rId26"/>
    <p:sldId id="266" r:id="rId27"/>
    <p:sldId id="268" r:id="rId28"/>
    <p:sldId id="265" r:id="rId29"/>
    <p:sldId id="267" r:id="rId30"/>
    <p:sldId id="270" r:id="rId31"/>
    <p:sldId id="271" r:id="rId32"/>
    <p:sldId id="269" r:id="rId33"/>
    <p:sldId id="284" r:id="rId34"/>
    <p:sldId id="27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E741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591" autoAdjust="0"/>
    <p:restoredTop sz="89046" autoAdjust="0"/>
  </p:normalViewPr>
  <p:slideViewPr>
    <p:cSldViewPr>
      <p:cViewPr varScale="1">
        <p:scale>
          <a:sx n="113" d="100"/>
          <a:sy n="113" d="100"/>
        </p:scale>
        <p:origin x="-73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126"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notesMaster" Target="notesMasters/notes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course\thesis\ev\result\1\compareAnnota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lang="zh-CN"/>
            </a:pPr>
            <a:r>
              <a:rPr lang="en-US" dirty="0"/>
              <a:t>Compare Annotation </a:t>
            </a:r>
            <a:r>
              <a:rPr lang="en-US" dirty="0" smtClean="0"/>
              <a:t>Cases</a:t>
            </a:r>
            <a:endParaRPr lang="en-US" dirty="0"/>
          </a:p>
        </c:rich>
      </c:tx>
    </c:title>
    <c:plotArea>
      <c:layout/>
      <c:lineChart>
        <c:grouping val="standard"/>
        <c:ser>
          <c:idx val="0"/>
          <c:order val="0"/>
          <c:tx>
            <c:strRef>
              <c:f>avg!$D$5</c:f>
              <c:strCache>
                <c:ptCount val="1"/>
                <c:pt idx="0">
                  <c:v>human1</c:v>
                </c:pt>
              </c:strCache>
            </c:strRef>
          </c:tx>
          <c:cat>
            <c:numRef>
              <c:f>avg!$C$6:$C$9</c:f>
              <c:numCache>
                <c:formatCode>General</c:formatCode>
                <c:ptCount val="4"/>
                <c:pt idx="0">
                  <c:v>5.0</c:v>
                </c:pt>
                <c:pt idx="1">
                  <c:v>10.0</c:v>
                </c:pt>
                <c:pt idx="2">
                  <c:v>15.0</c:v>
                </c:pt>
                <c:pt idx="3">
                  <c:v>20.0</c:v>
                </c:pt>
              </c:numCache>
            </c:numRef>
          </c:cat>
          <c:val>
            <c:numRef>
              <c:f>avg!$D$6:$D$9</c:f>
              <c:numCache>
                <c:formatCode>General</c:formatCode>
                <c:ptCount val="4"/>
                <c:pt idx="0">
                  <c:v>0.566666666666667</c:v>
                </c:pt>
                <c:pt idx="1">
                  <c:v>0.533333333333333</c:v>
                </c:pt>
                <c:pt idx="2">
                  <c:v>0.577777777777778</c:v>
                </c:pt>
                <c:pt idx="3">
                  <c:v>0.691666666666667</c:v>
                </c:pt>
              </c:numCache>
            </c:numRef>
          </c:val>
        </c:ser>
        <c:ser>
          <c:idx val="1"/>
          <c:order val="1"/>
          <c:tx>
            <c:strRef>
              <c:f>avg!$E$5</c:f>
              <c:strCache>
                <c:ptCount val="1"/>
                <c:pt idx="0">
                  <c:v>human2</c:v>
                </c:pt>
              </c:strCache>
            </c:strRef>
          </c:tx>
          <c:cat>
            <c:numRef>
              <c:f>avg!$C$6:$C$9</c:f>
              <c:numCache>
                <c:formatCode>General</c:formatCode>
                <c:ptCount val="4"/>
                <c:pt idx="0">
                  <c:v>5.0</c:v>
                </c:pt>
                <c:pt idx="1">
                  <c:v>10.0</c:v>
                </c:pt>
                <c:pt idx="2">
                  <c:v>15.0</c:v>
                </c:pt>
                <c:pt idx="3">
                  <c:v>20.0</c:v>
                </c:pt>
              </c:numCache>
            </c:numRef>
          </c:cat>
          <c:val>
            <c:numRef>
              <c:f>avg!$E$6:$E$9</c:f>
              <c:numCache>
                <c:formatCode>General</c:formatCode>
                <c:ptCount val="4"/>
                <c:pt idx="0">
                  <c:v>0.600000000000001</c:v>
                </c:pt>
                <c:pt idx="1">
                  <c:v>0.633333333333334</c:v>
                </c:pt>
                <c:pt idx="2">
                  <c:v>0.677777777777782</c:v>
                </c:pt>
                <c:pt idx="3">
                  <c:v>0.766666666666667</c:v>
                </c:pt>
              </c:numCache>
            </c:numRef>
          </c:val>
        </c:ser>
        <c:ser>
          <c:idx val="2"/>
          <c:order val="2"/>
          <c:tx>
            <c:strRef>
              <c:f>avg!$F$5</c:f>
              <c:strCache>
                <c:ptCount val="1"/>
                <c:pt idx="0">
                  <c:v>human3</c:v>
                </c:pt>
              </c:strCache>
            </c:strRef>
          </c:tx>
          <c:cat>
            <c:numRef>
              <c:f>avg!$C$6:$C$9</c:f>
              <c:numCache>
                <c:formatCode>General</c:formatCode>
                <c:ptCount val="4"/>
                <c:pt idx="0">
                  <c:v>5.0</c:v>
                </c:pt>
                <c:pt idx="1">
                  <c:v>10.0</c:v>
                </c:pt>
                <c:pt idx="2">
                  <c:v>15.0</c:v>
                </c:pt>
                <c:pt idx="3">
                  <c:v>20.0</c:v>
                </c:pt>
              </c:numCache>
            </c:numRef>
          </c:cat>
          <c:val>
            <c:numRef>
              <c:f>avg!$F$6:$F$9</c:f>
              <c:numCache>
                <c:formatCode>General</c:formatCode>
                <c:ptCount val="4"/>
                <c:pt idx="0">
                  <c:v>0.633333333333334</c:v>
                </c:pt>
                <c:pt idx="1">
                  <c:v>0.616666666666667</c:v>
                </c:pt>
                <c:pt idx="2">
                  <c:v>0.666666666666667</c:v>
                </c:pt>
                <c:pt idx="3">
                  <c:v>0.650000000000004</c:v>
                </c:pt>
              </c:numCache>
            </c:numRef>
          </c:val>
        </c:ser>
        <c:ser>
          <c:idx val="3"/>
          <c:order val="3"/>
          <c:tx>
            <c:strRef>
              <c:f>avg!$G$5</c:f>
              <c:strCache>
                <c:ptCount val="1"/>
                <c:pt idx="0">
                  <c:v>case0</c:v>
                </c:pt>
              </c:strCache>
            </c:strRef>
          </c:tx>
          <c:cat>
            <c:numRef>
              <c:f>avg!$C$6:$C$9</c:f>
              <c:numCache>
                <c:formatCode>General</c:formatCode>
                <c:ptCount val="4"/>
                <c:pt idx="0">
                  <c:v>5.0</c:v>
                </c:pt>
                <c:pt idx="1">
                  <c:v>10.0</c:v>
                </c:pt>
                <c:pt idx="2">
                  <c:v>15.0</c:v>
                </c:pt>
                <c:pt idx="3">
                  <c:v>20.0</c:v>
                </c:pt>
              </c:numCache>
            </c:numRef>
          </c:cat>
          <c:val>
            <c:numRef>
              <c:f>avg!$G$6:$G$9</c:f>
              <c:numCache>
                <c:formatCode>General</c:formatCode>
                <c:ptCount val="4"/>
                <c:pt idx="0">
                  <c:v>0.0333333333333334</c:v>
                </c:pt>
                <c:pt idx="1">
                  <c:v>0.116666666666667</c:v>
                </c:pt>
                <c:pt idx="2">
                  <c:v>0.27777777777778</c:v>
                </c:pt>
                <c:pt idx="3">
                  <c:v>0.375000000000002</c:v>
                </c:pt>
              </c:numCache>
            </c:numRef>
          </c:val>
        </c:ser>
        <c:ser>
          <c:idx val="14"/>
          <c:order val="4"/>
          <c:tx>
            <c:strRef>
              <c:f>avg!$R$5</c:f>
              <c:strCache>
                <c:ptCount val="1"/>
                <c:pt idx="0">
                  <c:v>case11</c:v>
                </c:pt>
              </c:strCache>
            </c:strRef>
          </c:tx>
          <c:cat>
            <c:numRef>
              <c:f>avg!$C$6:$C$9</c:f>
              <c:numCache>
                <c:formatCode>General</c:formatCode>
                <c:ptCount val="4"/>
                <c:pt idx="0">
                  <c:v>5.0</c:v>
                </c:pt>
                <c:pt idx="1">
                  <c:v>10.0</c:v>
                </c:pt>
                <c:pt idx="2">
                  <c:v>15.0</c:v>
                </c:pt>
                <c:pt idx="3">
                  <c:v>20.0</c:v>
                </c:pt>
              </c:numCache>
            </c:numRef>
          </c:cat>
          <c:val>
            <c:numRef>
              <c:f>avg!$R$6:$R$9</c:f>
              <c:numCache>
                <c:formatCode>General</c:formatCode>
                <c:ptCount val="4"/>
                <c:pt idx="0">
                  <c:v>0.366666666666669</c:v>
                </c:pt>
                <c:pt idx="1">
                  <c:v>0.35</c:v>
                </c:pt>
                <c:pt idx="2">
                  <c:v>0.388888888888894</c:v>
                </c:pt>
                <c:pt idx="3">
                  <c:v>0.5</c:v>
                </c:pt>
              </c:numCache>
            </c:numRef>
          </c:val>
        </c:ser>
        <c:marker val="1"/>
        <c:axId val="574802568"/>
        <c:axId val="574809992"/>
      </c:lineChart>
      <c:catAx>
        <c:axId val="574802568"/>
        <c:scaling>
          <c:orientation val="minMax"/>
        </c:scaling>
        <c:axPos val="b"/>
        <c:title>
          <c:tx>
            <c:rich>
              <a:bodyPr/>
              <a:lstStyle/>
              <a:p>
                <a:pPr>
                  <a:defRPr lang="zh-CN"/>
                </a:pPr>
                <a:r>
                  <a:rPr lang="en-US"/>
                  <a:t>k</a:t>
                </a:r>
              </a:p>
            </c:rich>
          </c:tx>
        </c:title>
        <c:numFmt formatCode="General" sourceLinked="1"/>
        <c:tickLblPos val="nextTo"/>
        <c:txPr>
          <a:bodyPr/>
          <a:lstStyle/>
          <a:p>
            <a:pPr>
              <a:defRPr lang="zh-CN"/>
            </a:pPr>
            <a:endParaRPr lang="en-US"/>
          </a:p>
        </c:txPr>
        <c:crossAx val="574809992"/>
        <c:crosses val="autoZero"/>
        <c:auto val="1"/>
        <c:lblAlgn val="ctr"/>
        <c:lblOffset val="100"/>
      </c:catAx>
      <c:valAx>
        <c:axId val="574809992"/>
        <c:scaling>
          <c:orientation val="minMax"/>
        </c:scaling>
        <c:axPos val="l"/>
        <c:majorGridlines/>
        <c:title>
          <c:tx>
            <c:rich>
              <a:bodyPr rot="-5400000" vert="horz"/>
              <a:lstStyle/>
              <a:p>
                <a:pPr>
                  <a:defRPr lang="zh-CN"/>
                </a:pPr>
                <a:r>
                  <a:rPr lang="en-US"/>
                  <a:t>Degree of Overlap</a:t>
                </a:r>
              </a:p>
            </c:rich>
          </c:tx>
        </c:title>
        <c:numFmt formatCode="General" sourceLinked="1"/>
        <c:tickLblPos val="nextTo"/>
        <c:txPr>
          <a:bodyPr/>
          <a:lstStyle/>
          <a:p>
            <a:pPr>
              <a:defRPr lang="zh-CN"/>
            </a:pPr>
            <a:endParaRPr lang="en-US"/>
          </a:p>
        </c:txPr>
        <c:crossAx val="574802568"/>
        <c:crosses val="autoZero"/>
        <c:crossBetween val="between"/>
      </c:valAx>
    </c:plotArea>
    <c:legend>
      <c:legendPos val="r"/>
      <c:txPr>
        <a:bodyPr/>
        <a:lstStyle/>
        <a:p>
          <a:pPr>
            <a:defRPr lang="zh-CN"/>
          </a:pPr>
          <a:endParaRPr lang="en-US"/>
        </a:p>
      </c:txPr>
    </c:legend>
    <c:plotVisOnly val="1"/>
  </c:chart>
  <c:txPr>
    <a:bodyPr/>
    <a:lstStyle/>
    <a:p>
      <a:pPr>
        <a:defRPr sz="1400"/>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9D5DD-6BA8-4D5D-A14B-F8359733B242}" type="datetimeFigureOut">
              <a:rPr lang="en-US" smtClean="0"/>
              <a:pPr/>
              <a:t>3/21/11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8AD87C-5D51-439C-AA56-8571DE7E02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Web_Services_Description_Language" TargetMode="External"/><Relationship Id="rId4" Type="http://schemas.openxmlformats.org/officeDocument/2006/relationships/hyperlink" Target="http://en.wikipedia.org/w/index.php?title=Web_service_composition&amp;action=edit&amp;redlink=1" TargetMode="External"/><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8AD87C-5D51-439C-AA56-8571DE7E0252}"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Isolate ID:</a:t>
            </a:r>
            <a:r>
              <a:rPr lang="en-US" baseline="0" dirty="0" smtClean="0"/>
              <a:t> not clear what it refers to</a:t>
            </a:r>
          </a:p>
          <a:p>
            <a:pPr>
              <a:buFontTx/>
              <a:buChar char="-"/>
            </a:pPr>
            <a:r>
              <a:rPr lang="en-US" baseline="0" dirty="0" smtClean="0"/>
              <a:t> Specimen id</a:t>
            </a:r>
          </a:p>
          <a:p>
            <a:pPr>
              <a:buFontTx/>
              <a:buChar char="-"/>
            </a:pPr>
            <a:r>
              <a:rPr lang="en-US" baseline="0" dirty="0" smtClean="0"/>
              <a:t> target isolate id</a:t>
            </a:r>
          </a:p>
          <a:p>
            <a:pPr>
              <a:buFontTx/>
              <a:buChar char="-"/>
            </a:pPr>
            <a:r>
              <a:rPr lang="en-US" baseline="0" dirty="0" smtClean="0"/>
              <a:t> sequence id (which it is in </a:t>
            </a:r>
            <a:r>
              <a:rPr lang="en-US" baseline="0" dirty="0" err="1" smtClean="0"/>
              <a:t>EuPathDB</a:t>
            </a:r>
            <a:r>
              <a:rPr lang="en-US" baseline="0" dirty="0" smtClean="0"/>
              <a:t>)</a:t>
            </a:r>
          </a:p>
          <a:p>
            <a:pPr>
              <a:buFontTx/>
              <a:buNone/>
            </a:pPr>
            <a:endParaRPr lang="en-US" baseline="0" dirty="0" smtClean="0"/>
          </a:p>
          <a:p>
            <a:pPr>
              <a:buFontTx/>
              <a:buNone/>
            </a:pPr>
            <a:r>
              <a:rPr lang="en-US" baseline="0" dirty="0" smtClean="0"/>
              <a:t>Sequence description:  (required by </a:t>
            </a:r>
            <a:r>
              <a:rPr lang="en-US" baseline="0" dirty="0" err="1" smtClean="0"/>
              <a:t>GenBank</a:t>
            </a:r>
            <a:r>
              <a:rPr lang="en-US" baseline="0" dirty="0" smtClean="0"/>
              <a:t>)</a:t>
            </a:r>
          </a:p>
          <a:p>
            <a:pPr>
              <a:buFontTx/>
              <a:buChar char="-"/>
            </a:pPr>
            <a:r>
              <a:rPr lang="en-US" baseline="0" dirty="0" smtClean="0"/>
              <a:t> complete sequence</a:t>
            </a:r>
          </a:p>
          <a:p>
            <a:pPr>
              <a:buFontTx/>
              <a:buChar char="-"/>
            </a:pPr>
            <a:r>
              <a:rPr lang="en-US" baseline="0" dirty="0" smtClean="0"/>
              <a:t> partial sequence</a:t>
            </a:r>
          </a:p>
          <a:p>
            <a:pPr>
              <a:buFontTx/>
              <a:buChar char="-"/>
            </a:pPr>
            <a:r>
              <a:rPr lang="en-US" baseline="0" dirty="0" smtClean="0"/>
              <a:t> partial </a:t>
            </a:r>
            <a:r>
              <a:rPr lang="en-US" baseline="0" dirty="0" err="1" smtClean="0"/>
              <a:t>cds</a:t>
            </a:r>
            <a:endParaRPr lang="en-US" baseline="0" dirty="0" smtClean="0"/>
          </a:p>
          <a:p>
            <a:pPr>
              <a:buFontTx/>
              <a:buChar char="-"/>
            </a:pPr>
            <a:r>
              <a:rPr lang="en-US" baseline="0" dirty="0" smtClean="0"/>
              <a:t> unknown </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Would like to link</a:t>
            </a:r>
            <a:r>
              <a:rPr lang="en-US" baseline="0" dirty="0" smtClean="0"/>
              <a:t> </a:t>
            </a:r>
            <a:r>
              <a:rPr lang="en-US" dirty="0" smtClean="0"/>
              <a:t>Evidence code to</a:t>
            </a:r>
            <a:r>
              <a:rPr lang="en-US" baseline="0" dirty="0" smtClean="0"/>
              <a:t> OBI assay</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web services (over 1000)</a:t>
            </a:r>
            <a:r>
              <a:rPr lang="en-US" baseline="0" dirty="0" smtClean="0"/>
              <a:t> used to invoke bioinformatics programs.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WSDL-S/SAWSDL</a:t>
            </a:r>
          </a:p>
          <a:p>
            <a:r>
              <a:rPr lang="en-US" dirty="0" smtClean="0"/>
              <a:t>More flexible and easy to use</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WSMO, OWL-S/DAML-S, SWSO</a:t>
            </a:r>
          </a:p>
          <a:p>
            <a:r>
              <a:rPr lang="en-US" dirty="0" smtClean="0"/>
              <a:t>Need to represent whole web services call using ontology</a:t>
            </a:r>
            <a:r>
              <a:rPr lang="en-US" baseline="0" dirty="0" smtClean="0"/>
              <a:t> terms</a:t>
            </a:r>
          </a:p>
          <a:p>
            <a:endParaRPr lang="en-US" dirty="0" smtClean="0">
              <a:hlinkClick r:id="rId3"/>
            </a:endParaRPr>
          </a:p>
          <a:p>
            <a:r>
              <a:rPr lang="en-US" dirty="0" smtClean="0">
                <a:hlinkClick r:id="rId3"/>
              </a:rPr>
              <a:t>Web Services Description Language</a:t>
            </a:r>
            <a:r>
              <a:rPr lang="en-US" dirty="0" smtClean="0"/>
              <a:t> (WSDL) can specify the operations available through a web service and the structure of data sent and received but cannot specify semantic meaning of the data or semantic constraints on the data. This requires programmers to reach specific agreements on the interaction of web services and makes automatic </a:t>
            </a:r>
            <a:r>
              <a:rPr lang="en-US" dirty="0" smtClean="0">
                <a:hlinkClick r:id="rId4" tooltip="Web service composition (page does not exist)"/>
              </a:rPr>
              <a:t>web service composition</a:t>
            </a:r>
            <a:r>
              <a:rPr lang="en-US" dirty="0" smtClean="0"/>
              <a:t> difficult.</a:t>
            </a:r>
          </a:p>
          <a:p>
            <a:r>
              <a:rPr lang="en-US" dirty="0" smtClean="0"/>
              <a:t>Semantic web services are built around universal standards for the interchange of semantic data, which makes it easy for programmers to combine data from different sources and services without losing meaning.</a:t>
            </a:r>
          </a:p>
          <a:p>
            <a:endParaRPr lang="en-US" dirty="0" smtClean="0"/>
          </a:p>
        </p:txBody>
      </p:sp>
      <p:sp>
        <p:nvSpPr>
          <p:cNvPr id="4" name="Slide Number Placeholder 3"/>
          <p:cNvSpPr>
            <a:spLocks noGrp="1"/>
          </p:cNvSpPr>
          <p:nvPr>
            <p:ph type="sldNum" sz="quarter" idx="10"/>
          </p:nvPr>
        </p:nvSpPr>
        <p:spPr/>
        <p:txBody>
          <a:bodyPr/>
          <a:lstStyle/>
          <a:p>
            <a:fld id="{408AD87C-5D51-439C-AA56-8571DE7E0252}" type="slidenum">
              <a:rPr lang="en-US" smtClean="0"/>
              <a:pPr/>
              <a:t>27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Validate</a:t>
            </a:r>
            <a:r>
              <a:rPr lang="en-US" baseline="0" dirty="0" smtClean="0"/>
              <a:t> whether annotations using OBI terms help in workflow creation (discovery + suggestion)</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Slide Image Placeholder 1"/>
          <p:cNvSpPr>
            <a:spLocks noGrp="1" noRot="1" noChangeAspec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a:lstStyle/>
          <a:p>
            <a:r>
              <a:rPr lang="en-US" smtClean="0"/>
              <a:t>For those not familiar with microarray experiments here are the essentials in a nutshell (thanks to Alvis).  Have an experimental design for the different samples with certain characteristics and subjected to certain treatments.  The samples are hybridized to arrays which have a certain set of reporters for genes on them. There are protocols for each of these components including scanning the hybridized array to generates an image of bound material, generating intensity values, and analyzing the data. </a:t>
            </a:r>
          </a:p>
        </p:txBody>
      </p:sp>
      <p:sp>
        <p:nvSpPr>
          <p:cNvPr id="4" name="Slide Number Placeholder 3"/>
          <p:cNvSpPr>
            <a:spLocks noGrp="1"/>
          </p:cNvSpPr>
          <p:nvPr>
            <p:ph type="sldNum" sz="quarter" idx="5"/>
          </p:nvPr>
        </p:nvSpPr>
        <p:spPr/>
        <p:txBody>
          <a:bodyPr/>
          <a:lstStyle/>
          <a:p>
            <a:fld id="{AF968207-75B7-9E41-90A5-359D78FFD236}" type="slidenum">
              <a:rPr lang="en-US" smtClean="0"/>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Slide Image Placeholder 1"/>
          <p:cNvSpPr>
            <a:spLocks noGrp="1" noRot="1" noChangeAspec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a:lstStyle/>
          <a:p>
            <a:pPr>
              <a:buFontTx/>
              <a:buChar char="-"/>
            </a:pPr>
            <a:r>
              <a:rPr lang="en-US" baseline="0" dirty="0" smtClean="0"/>
              <a:t>Which machine? </a:t>
            </a:r>
          </a:p>
          <a:p>
            <a:pPr>
              <a:buFontTx/>
              <a:buChar char="-"/>
            </a:pPr>
            <a:r>
              <a:rPr lang="en-US" baseline="0" dirty="0" smtClean="0"/>
              <a:t>Image calling version. What quality scores?</a:t>
            </a:r>
          </a:p>
          <a:p>
            <a:pPr>
              <a:buFontTx/>
              <a:buChar char="-"/>
            </a:pPr>
            <a:r>
              <a:rPr lang="en-US" baseline="0" dirty="0" smtClean="0"/>
              <a:t> what genome/ </a:t>
            </a:r>
            <a:r>
              <a:rPr lang="en-US" baseline="0" dirty="0" err="1" smtClean="0"/>
              <a:t>transcriptome</a:t>
            </a:r>
            <a:r>
              <a:rPr lang="en-US" baseline="0" dirty="0" smtClean="0"/>
              <a:t> aligned to?</a:t>
            </a:r>
          </a:p>
          <a:p>
            <a:pPr>
              <a:buFontTx/>
              <a:buChar char="-"/>
            </a:pPr>
            <a:endParaRPr lang="en-US" dirty="0" smtClean="0"/>
          </a:p>
          <a:p>
            <a:r>
              <a:rPr lang="en-US" dirty="0" smtClean="0"/>
              <a:t>Add slide to</a:t>
            </a:r>
            <a:r>
              <a:rPr lang="en-US" baseline="0" dirty="0" smtClean="0"/>
              <a:t> indicate the different kinds of outputs: </a:t>
            </a:r>
            <a:r>
              <a:rPr lang="en-US" baseline="0" dirty="0" err="1" smtClean="0"/>
              <a:t>ChIP</a:t>
            </a:r>
            <a:r>
              <a:rPr lang="en-US" baseline="0" dirty="0" smtClean="0"/>
              <a:t>, CLIP, </a:t>
            </a:r>
            <a:r>
              <a:rPr lang="en-US" baseline="0" dirty="0" err="1" smtClean="0"/>
              <a:t>MeDIP</a:t>
            </a:r>
            <a:r>
              <a:rPr lang="en-US" baseline="0" smtClean="0"/>
              <a:t>, </a:t>
            </a:r>
            <a:endParaRPr lang="en-US" dirty="0" smtClean="0"/>
          </a:p>
        </p:txBody>
      </p:sp>
      <p:sp>
        <p:nvSpPr>
          <p:cNvPr id="4" name="Slide Number Placeholder 3"/>
          <p:cNvSpPr>
            <a:spLocks noGrp="1"/>
          </p:cNvSpPr>
          <p:nvPr>
            <p:ph type="sldNum" sz="quarter" idx="5"/>
          </p:nvPr>
        </p:nvSpPr>
        <p:spPr/>
        <p:txBody>
          <a:bodyPr/>
          <a:lstStyle/>
          <a:p>
            <a:fld id="{AF968207-75B7-9E41-90A5-359D78FFD236}" type="slidenum">
              <a:rPr lang="en-US" smtClean="0"/>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only who did it, but</a:t>
            </a:r>
            <a:r>
              <a:rPr lang="en-US" baseline="0" dirty="0" smtClean="0"/>
              <a:t> what was their objective and what procedures did they use. Uses controlled vocabularies to facilitate searches</a:t>
            </a:r>
            <a:endParaRPr lang="en-US" dirty="0"/>
          </a:p>
        </p:txBody>
      </p:sp>
      <p:sp>
        <p:nvSpPr>
          <p:cNvPr id="4" name="Slide Number Placeholder 3"/>
          <p:cNvSpPr>
            <a:spLocks noGrp="1"/>
          </p:cNvSpPr>
          <p:nvPr>
            <p:ph type="sldNum" sz="quarter" idx="10"/>
          </p:nvPr>
        </p:nvSpPr>
        <p:spPr/>
        <p:txBody>
          <a:bodyPr/>
          <a:lstStyle/>
          <a:p>
            <a:fld id="{AA99FFD7-D0D9-C946-BF35-26D7BD812468}"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a:t>
            </a:r>
            <a:r>
              <a:rPr lang="en-US" baseline="0" dirty="0" smtClean="0"/>
              <a:t> row represents a sample and what was done with  it. </a:t>
            </a:r>
            <a:endParaRPr lang="en-US" dirty="0"/>
          </a:p>
        </p:txBody>
      </p:sp>
      <p:sp>
        <p:nvSpPr>
          <p:cNvPr id="4" name="Slide Number Placeholder 3"/>
          <p:cNvSpPr>
            <a:spLocks noGrp="1"/>
          </p:cNvSpPr>
          <p:nvPr>
            <p:ph type="sldNum" sz="quarter" idx="10"/>
          </p:nvPr>
        </p:nvSpPr>
        <p:spPr/>
        <p:txBody>
          <a:bodyPr/>
          <a:lstStyle/>
          <a:p>
            <a:fld id="{AA99FFD7-D0D9-C946-BF35-26D7BD812468}"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a:t>
            </a:r>
            <a:r>
              <a:rPr lang="en-US" baseline="0" dirty="0" smtClean="0"/>
              <a:t> of experiments can be annotated using OBI</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err="1" smtClean="0">
                <a:solidFill>
                  <a:srgbClr val="FF0000"/>
                </a:solidFill>
              </a:rPr>
              <a:t>Bjoern</a:t>
            </a:r>
            <a:r>
              <a:rPr lang="en-US" sz="1200" dirty="0" smtClean="0">
                <a:solidFill>
                  <a:srgbClr val="FF0000"/>
                </a:solidFill>
              </a:rPr>
              <a:t>:</a:t>
            </a:r>
            <a:r>
              <a:rPr lang="en-US" sz="1200" baseline="0" dirty="0" smtClean="0">
                <a:solidFill>
                  <a:srgbClr val="FF0000"/>
                </a:solidFill>
              </a:rPr>
              <a:t> </a:t>
            </a:r>
            <a:r>
              <a:rPr lang="en-US" sz="1200" dirty="0" smtClean="0">
                <a:solidFill>
                  <a:srgbClr val="FF0000"/>
                </a:solidFill>
              </a:rPr>
              <a:t>Study design that </a:t>
            </a:r>
            <a:r>
              <a:rPr lang="en-US" sz="1200" dirty="0" err="1" smtClean="0">
                <a:solidFill>
                  <a:srgbClr val="FF0000"/>
                </a:solidFill>
              </a:rPr>
              <a:t>is_realized_in</a:t>
            </a:r>
            <a:r>
              <a:rPr lang="en-US" sz="1200" dirty="0" smtClean="0">
                <a:solidFill>
                  <a:srgbClr val="FF0000"/>
                </a:solidFill>
              </a:rPr>
              <a:t> only (</a:t>
            </a:r>
            <a:r>
              <a:rPr lang="en-US" sz="1200" dirty="0" err="1" smtClean="0">
                <a:solidFill>
                  <a:srgbClr val="FF0000"/>
                </a:solidFill>
              </a:rPr>
              <a:t>has_part</a:t>
            </a:r>
            <a:r>
              <a:rPr lang="en-US" sz="1200" dirty="0" smtClean="0">
                <a:solidFill>
                  <a:srgbClr val="FF0000"/>
                </a:solidFill>
              </a:rPr>
              <a:t> some assay)</a:t>
            </a:r>
          </a:p>
          <a:p>
            <a:r>
              <a:rPr lang="en-US" dirty="0" smtClean="0"/>
              <a:t>Hard to represent two</a:t>
            </a:r>
            <a:r>
              <a:rPr lang="en-US" baseline="0" dirty="0" smtClean="0"/>
              <a:t> relations in row, so draw planned process between two relations in the figure</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Completeness of isolate data depending on submitter</a:t>
            </a:r>
          </a:p>
          <a:p>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grpSp>
        <p:nvGrpSpPr>
          <p:cNvPr id="2"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3"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4" name="Oval 28"/>
          <p:cNvSpPr/>
          <p:nvPr/>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5" name="Oval 28"/>
          <p:cNvSpPr/>
          <p:nvPr/>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4" name="Oval 28"/>
          <p:cNvSpPr/>
          <p:nvPr/>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9" name="Rectangle 34"/>
          <p:cNvSpPr>
            <a:spLocks noGrp="1"/>
          </p:cNvSpPr>
          <p:nvPr>
            <p:ph type="dt" sz="half" idx="10"/>
          </p:nvPr>
        </p:nvSpPr>
        <p:spPr/>
        <p:txBody>
          <a:bodyPr rtlCol="0"/>
          <a:lstStyle/>
          <a:p>
            <a:fld id="{45100C54-7F41-4D6B-9C82-1B119090B3F1}" type="datetime1">
              <a:rPr lang="en-US" smtClean="0"/>
              <a:pPr/>
              <a:t>3/21/11</a:t>
            </a:fld>
            <a:endParaRPr lang="en-US"/>
          </a:p>
        </p:txBody>
      </p:sp>
      <p:sp>
        <p:nvSpPr>
          <p:cNvPr id="25" name="Rectangle 35"/>
          <p:cNvSpPr>
            <a:spLocks noGrp="1"/>
          </p:cNvSpPr>
          <p:nvPr>
            <p:ph type="sldNum" sz="quarter" idx="11"/>
          </p:nvPr>
        </p:nvSpPr>
        <p:spPr/>
        <p:txBody>
          <a:bodyPr rtlCol="0"/>
          <a:lstStyle/>
          <a:p>
            <a:fld id="{7B4331BB-6433-41ED-874A-4DB7FFCBDAA2}" type="slidenum">
              <a:rPr lang="en-US" smtClean="0"/>
              <a:pPr/>
              <a:t>‹#›</a:t>
            </a:fld>
            <a:endParaRPr lang="en-US"/>
          </a:p>
        </p:txBody>
      </p:sp>
      <p:sp>
        <p:nvSpPr>
          <p:cNvPr id="31" name="Rectangle 36"/>
          <p:cNvSpPr>
            <a:spLocks noGrp="1"/>
          </p:cNvSpPr>
          <p:nvPr>
            <p:ph type="ftr" sz="quarter" idx="12"/>
          </p:nvPr>
        </p:nvSpPr>
        <p:spPr/>
        <p:txBody>
          <a:bodyPr rtlCol="0"/>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592322-E853-4800-AFA6-346956673A1E}" type="datetime1">
              <a:rPr lang="en-US" smtClean="0"/>
              <a:pPr/>
              <a:t>3/21/11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1229838"/>
            <a:ext cx="6172200" cy="2580162"/>
          </a:xfrm>
        </p:spPr>
        <p:txBody>
          <a:bodyPr anchor="t" anchorCtr="0"/>
          <a:lstStyle>
            <a:lvl1pPr algn="ctr">
              <a:defRPr b="1" cap="none" baseline="0">
                <a:latin typeface="Geneva" pitchFamily="34" charset="0"/>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5003322"/>
            <a:ext cx="6172200" cy="1371600"/>
          </a:xfrm>
        </p:spPr>
        <p:txBody>
          <a:bodyPr/>
          <a:lstStyle>
            <a:lvl1pPr marL="0" indent="0" algn="ctr">
              <a:buNone/>
              <a:defRPr sz="1800" b="1" baseline="0">
                <a:solidFill>
                  <a:schemeClr val="tx2"/>
                </a:solidFill>
                <a:latin typeface="Genev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bwMode="auto">
          <a:xfrm rot="5400000">
            <a:off x="7764621" y="1174097"/>
            <a:ext cx="2286000" cy="381000"/>
          </a:xfrm>
        </p:spPr>
        <p:txBody>
          <a:bodyPr/>
          <a:lstStyle/>
          <a:p>
            <a:fld id="{D99839FB-91BA-424A-A786-539BBBA791AB}" type="datetime1">
              <a:rPr lang="en-US" smtClean="0"/>
              <a:pPr/>
              <a:t>3/21/11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B4331BB-6433-41ED-874A-4DB7FFCBDAA2}" type="slidenum">
              <a:rPr lang="en-US" smtClean="0"/>
              <a:pPr/>
              <a:t>‹#›</a:t>
            </a:fld>
            <a:endParaRPr lang="en-US" dirty="0"/>
          </a:p>
        </p:txBody>
      </p:sp>
      <p:sp>
        <p:nvSpPr>
          <p:cNvPr id="30" name="Oval 29"/>
          <p:cNvSpPr/>
          <p:nvPr userDrawn="1"/>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1" i="0" cap="none" baseline="0">
                <a:solidFill>
                  <a:schemeClr val="tx1">
                    <a:lumMod val="65000"/>
                    <a:lumOff val="35000"/>
                  </a:schemeClr>
                </a:solidFill>
                <a:latin typeface="Helvetica" pitchFamily="34" charset="0"/>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ED5FBA7-D063-44C9-98F5-A809AFCF82B6}" type="datetime1">
              <a:rPr lang="en-US" smtClean="0"/>
              <a:pPr/>
              <a:t>3/21/11</a:t>
            </a:fld>
            <a:endParaRPr lang="en-US"/>
          </a:p>
        </p:txBody>
      </p:sp>
      <p:sp>
        <p:nvSpPr>
          <p:cNvPr id="9" name="Slide Number Placeholder 8"/>
          <p:cNvSpPr>
            <a:spLocks noGrp="1"/>
          </p:cNvSpPr>
          <p:nvPr>
            <p:ph type="sldNum" sz="quarter" idx="15"/>
          </p:nvPr>
        </p:nvSpPr>
        <p:spPr/>
        <p:txBody>
          <a:bodyPr rtlCol="0"/>
          <a:lstStyle/>
          <a:p>
            <a:fld id="{7B4331BB-6433-41ED-874A-4DB7FFCBDAA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cxnSp>
        <p:nvCxnSpPr>
          <p:cNvPr id="13" name="Straight Connector 12"/>
          <p:cNvCxnSpPr/>
          <p:nvPr userDrawn="1"/>
        </p:nvCxnSpPr>
        <p:spPr>
          <a:xfrm flipV="1">
            <a:off x="457200" y="1447799"/>
            <a:ext cx="7924800" cy="1"/>
          </a:xfrm>
          <a:prstGeom prst="line">
            <a:avLst/>
          </a:prstGeom>
          <a:ln w="9525">
            <a:solidFill>
              <a:srgbClr val="FE7416"/>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EF6B16D-0F85-4B82-BE37-4375490CF6D7}" type="datetime1">
              <a:rPr lang="en-US" smtClean="0"/>
              <a:pPr/>
              <a:t>3/21/11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B4331BB-6433-41ED-874A-4DB7FFCBDA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260AA-179E-4904-9260-BD701E7DDCED}" type="datetime1">
              <a:rPr lang="en-US" smtClean="0"/>
              <a:pPr/>
              <a:t>3/21/11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331BB-6433-41ED-874A-4DB7FFCBDAA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461EBDC-2738-4CF1-9EB6-6C6C624FD79D}" type="datetime1">
              <a:rPr lang="en-US" smtClean="0"/>
              <a:pPr/>
              <a:t>3/21/11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331BB-6433-41ED-874A-4DB7FFCBDAA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7467600" cy="1143000"/>
          </a:xfrm>
        </p:spPr>
        <p:txBody>
          <a:bodyPr anchor="t" anchorCtr="0"/>
          <a:lstStyle>
            <a:lvl1pPr algn="ctr">
              <a:defRPr b="1" i="0" cap="none" baseline="0">
                <a:solidFill>
                  <a:schemeClr val="tx1"/>
                </a:solidFill>
                <a:latin typeface="Helvetica" pitchFamily="34" charset="0"/>
              </a:defRPr>
            </a:lvl1pPr>
          </a:lstStyle>
          <a:p>
            <a:r>
              <a:rPr kumimoji="0" lang="en-US" dirty="0" smtClean="0"/>
              <a:t>Click to edit Master title style</a:t>
            </a:r>
            <a:endParaRPr kumimoji="0" lang="en-US" dirty="0"/>
          </a:p>
        </p:txBody>
      </p:sp>
      <p:sp>
        <p:nvSpPr>
          <p:cNvPr id="6" name="Date Placeholder 5"/>
          <p:cNvSpPr>
            <a:spLocks noGrp="1"/>
          </p:cNvSpPr>
          <p:nvPr>
            <p:ph type="dt" sz="half" idx="10"/>
          </p:nvPr>
        </p:nvSpPr>
        <p:spPr/>
        <p:txBody>
          <a:bodyPr rtlCol="0"/>
          <a:lstStyle/>
          <a:p>
            <a:fld id="{CEB14723-D31B-4FFF-8BF6-DFD5AD4106D8}" type="datetime1">
              <a:rPr lang="en-US" smtClean="0"/>
              <a:pPr/>
              <a:t>3/21/11</a:t>
            </a:fld>
            <a:endParaRPr lang="en-US" dirty="0"/>
          </a:p>
        </p:txBody>
      </p:sp>
      <p:sp>
        <p:nvSpPr>
          <p:cNvPr id="7" name="Slide Number Placeholder 6"/>
          <p:cNvSpPr>
            <a:spLocks noGrp="1"/>
          </p:cNvSpPr>
          <p:nvPr>
            <p:ph type="sldNum" sz="quarter" idx="11"/>
          </p:nvPr>
        </p:nvSpPr>
        <p:spPr/>
        <p:txBody>
          <a:bodyPr rtlCol="0"/>
          <a:lstStyle/>
          <a:p>
            <a:fld id="{7B4331BB-6433-41ED-874A-4DB7FFCBDAA2}"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D04E7-DB2C-44E7-8401-7B2EF877F869}" type="datetime1">
              <a:rPr lang="en-US" smtClean="0"/>
              <a:pPr/>
              <a:t>3/21/11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2F01EF0-FFD2-40E1-A32F-9B3627208AC4}" type="datetime1">
              <a:rPr lang="en-US" smtClean="0"/>
              <a:pPr/>
              <a:t>3/21/11</a:t>
            </a:fld>
            <a:endParaRPr lang="en-US"/>
          </a:p>
        </p:txBody>
      </p:sp>
      <p:sp>
        <p:nvSpPr>
          <p:cNvPr id="22" name="Slide Number Placeholder 21"/>
          <p:cNvSpPr>
            <a:spLocks noGrp="1"/>
          </p:cNvSpPr>
          <p:nvPr>
            <p:ph type="sldNum" sz="quarter" idx="15"/>
          </p:nvPr>
        </p:nvSpPr>
        <p:spPr/>
        <p:txBody>
          <a:bodyPr rtlCol="0"/>
          <a:lstStyle/>
          <a:p>
            <a:fld id="{7B4331BB-6433-41ED-874A-4DB7FFCBDAA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F223E29-7B2A-4A6E-8B36-121182E850D1}" type="datetime1">
              <a:rPr lang="en-US" smtClean="0"/>
              <a:pPr/>
              <a:t>3/21/11</a:t>
            </a:fld>
            <a:endParaRPr lang="en-US"/>
          </a:p>
        </p:txBody>
      </p:sp>
      <p:sp>
        <p:nvSpPr>
          <p:cNvPr id="18" name="Slide Number Placeholder 17"/>
          <p:cNvSpPr>
            <a:spLocks noGrp="1"/>
          </p:cNvSpPr>
          <p:nvPr>
            <p:ph type="sldNum" sz="quarter" idx="11"/>
          </p:nvPr>
        </p:nvSpPr>
        <p:spPr/>
        <p:txBody>
          <a:bodyPr rtlCol="0"/>
          <a:lstStyle/>
          <a:p>
            <a:fld id="{7B4331BB-6433-41ED-874A-4DB7FFCBDAA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p>
            <a:fld id="{B872EAB8-2209-47FA-91CC-26FE4BDD9545}" type="datetime1">
              <a:rPr lang="en-US" smtClean="0"/>
              <a:pPr/>
              <a:t>3/21/11</a:t>
            </a:fld>
            <a:endParaRPr lang="en-US"/>
          </a:p>
        </p:txBody>
      </p:sp>
      <p:sp>
        <p:nvSpPr>
          <p:cNvPr id="27" name="Rectangle 11"/>
          <p:cNvSpPr>
            <a:spLocks noGrp="1"/>
          </p:cNvSpPr>
          <p:nvPr>
            <p:ph type="sldNum" sz="quarter" idx="11"/>
          </p:nvPr>
        </p:nvSpPr>
        <p:spPr/>
        <p:txBody>
          <a:bodyPr rtlCol="0"/>
          <a:lstStyle/>
          <a:p>
            <a:fld id="{7B4331BB-6433-41ED-874A-4DB7FFCBDAA2}" type="slidenum">
              <a:rPr lang="en-US" smtClean="0"/>
              <a:pPr/>
              <a:t>‹#›</a:t>
            </a:fld>
            <a:endParaRPr lang="en-US"/>
          </a:p>
        </p:txBody>
      </p:sp>
      <p:sp>
        <p:nvSpPr>
          <p:cNvPr id="4" name="Rectangle 12"/>
          <p:cNvSpPr>
            <a:spLocks noGrp="1"/>
          </p:cNvSpPr>
          <p:nvPr>
            <p:ph type="ftr" sz="quarter" idx="12"/>
          </p:nvPr>
        </p:nvSpPr>
        <p:spPr/>
        <p:txBody>
          <a:bodyPr rtlCol="0"/>
          <a:lstStyle/>
          <a:p>
            <a:endParaRPr lang="en-US"/>
          </a:p>
        </p:txBody>
      </p:sp>
      <p:sp>
        <p:nvSpPr>
          <p:cNvPr id="28" name="Rectangle 14"/>
          <p:cNvSpPr>
            <a:spLocks noGrp="1"/>
          </p:cNvSpPr>
          <p:nvPr>
            <p:ph type="title"/>
          </p:nvPr>
        </p:nvSpPr>
        <p:spPr/>
        <p:txBody>
          <a:bodyPr rtlCol="0" anchor="b"/>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149588-4A1B-466E-9FB2-229BF8175FE7}" type="datetime1">
              <a:rPr lang="en-US" smtClean="0"/>
              <a:pPr/>
              <a:t>3/21/11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141B0C-D275-49C3-9D1B-58FCB6845F5B}" type="datetime1">
              <a:rPr lang="en-US" smtClean="0"/>
              <a:pPr/>
              <a:t>3/21/11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p>
            <a:fld id="{85DD8449-C5B7-4117-9FE2-2FE3D08E09ED}" type="datetime1">
              <a:rPr lang="en-US" smtClean="0"/>
              <a:pPr/>
              <a:t>3/21/11</a:t>
            </a:fld>
            <a:endParaRPr lang="en-US"/>
          </a:p>
        </p:txBody>
      </p:sp>
      <p:sp>
        <p:nvSpPr>
          <p:cNvPr id="26" name="Rectangle 4"/>
          <p:cNvSpPr>
            <a:spLocks noGrp="1"/>
          </p:cNvSpPr>
          <p:nvPr>
            <p:ph type="ftr" sz="quarter" idx="11"/>
          </p:nvPr>
        </p:nvSpPr>
        <p:spPr/>
        <p:txBody>
          <a:bodyPr rtlCol="0"/>
          <a:lstStyle/>
          <a:p>
            <a:endParaRPr lang="en-US"/>
          </a:p>
        </p:txBody>
      </p:sp>
      <p:sp>
        <p:nvSpPr>
          <p:cNvPr id="12" name="Rectangle 5"/>
          <p:cNvSpPr>
            <a:spLocks noGrp="1"/>
          </p:cNvSpPr>
          <p:nvPr>
            <p:ph type="sldNum" sz="quarter" idx="12"/>
          </p:nvPr>
        </p:nvSpPr>
        <p:spPr/>
        <p:txBody>
          <a:bodyPr rtlCol="0"/>
          <a:lstStyle/>
          <a:p>
            <a:fld id="{7B4331BB-6433-41ED-874A-4DB7FFCBDAA2}" type="slidenum">
              <a:rPr lang="en-US"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lstStyle>
          <a:p>
            <a:fld id="{9EB34B4D-D852-47BD-83B8-7C009639CBA3}" type="datetime1">
              <a:rPr lang="en-US" smtClean="0"/>
              <a:pPr/>
              <a:t>3/21/11</a:t>
            </a:fld>
            <a:endParaRPr lang="en-US"/>
          </a:p>
        </p:txBody>
      </p:sp>
      <p:sp>
        <p:nvSpPr>
          <p:cNvPr id="22" name="Rectangle 4"/>
          <p:cNvSpPr>
            <a:spLocks noGrp="1"/>
          </p:cNvSpPr>
          <p:nvPr>
            <p:ph type="ftr" sz="quarter" idx="11"/>
          </p:nvPr>
        </p:nvSpPr>
        <p:spPr/>
        <p:txBody>
          <a:bodyPr vert="horz"/>
          <a:lstStyle/>
          <a:p>
            <a:endParaRPr lang="en-US"/>
          </a:p>
        </p:txBody>
      </p:sp>
      <p:sp>
        <p:nvSpPr>
          <p:cNvPr id="31"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lstStyle>
          <a:p>
            <a:fld id="{1C28D42E-A5BC-4278-B5EC-5262A60BD963}" type="datetime1">
              <a:rPr lang="en-US" smtClean="0"/>
              <a:pPr/>
              <a:t>3/21/11</a:t>
            </a:fld>
            <a:endParaRPr lang="en-US"/>
          </a:p>
        </p:txBody>
      </p:sp>
      <p:sp>
        <p:nvSpPr>
          <p:cNvPr id="28"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lstStyle>
          <a:p>
            <a:fld id="{67091ECE-7262-48AC-8C85-D7D9ECDA6C21}" type="datetime1">
              <a:rPr lang="en-US" smtClean="0"/>
              <a:pPr/>
              <a:t>3/21/11</a:t>
            </a:fld>
            <a:endParaRPr lang="en-US"/>
          </a:p>
        </p:txBody>
      </p:sp>
      <p:sp>
        <p:nvSpPr>
          <p:cNvPr id="11"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8" name="Answer Base"/>
          <p:cNvSpPr txBox="1"/>
          <p:nvPr/>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p:nvSpPr>
        <p:spPr>
          <a:xfrm>
            <a:off x="182880" y="1676400"/>
            <a:ext cx="8321040" cy="1200329"/>
          </a:xfrm>
          <a:prstGeom prst="rect">
            <a:avLst/>
          </a:prstGeom>
        </p:spPr>
        <p:txBody>
          <a:bodyPr wrap="square">
            <a:spAutoFit/>
          </a:bodyPr>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lstStyle>
          <a:p>
            <a:fld id="{7BFC9112-EE29-4F8D-AFF9-49DFC76E3425}" type="datetime1">
              <a:rPr lang="en-US" smtClean="0"/>
              <a:pPr/>
              <a:t>3/21/11</a:t>
            </a:fld>
            <a:endParaRPr lang="en-US"/>
          </a:p>
        </p:txBody>
      </p:sp>
      <p:sp>
        <p:nvSpPr>
          <p:cNvPr id="2" name="Rectangle 4"/>
          <p:cNvSpPr>
            <a:spLocks noGrp="1"/>
          </p:cNvSpPr>
          <p:nvPr>
            <p:ph type="ftr" sz="quarter" idx="11"/>
          </p:nvPr>
        </p:nvSpPr>
        <p:spPr/>
        <p:txBody>
          <a:bodyPr vert="horz"/>
          <a:lstStyle/>
          <a:p>
            <a:endParaRPr lang="en-US"/>
          </a:p>
        </p:txBody>
      </p:sp>
      <p:sp>
        <p:nvSpPr>
          <p:cNvPr id="28"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9" name="Answer Base"/>
          <p:cNvSpPr txBox="1"/>
          <p:nvPr/>
        </p:nvSpPr>
        <p:spPr>
          <a:xfrm>
            <a:off x="228600" y="1600200"/>
            <a:ext cx="8229600" cy="1293926"/>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p:nvSpPr>
        <p:spPr>
          <a:xfrm>
            <a:off x="228600" y="1600200"/>
            <a:ext cx="8229600" cy="1200329"/>
          </a:xfrm>
          <a:prstGeom prst="rect">
            <a:avLst/>
          </a:prstGeom>
        </p:spPr>
        <p:txBody>
          <a:bodyPr wrap="square">
            <a:spAutoFit/>
          </a:bodyPr>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Multiple Choice">
    <p:spTree>
      <p:nvGrpSpPr>
        <p:cNvPr id="1" name=""/>
        <p:cNvGrpSpPr/>
        <p:nvPr/>
      </p:nvGrpSpPr>
      <p:grpSpPr>
        <a:xfrm>
          <a:off x="0" y="0"/>
          <a:ext cx="0" cy="0"/>
          <a:chOff x="0" y="0"/>
          <a:chExt cx="0" cy="0"/>
        </a:xfrm>
      </p:grpSpPr>
      <p:sp>
        <p:nvSpPr>
          <p:cNvPr id="11" name="Rectangle 2"/>
          <p:cNvSpPr>
            <a:spLocks noGrp="1"/>
          </p:cNvSpPr>
          <p:nvPr>
            <p:ph type="title" hasCustomPrompt="1"/>
          </p:nvPr>
        </p:nvSpPr>
        <p:spPr>
          <a:xfrm>
            <a:off x="685800" y="228600"/>
            <a:ext cx="7696200" cy="1371600"/>
          </a:xfrm>
        </p:spPr>
        <p:txBody>
          <a:bodyPr vert="horz"/>
          <a:lstStyle>
            <a:lvl1pPr algn="l">
              <a:defRPr i="1" baseline="0"/>
            </a:lvl1pPr>
          </a:lstStyle>
          <a:p>
            <a:r>
              <a:rPr lang="en-US" dirty="0" smtClean="0"/>
              <a:t>Click to add question</a:t>
            </a:r>
            <a:endParaRPr lang="en-US" dirty="0"/>
          </a:p>
        </p:txBody>
      </p:sp>
      <p:sp>
        <p:nvSpPr>
          <p:cNvPr id="31" name="Rectangle 3"/>
          <p:cNvSpPr>
            <a:spLocks noGrp="1"/>
          </p:cNvSpPr>
          <p:nvPr>
            <p:ph type="dt" sz="half" idx="10"/>
          </p:nvPr>
        </p:nvSpPr>
        <p:spPr/>
        <p:txBody>
          <a:bodyPr vert="horz"/>
          <a:lstStyle>
            <a:lvl1pPr algn="r">
              <a:defRPr/>
            </a:lvl1pPr>
          </a:lstStyle>
          <a:p>
            <a:fld id="{C572EC97-6D8B-4146-AB4C-B95B539EF4A9}" type="datetime1">
              <a:rPr lang="en-US" smtClean="0"/>
              <a:pPr/>
              <a:t>3/21/11</a:t>
            </a:fld>
            <a:endParaRPr lang="en-US"/>
          </a:p>
        </p:txBody>
      </p:sp>
      <p:sp>
        <p:nvSpPr>
          <p:cNvPr id="26" name="Rectangle 4"/>
          <p:cNvSpPr>
            <a:spLocks noGrp="1"/>
          </p:cNvSpPr>
          <p:nvPr>
            <p:ph type="ftr" sz="quarter" idx="11"/>
          </p:nvPr>
        </p:nvSpPr>
        <p:spPr/>
        <p:txBody>
          <a:bodyPr vert="horz"/>
          <a:lstStyle/>
          <a:p>
            <a:endParaRPr lang="en-US"/>
          </a:p>
        </p:txBody>
      </p:sp>
      <p:sp>
        <p:nvSpPr>
          <p:cNvPr id="9"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10" name="Rectangle 10"/>
          <p:cNvSpPr txBox="1"/>
          <p:nvPr/>
        </p:nvSpPr>
        <p:spPr>
          <a:xfrm>
            <a:off x="457200" y="20574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A.</a:t>
            </a:r>
          </a:p>
        </p:txBody>
      </p:sp>
      <p:sp>
        <p:nvSpPr>
          <p:cNvPr id="15" name="Rectangle 13"/>
          <p:cNvSpPr>
            <a:spLocks noGrp="1"/>
          </p:cNvSpPr>
          <p:nvPr>
            <p:ph type="body" sz="quarter" idx="17" hasCustomPrompt="1"/>
          </p:nvPr>
        </p:nvSpPr>
        <p:spPr>
          <a:xfrm>
            <a:off x="1143000" y="48006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6" name="Rectangle 13"/>
          <p:cNvSpPr>
            <a:spLocks noGrp="1"/>
          </p:cNvSpPr>
          <p:nvPr>
            <p:ph type="body" sz="quarter" idx="18" hasCustomPrompt="1"/>
          </p:nvPr>
        </p:nvSpPr>
        <p:spPr>
          <a:xfrm>
            <a:off x="1143000" y="41148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7" name="Rectangle 13"/>
          <p:cNvSpPr>
            <a:spLocks noGrp="1"/>
          </p:cNvSpPr>
          <p:nvPr>
            <p:ph type="body" sz="quarter" idx="19" hasCustomPrompt="1"/>
          </p:nvPr>
        </p:nvSpPr>
        <p:spPr>
          <a:xfrm>
            <a:off x="1143000" y="34290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8" name="Rectangle 13"/>
          <p:cNvSpPr>
            <a:spLocks noGrp="1"/>
          </p:cNvSpPr>
          <p:nvPr>
            <p:ph type="body" sz="quarter" idx="20" hasCustomPrompt="1"/>
          </p:nvPr>
        </p:nvSpPr>
        <p:spPr>
          <a:xfrm>
            <a:off x="1143000" y="27432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9" name="Rectangle 13"/>
          <p:cNvSpPr>
            <a:spLocks noGrp="1"/>
          </p:cNvSpPr>
          <p:nvPr>
            <p:ph type="body" sz="quarter" idx="21" hasCustomPrompt="1"/>
          </p:nvPr>
        </p:nvSpPr>
        <p:spPr>
          <a:xfrm>
            <a:off x="1143000" y="2057400"/>
            <a:ext cx="7086600" cy="457200"/>
          </a:xfrm>
        </p:spPr>
        <p:txBody>
          <a:bodyPr rtlCol="0" anchor="ctr"/>
          <a:lstStyle>
            <a:lvl1pPr marL="0" indent="0">
              <a:buFontTx/>
              <a:buNone/>
              <a:defRPr i="0" baseline="0"/>
            </a:lvl1pPr>
          </a:lstStyle>
          <a:p>
            <a:pPr lvl="0"/>
            <a:r>
              <a:rPr lang="en-US" dirty="0" smtClean="0"/>
              <a:t>Click to add a correct answer (then rearrange the choices)</a:t>
            </a:r>
            <a:endParaRPr lang="en-US"/>
          </a:p>
        </p:txBody>
      </p:sp>
      <p:sp>
        <p:nvSpPr>
          <p:cNvPr id="13" name="TextBox 12"/>
          <p:cNvSpPr txBox="1"/>
          <p:nvPr/>
        </p:nvSpPr>
        <p:spPr>
          <a:xfrm>
            <a:off x="457200" y="2707957"/>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B.</a:t>
            </a:r>
          </a:p>
        </p:txBody>
      </p:sp>
      <p:sp>
        <p:nvSpPr>
          <p:cNvPr id="14" name="TextBox 13"/>
          <p:cNvSpPr txBox="1"/>
          <p:nvPr/>
        </p:nvSpPr>
        <p:spPr>
          <a:xfrm>
            <a:off x="457200" y="34290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C.</a:t>
            </a:r>
          </a:p>
        </p:txBody>
      </p:sp>
      <p:sp>
        <p:nvSpPr>
          <p:cNvPr id="20" name="TextBox 19"/>
          <p:cNvSpPr txBox="1"/>
          <p:nvPr/>
        </p:nvSpPr>
        <p:spPr>
          <a:xfrm>
            <a:off x="457200" y="41148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D.</a:t>
            </a:r>
          </a:p>
        </p:txBody>
      </p:sp>
      <p:sp>
        <p:nvSpPr>
          <p:cNvPr id="21" name="TextBox 20"/>
          <p:cNvSpPr txBox="1"/>
          <p:nvPr/>
        </p:nvSpPr>
        <p:spPr>
          <a:xfrm>
            <a:off x="457200" y="48006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18">
                                            <p:txEl>
                                              <p:pRg st="0" end="0"/>
                                            </p:txEl>
                                          </p:spTgt>
                                        </p:tgtEl>
                                      </p:cBhvr>
                                    </p:animEffect>
                                    <p:set>
                                      <p:cBhvr>
                                        <p:cTn id="7" dur="1" fill="hold">
                                          <p:stCondLst>
                                            <p:cond delay="999"/>
                                          </p:stCondLst>
                                        </p:cTn>
                                        <p:tgtEl>
                                          <p:spTgt spid="18">
                                            <p:txEl>
                                              <p:pRg st="0" end="0"/>
                                            </p:txEl>
                                          </p:spTgt>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grpId="0" nodeType="afterEffect">
                                  <p:stCondLst>
                                    <p:cond delay="0"/>
                                  </p:stCondLst>
                                  <p:childTnLst>
                                    <p:animEffect transition="out" filter="fade">
                                      <p:cBhvr>
                                        <p:cTn id="10" dur="1000"/>
                                        <p:tgtEl>
                                          <p:spTgt spid="16">
                                            <p:txEl>
                                              <p:pRg st="0" end="0"/>
                                            </p:txEl>
                                          </p:spTgt>
                                        </p:tgtEl>
                                      </p:cBhvr>
                                    </p:animEffect>
                                    <p:set>
                                      <p:cBhvr>
                                        <p:cTn id="11" dur="1" fill="hold">
                                          <p:stCondLst>
                                            <p:cond delay="999"/>
                                          </p:stCondLst>
                                        </p:cTn>
                                        <p:tgtEl>
                                          <p:spTgt spid="16">
                                            <p:txEl>
                                              <p:pRg st="0" end="0"/>
                                            </p:txEl>
                                          </p:spTgt>
                                        </p:tgtEl>
                                        <p:attrNameLst>
                                          <p:attrName>style.visibility</p:attrName>
                                        </p:attrNameLst>
                                      </p:cBhvr>
                                      <p:to>
                                        <p:strVal val="hidden"/>
                                      </p:to>
                                    </p:set>
                                  </p:childTnLst>
                                </p:cTn>
                              </p:par>
                            </p:childTnLst>
                          </p:cTn>
                        </p:par>
                        <p:par>
                          <p:cTn id="12" fill="hold">
                            <p:stCondLst>
                              <p:cond delay="2000"/>
                            </p:stCondLst>
                            <p:childTnLst>
                              <p:par>
                                <p:cTn id="13" presetID="10" presetClass="exit" presetSubtype="0" fill="hold" grpId="0" nodeType="afterEffect">
                                  <p:stCondLst>
                                    <p:cond delay="0"/>
                                  </p:stCondLst>
                                  <p:childTnLst>
                                    <p:animEffect transition="out" filter="fade">
                                      <p:cBhvr>
                                        <p:cTn id="14" dur="1000"/>
                                        <p:tgtEl>
                                          <p:spTgt spid="15">
                                            <p:txEl>
                                              <p:pRg st="0" end="0"/>
                                            </p:txEl>
                                          </p:spTgt>
                                        </p:tgtEl>
                                      </p:cBhvr>
                                    </p:animEffect>
                                    <p:set>
                                      <p:cBhvr>
                                        <p:cTn id="15" dur="1" fill="hold">
                                          <p:stCondLst>
                                            <p:cond delay="999"/>
                                          </p:stCondLst>
                                        </p:cTn>
                                        <p:tgtEl>
                                          <p:spTgt spid="15">
                                            <p:txEl>
                                              <p:pRg st="0" end="0"/>
                                            </p:txEl>
                                          </p:spTgt>
                                        </p:tgtEl>
                                        <p:attrNameLst>
                                          <p:attrName>style.visibility</p:attrName>
                                        </p:attrNameLst>
                                      </p:cBhvr>
                                      <p:to>
                                        <p:strVal val="hidden"/>
                                      </p:to>
                                    </p:set>
                                  </p:childTnLst>
                                </p:cTn>
                              </p:par>
                            </p:childTnLst>
                          </p:cTn>
                        </p:par>
                        <p:par>
                          <p:cTn id="16" fill="hold">
                            <p:stCondLst>
                              <p:cond delay="3000"/>
                            </p:stCondLst>
                            <p:childTnLst>
                              <p:par>
                                <p:cTn id="17" presetID="10" presetClass="exit" presetSubtype="0" fill="hold" grpId="0" nodeType="afterEffect">
                                  <p:stCondLst>
                                    <p:cond delay="0"/>
                                  </p:stCondLst>
                                  <p:childTnLst>
                                    <p:animEffect transition="out" filter="fade">
                                      <p:cBhvr>
                                        <p:cTn id="18" dur="1000"/>
                                        <p:tgtEl>
                                          <p:spTgt spid="17">
                                            <p:txEl>
                                              <p:pRg st="0" end="0"/>
                                            </p:txEl>
                                          </p:spTgt>
                                        </p:tgtEl>
                                      </p:cBhvr>
                                    </p:animEffect>
                                    <p:set>
                                      <p:cBhvr>
                                        <p:cTn id="19" dur="1" fill="hold">
                                          <p:stCondLst>
                                            <p:cond delay="999"/>
                                          </p:stCondLst>
                                        </p:cTn>
                                        <p:tgtEl>
                                          <p:spTgt spid="1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presetID="10" presetClass="exit" presetSubtype="0" fill="hold" nodeType="afterEffect">
                  <p:stCondLst>
                    <p:cond delay="0"/>
                  </p:stCondLst>
                  <p:childTnLst>
                    <p:animEffect transition="out" filter="fade">
                      <p:cBhvr>
                        <p:cTn dur="1000"/>
                        <p:tgtEl>
                          <p:spTgt spid="15"/>
                        </p:tgtEl>
                      </p:cBhvr>
                    </p:animEffect>
                    <p:set>
                      <p:cBhvr>
                        <p:cTn dur="1" fill="hold">
                          <p:stCondLst>
                            <p:cond delay="999"/>
                          </p:stCondLst>
                        </p:cTn>
                        <p:tgtEl>
                          <p:spTgt spid="15"/>
                        </p:tgtEl>
                        <p:attrNameLst>
                          <p:attrName>style.visibility</p:attrName>
                        </p:attrNameLst>
                      </p:cBhvr>
                      <p:to>
                        <p:strVal val="hidden"/>
                      </p:to>
                    </p:set>
                  </p:childTnLst>
                </p:cTn>
              </p:par>
            </p:tnLst>
          </p:tmpl>
        </p:tmplLst>
      </p:bldP>
      <p:bldP spid="16" grpId="0" build="p">
        <p:tmplLst>
          <p:tmpl lvl="1">
            <p:tnLst>
              <p:par>
                <p:cTn presetID="10" presetClass="exit" presetSubtype="0" fill="hold" nodeType="afterEffect">
                  <p:stCondLst>
                    <p:cond delay="0"/>
                  </p:stCondLst>
                  <p:childTnLst>
                    <p:animEffect transition="out" filter="fade">
                      <p:cBhvr>
                        <p:cTn dur="1000"/>
                        <p:tgtEl>
                          <p:spTgt spid="16"/>
                        </p:tgtEl>
                      </p:cBhvr>
                    </p:animEffect>
                    <p:set>
                      <p:cBhvr>
                        <p:cTn dur="1" fill="hold">
                          <p:stCondLst>
                            <p:cond delay="999"/>
                          </p:stCondLst>
                        </p:cTn>
                        <p:tgtEl>
                          <p:spTgt spid="16"/>
                        </p:tgtEl>
                        <p:attrNameLst>
                          <p:attrName>style.visibility</p:attrName>
                        </p:attrNameLst>
                      </p:cBhvr>
                      <p:to>
                        <p:strVal val="hidden"/>
                      </p:to>
                    </p:set>
                  </p:childTnLst>
                </p:cTn>
              </p:par>
            </p:tnLst>
          </p:tmpl>
        </p:tmplLst>
      </p:bldP>
      <p:bldP spid="17" grpId="0" build="p">
        <p:tmplLst>
          <p:tmpl lvl="1">
            <p:tnLst>
              <p:par>
                <p:cTn presetID="10" presetClass="exit" presetSubtype="0" fill="hold" nodeType="afterEffect">
                  <p:stCondLst>
                    <p:cond delay="0"/>
                  </p:stCondLst>
                  <p:childTnLst>
                    <p:animEffect transition="out" filter="fade">
                      <p:cBhvr>
                        <p:cTn dur="1000"/>
                        <p:tgtEl>
                          <p:spTgt spid="17"/>
                        </p:tgtEl>
                      </p:cBhvr>
                    </p:animEffect>
                    <p:set>
                      <p:cBhvr>
                        <p:cTn dur="1" fill="hold">
                          <p:stCondLst>
                            <p:cond delay="999"/>
                          </p:stCondLst>
                        </p:cTn>
                        <p:tgtEl>
                          <p:spTgt spid="17"/>
                        </p:tgtEl>
                        <p:attrNameLst>
                          <p:attrName>style.visibility</p:attrName>
                        </p:attrNameLst>
                      </p:cBhvr>
                      <p:to>
                        <p:strVal val="hidden"/>
                      </p:to>
                    </p:set>
                  </p:childTnLst>
                </p:cTn>
              </p:par>
            </p:tnLst>
          </p:tmpl>
        </p:tmplLst>
      </p:bldP>
      <p:bldP spid="18" grpId="0" build="p">
        <p:tmplLst>
          <p:tmpl lvl="1">
            <p:tnLst>
              <p:par>
                <p:cTn presetID="10" presetClass="exit" presetSubtype="0" fill="hold" nodeType="clickEffect">
                  <p:stCondLst>
                    <p:cond delay="0"/>
                  </p:stCondLst>
                  <p:childTnLst>
                    <p:animEffect transition="out" filter="fade">
                      <p:cBhvr>
                        <p:cTn dur="1000"/>
                        <p:tgtEl>
                          <p:spTgt spid="18"/>
                        </p:tgtEl>
                      </p:cBhvr>
                    </p:animEffect>
                    <p:set>
                      <p:cBhvr>
                        <p:cTn dur="1" fill="hold">
                          <p:stCondLst>
                            <p:cond delay="999"/>
                          </p:stCondLst>
                        </p:cTn>
                        <p:tgtEl>
                          <p:spTgt spid="18"/>
                        </p:tgtEl>
                        <p:attrNameLst>
                          <p:attrName>style.visibility</p:attrName>
                        </p:attrNameLst>
                      </p:cBhvr>
                      <p:to>
                        <p:strVal val="hidden"/>
                      </p:to>
                    </p:se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lstStyle>
          <a:p>
            <a:fld id="{11E13247-250B-408B-B25F-68FDDD0AC0E6}" type="datetime1">
              <a:rPr lang="en-US" smtClean="0"/>
              <a:pPr/>
              <a:t>3/21/11</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p>
            <a:fld id="{7B4331BB-6433-41ED-874A-4DB7FFCBDAA2}"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lstStyle>
          <a:p>
            <a:fld id="{4372B5CF-8BC2-42B1-8441-5C29F094C339}" type="datetime1">
              <a:rPr lang="en-US" smtClean="0"/>
              <a:pPr/>
              <a:t>3/21/11</a:t>
            </a:fld>
            <a:endParaRPr lang="en-US"/>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lstStyle>
          <a:p>
            <a:endParaRPr lang="en-US"/>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lstStyle>
          <a:p>
            <a:fld id="{7B4331BB-6433-41ED-874A-4DB7FFCBDAA2}" type="slidenum">
              <a:rPr lang="en-US" smtClean="0"/>
              <a:pPr/>
              <a:t>‹#›</a:t>
            </a:fld>
            <a:endParaRPr lang="en-US"/>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6"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Tree>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Lst>
  <p:transition>
    <p:fade/>
  </p:transition>
  <p:timing>
    <p:tnLst>
      <p:par>
        <p:cTn id="1" dur="indefinite" restart="never" nodeType="tmRoot"/>
      </p:par>
    </p:tnLst>
  </p:timing>
  <p:hf hdr="0" ftr="0" dt="0"/>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0CA24E-6482-40F0-8089-038E94AA59AB}" type="datetime1">
              <a:rPr lang="en-US" smtClean="0"/>
              <a:pPr/>
              <a:t>3/21/11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B4331BB-6433-41ED-874A-4DB7FFCBDA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p:fade/>
  </p:transition>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sourceforge.net/tracker/?func=detail&amp;aid=2902267&amp;group_id=177891&amp;atid=886178" TargetMode="External"/><Relationship Id="rId3" Type="http://schemas.openxmlformats.org/officeDocument/2006/relationships/hyperlink" Target="https://obi.svn.sourceforge.net/svnroot/obi/trunk/src/ontology/branches/ExpDesign.ow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package" Target="../embeddings/Microsoft_Excel_Sheet1.xlsx"/><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sourceforge.net/tracker/?func=detail&amp;aid=3031357&amp;group_id=177891&amp;atid=886178" TargetMode="External"/><Relationship Id="rId3" Type="http://schemas.openxmlformats.org/officeDocument/2006/relationships/hyperlink" Target="https://obi.svn.sourceforge.net/svnroot/obi/trunk/src/ontology/branches/webService.ow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8.jpe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447800"/>
            <a:ext cx="6858000" cy="2362200"/>
          </a:xfrm>
        </p:spPr>
        <p:txBody>
          <a:bodyPr>
            <a:normAutofit fontScale="90000"/>
          </a:bodyPr>
          <a:lstStyle/>
          <a:p>
            <a:r>
              <a:rPr lang="en-US" sz="3600" dirty="0" smtClean="0">
                <a:solidFill>
                  <a:schemeClr val="tx1"/>
                </a:solidFill>
                <a:latin typeface="Times New Roman" pitchFamily="18" charset="0"/>
                <a:cs typeface="Times New Roman" pitchFamily="18" charset="0"/>
              </a:rPr>
              <a:t>Applications of OBI to </a:t>
            </a:r>
            <a:br>
              <a:rPr lang="en-US" sz="3600" dirty="0" smtClean="0">
                <a:solidFill>
                  <a:schemeClr val="tx1"/>
                </a:solidFill>
                <a:latin typeface="Times New Roman" pitchFamily="18" charset="0"/>
                <a:cs typeface="Times New Roman" pitchFamily="18" charset="0"/>
              </a:rPr>
            </a:br>
            <a:r>
              <a:rPr lang="en-US" sz="3600" dirty="0" smtClean="0">
                <a:solidFill>
                  <a:schemeClr val="tx1"/>
                </a:solidFill>
                <a:latin typeface="Times New Roman" pitchFamily="18" charset="0"/>
                <a:cs typeface="Times New Roman" pitchFamily="18" charset="0"/>
              </a:rPr>
              <a:t>Functional Genomics Data Annotation </a:t>
            </a:r>
            <a:br>
              <a:rPr lang="en-US" sz="3600" dirty="0" smtClean="0">
                <a:solidFill>
                  <a:schemeClr val="tx1"/>
                </a:solidFill>
                <a:latin typeface="Times New Roman" pitchFamily="18" charset="0"/>
                <a:cs typeface="Times New Roman" pitchFamily="18" charset="0"/>
              </a:rPr>
            </a:br>
            <a:r>
              <a:rPr lang="en-US" sz="3600" dirty="0" smtClean="0">
                <a:solidFill>
                  <a:schemeClr val="tx1"/>
                </a:solidFill>
                <a:latin typeface="Times New Roman" pitchFamily="18" charset="0"/>
                <a:cs typeface="Times New Roman" pitchFamily="18" charset="0"/>
              </a:rPr>
              <a:t>and Integrative Tools for Protozoan Parasite </a:t>
            </a:r>
            <a:r>
              <a:rPr lang="en-US" sz="3600" dirty="0" smtClean="0">
                <a:solidFill>
                  <a:schemeClr val="tx1"/>
                </a:solidFill>
                <a:latin typeface="Times New Roman" pitchFamily="18" charset="0"/>
                <a:cs typeface="Times New Roman" pitchFamily="18" charset="0"/>
              </a:rPr>
              <a:t>Research</a:t>
            </a:r>
            <a:r>
              <a:rPr lang="en-US" dirty="0" smtClean="0"/>
              <a:t/>
            </a:r>
            <a:br>
              <a:rPr lang="en-US" dirty="0" smtClean="0"/>
            </a:br>
            <a:endParaRPr lang="en-US" dirty="0"/>
          </a:p>
        </p:txBody>
      </p:sp>
      <p:sp>
        <p:nvSpPr>
          <p:cNvPr id="3" name="Subtitle 2"/>
          <p:cNvSpPr>
            <a:spLocks noGrp="1"/>
          </p:cNvSpPr>
          <p:nvPr>
            <p:ph type="subTitle" idx="1"/>
          </p:nvPr>
        </p:nvSpPr>
        <p:spPr>
          <a:xfrm>
            <a:off x="2209800" y="4191000"/>
            <a:ext cx="6400800" cy="2057400"/>
          </a:xfrm>
        </p:spPr>
        <p:txBody>
          <a:bodyPr>
            <a:normAutofit/>
          </a:bodyPr>
          <a:lstStyle/>
          <a:p>
            <a:r>
              <a:rPr lang="en-US" dirty="0" err="1" smtClean="0">
                <a:solidFill>
                  <a:schemeClr val="tx1"/>
                </a:solidFill>
              </a:rPr>
              <a:t>Jie</a:t>
            </a:r>
            <a:r>
              <a:rPr lang="en-US" dirty="0" smtClean="0">
                <a:solidFill>
                  <a:schemeClr val="tx1"/>
                </a:solidFill>
              </a:rPr>
              <a:t> </a:t>
            </a:r>
            <a:r>
              <a:rPr lang="en-US" dirty="0" err="1" smtClean="0">
                <a:solidFill>
                  <a:schemeClr val="tx1"/>
                </a:solidFill>
              </a:rPr>
              <a:t>Zheng</a:t>
            </a:r>
            <a:r>
              <a:rPr lang="en-US" dirty="0" smtClean="0">
                <a:solidFill>
                  <a:schemeClr val="tx1"/>
                </a:solidFill>
              </a:rPr>
              <a:t> &amp; </a:t>
            </a:r>
            <a:r>
              <a:rPr lang="en-US" dirty="0" smtClean="0">
                <a:solidFill>
                  <a:schemeClr val="tx1"/>
                </a:solidFill>
              </a:rPr>
              <a:t>Chris Stoeckert</a:t>
            </a:r>
          </a:p>
          <a:p>
            <a:r>
              <a:rPr lang="en-US" dirty="0" smtClean="0">
                <a:solidFill>
                  <a:schemeClr val="tx1"/>
                </a:solidFill>
              </a:rPr>
              <a:t>Center for Bioinformatics</a:t>
            </a:r>
          </a:p>
          <a:p>
            <a:r>
              <a:rPr lang="en-US" dirty="0" smtClean="0">
                <a:solidFill>
                  <a:schemeClr val="tx1"/>
                </a:solidFill>
              </a:rPr>
              <a:t>University of Pennsylvania School of Medicine</a:t>
            </a:r>
          </a:p>
          <a:p>
            <a:endParaRPr lang="en-US" dirty="0" smtClean="0">
              <a:solidFill>
                <a:schemeClr val="tx1"/>
              </a:solidFill>
            </a:endParaRPr>
          </a:p>
          <a:p>
            <a:r>
              <a:rPr lang="en-US" dirty="0" smtClean="0">
                <a:solidFill>
                  <a:schemeClr val="tx1"/>
                </a:solidFill>
              </a:rPr>
              <a:t> </a:t>
            </a:r>
            <a:r>
              <a:rPr lang="en-US" sz="1600" b="0" i="1" dirty="0" smtClean="0">
                <a:solidFill>
                  <a:schemeClr val="tx1"/>
                </a:solidFill>
              </a:rPr>
              <a:t>2011 San Diego OBI workshop</a:t>
            </a:r>
            <a:endParaRPr lang="en-US" sz="1600" b="0" i="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Adding Required MO Terms into OBI</a:t>
            </a:r>
            <a:endParaRPr lang="en-US" dirty="0"/>
          </a:p>
        </p:txBody>
      </p:sp>
      <p:sp>
        <p:nvSpPr>
          <p:cNvPr id="3" name="Content Placeholder 2"/>
          <p:cNvSpPr>
            <a:spLocks noGrp="1"/>
          </p:cNvSpPr>
          <p:nvPr>
            <p:ph sz="quarter" idx="1"/>
          </p:nvPr>
        </p:nvSpPr>
        <p:spPr>
          <a:xfrm>
            <a:off x="457200" y="1600200"/>
            <a:ext cx="8229600" cy="4953000"/>
          </a:xfrm>
        </p:spPr>
        <p:txBody>
          <a:bodyPr>
            <a:normAutofit/>
          </a:bodyPr>
          <a:lstStyle/>
          <a:p>
            <a:r>
              <a:rPr lang="en-US" dirty="0" smtClean="0"/>
              <a:t>Thanks to the efforts of OBI developers, most of the commonly used MO terms are available in OBI</a:t>
            </a:r>
          </a:p>
          <a:p>
            <a:r>
              <a:rPr lang="en-US" dirty="0" smtClean="0"/>
              <a:t>Still missing are:</a:t>
            </a:r>
          </a:p>
          <a:p>
            <a:pPr lvl="1"/>
            <a:r>
              <a:rPr lang="en-US" dirty="0" smtClean="0"/>
              <a:t>genotype, allele, wild type</a:t>
            </a:r>
          </a:p>
          <a:p>
            <a:pPr lvl="2">
              <a:buNone/>
            </a:pPr>
            <a:r>
              <a:rPr lang="en-US" dirty="0" smtClean="0"/>
              <a:t>Under discussion</a:t>
            </a:r>
          </a:p>
          <a:p>
            <a:pPr lvl="1"/>
            <a:r>
              <a:rPr lang="en-US" dirty="0" smtClean="0"/>
              <a:t>Experimental designs</a:t>
            </a:r>
          </a:p>
          <a:p>
            <a:pPr lvl="2">
              <a:buNone/>
            </a:pPr>
            <a:r>
              <a:rPr lang="en-US" dirty="0" smtClean="0"/>
              <a:t>Submitted to OBI tracker</a:t>
            </a:r>
          </a:p>
          <a:p>
            <a:pPr lvl="2">
              <a:buNone/>
            </a:pPr>
            <a:r>
              <a:rPr lang="en-US" dirty="0" smtClean="0">
                <a:hlinkClick r:id="rId2"/>
              </a:rPr>
              <a:t>https://sourceforge.net/tracker/?func=detail&amp;aid=2902267&amp;group_id=177891&amp;atid=886178</a:t>
            </a:r>
            <a:r>
              <a:rPr lang="en-US" dirty="0" smtClean="0"/>
              <a:t> </a:t>
            </a:r>
            <a:endParaRPr lang="en-US" dirty="0"/>
          </a:p>
          <a:p>
            <a:pPr lvl="1">
              <a:buNone/>
            </a:pPr>
            <a:r>
              <a:rPr lang="en-US" dirty="0" smtClean="0"/>
              <a:t>All these terms have been added in an owl file for review</a:t>
            </a:r>
          </a:p>
          <a:p>
            <a:pPr lvl="1">
              <a:buNone/>
            </a:pPr>
            <a:r>
              <a:rPr lang="en-US" dirty="0" smtClean="0">
                <a:hlinkClick r:id="rId3"/>
              </a:rPr>
              <a:t>https://obi.svn.sourceforge.net/svnroot/obi/trunk/src/ontology/branches/ExpDesign.owl</a:t>
            </a:r>
            <a:r>
              <a:rPr lang="en-US" dirty="0" smtClean="0"/>
              <a:t> </a:t>
            </a:r>
          </a:p>
          <a:p>
            <a:pPr lvl="1">
              <a:buNone/>
            </a:pPr>
            <a:endParaRPr lang="en-US" dirty="0" smtClean="0"/>
          </a:p>
          <a:p>
            <a:pPr lvl="2">
              <a:buNone/>
            </a:pPr>
            <a:endParaRPr lang="en-US" dirty="0" smtClean="0"/>
          </a:p>
        </p:txBody>
      </p:sp>
      <p:sp>
        <p:nvSpPr>
          <p:cNvPr id="4" name="Slide Number Placeholder 3"/>
          <p:cNvSpPr>
            <a:spLocks noGrp="1"/>
          </p:cNvSpPr>
          <p:nvPr>
            <p:ph type="sldNum" sz="quarter" idx="15"/>
          </p:nvPr>
        </p:nvSpPr>
        <p:spPr/>
        <p:txBody>
          <a:bodyPr/>
          <a:lstStyle/>
          <a:p>
            <a:fld id="{7B4331BB-6433-41ED-874A-4DB7FFCBDAA2}"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0" dirty="0" smtClean="0">
                <a:latin typeface="Arial"/>
                <a:cs typeface="Arial"/>
              </a:rPr>
              <a:t>Integrated Tools for Protozoan Parasite Research:</a:t>
            </a:r>
            <a:br>
              <a:rPr lang="en-US" sz="3200" b="0" dirty="0" smtClean="0">
                <a:latin typeface="Arial"/>
                <a:cs typeface="Arial"/>
              </a:rPr>
            </a:br>
            <a:r>
              <a:rPr lang="en-US" sz="3200" b="0" dirty="0" smtClean="0">
                <a:latin typeface="Arial"/>
                <a:cs typeface="Arial"/>
              </a:rPr>
              <a:t>Data Collection for </a:t>
            </a:r>
            <a:r>
              <a:rPr lang="en-US" sz="3200" b="0" dirty="0" err="1" smtClean="0">
                <a:latin typeface="Arial"/>
                <a:cs typeface="Arial"/>
              </a:rPr>
              <a:t>EuPathDB</a:t>
            </a:r>
            <a:r>
              <a:rPr lang="en-US" sz="3200" b="0" dirty="0" smtClean="0">
                <a:latin typeface="Arial"/>
                <a:cs typeface="Arial"/>
              </a:rPr>
              <a:t/>
            </a:r>
            <a:br>
              <a:rPr lang="en-US" sz="3200" b="0" dirty="0" smtClean="0">
                <a:latin typeface="Arial"/>
                <a:cs typeface="Arial"/>
              </a:rPr>
            </a:br>
            <a:r>
              <a:rPr lang="en-US" sz="3200" b="0" dirty="0" smtClean="0">
                <a:latin typeface="Arial"/>
                <a:cs typeface="Arial"/>
              </a:rPr>
              <a:t/>
            </a:r>
            <a:br>
              <a:rPr lang="en-US" sz="3200" b="0" dirty="0" smtClean="0">
                <a:latin typeface="Arial"/>
                <a:cs typeface="Arial"/>
              </a:rPr>
            </a:br>
            <a:r>
              <a:rPr lang="en-US" sz="2222" b="0" dirty="0" err="1" smtClean="0">
                <a:latin typeface="Arial"/>
                <a:cs typeface="Arial"/>
              </a:rPr>
              <a:t>Jie</a:t>
            </a:r>
            <a:r>
              <a:rPr lang="en-US" sz="2222" b="0" dirty="0" smtClean="0">
                <a:latin typeface="Arial"/>
                <a:cs typeface="Arial"/>
              </a:rPr>
              <a:t> </a:t>
            </a:r>
            <a:r>
              <a:rPr lang="en-US" sz="2222" b="0" dirty="0" err="1" smtClean="0">
                <a:latin typeface="Arial"/>
                <a:cs typeface="Arial"/>
              </a:rPr>
              <a:t>Zheng</a:t>
            </a:r>
            <a:r>
              <a:rPr lang="en-US" sz="2222" b="0" dirty="0" smtClean="0">
                <a:latin typeface="Arial"/>
                <a:cs typeface="Arial"/>
              </a:rPr>
              <a:t>, Omar S. </a:t>
            </a:r>
            <a:r>
              <a:rPr lang="en-US" sz="2222" b="0" dirty="0" err="1" smtClean="0">
                <a:latin typeface="Arial"/>
                <a:cs typeface="Arial"/>
              </a:rPr>
              <a:t>Harb</a:t>
            </a:r>
            <a:r>
              <a:rPr lang="en-US" sz="2222" b="0" dirty="0" smtClean="0">
                <a:latin typeface="Arial"/>
                <a:cs typeface="Arial"/>
              </a:rPr>
              <a:t>, Christian J. Stoeckert </a:t>
            </a:r>
            <a:r>
              <a:rPr lang="en-US" sz="2222" b="0" dirty="0" err="1" smtClean="0">
                <a:latin typeface="Arial"/>
                <a:cs typeface="Arial"/>
              </a:rPr>
              <a:t>Jr</a:t>
            </a:r>
            <a:r>
              <a:rPr lang="en-US" sz="2222" b="0" i="1" dirty="0" smtClean="0">
                <a:latin typeface="Arial"/>
                <a:cs typeface="Arial"/>
              </a:rPr>
              <a:t/>
            </a:r>
            <a:br>
              <a:rPr lang="en-US" sz="2222" b="0" i="1" dirty="0" smtClean="0">
                <a:latin typeface="Arial"/>
                <a:cs typeface="Arial"/>
              </a:rPr>
            </a:br>
            <a:r>
              <a:rPr lang="en-US" sz="2222" b="0" i="1" dirty="0" smtClean="0">
                <a:latin typeface="Arial"/>
                <a:cs typeface="Arial"/>
              </a:rPr>
              <a:t>University of Pennsylvania</a:t>
            </a:r>
            <a:r>
              <a:rPr lang="en-US" sz="2222" b="0" dirty="0" smtClean="0">
                <a:latin typeface="Arial"/>
                <a:cs typeface="Arial"/>
              </a:rPr>
              <a:t/>
            </a:r>
            <a:br>
              <a:rPr lang="en-US" sz="2222" b="0" dirty="0" smtClean="0">
                <a:latin typeface="Arial"/>
                <a:cs typeface="Arial"/>
              </a:rPr>
            </a:br>
            <a:endParaRPr lang="en-US" sz="2222" b="0" dirty="0">
              <a:latin typeface="Arial"/>
              <a:cs typeface="Arial"/>
            </a:endParaRPr>
          </a:p>
        </p:txBody>
      </p:sp>
      <p:sp>
        <p:nvSpPr>
          <p:cNvPr id="3" name="Slide Number Placeholder 2"/>
          <p:cNvSpPr>
            <a:spLocks noGrp="1"/>
          </p:cNvSpPr>
          <p:nvPr>
            <p:ph type="sldNum" sz="quarter" idx="11"/>
          </p:nvPr>
        </p:nvSpPr>
        <p:spPr/>
        <p:txBody>
          <a:bodyPr/>
          <a:lstStyle/>
          <a:p>
            <a:fld id="{7B4331BB-6433-41ED-874A-4DB7FFCBDAA2}"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4647"/>
          </a:xfrm>
        </p:spPr>
        <p:txBody>
          <a:bodyPr>
            <a:noAutofit/>
          </a:bodyPr>
          <a:lstStyle/>
          <a:p>
            <a:r>
              <a:rPr lang="en-US" sz="3200" b="0" dirty="0" err="1" smtClean="0"/>
              <a:t>EuPathDB</a:t>
            </a:r>
            <a:r>
              <a:rPr lang="en-US" sz="3200" b="0" dirty="0" smtClean="0"/>
              <a:t> is a NIAID Bioinformatics Resource Center covering Eukaryotic Parasites</a:t>
            </a:r>
            <a:endParaRPr lang="en-US" sz="3200" b="0" dirty="0"/>
          </a:p>
        </p:txBody>
      </p:sp>
      <p:pic>
        <p:nvPicPr>
          <p:cNvPr id="4" name="Picture 3" descr="2010-11-26_1645.png"/>
          <p:cNvPicPr>
            <a:picLocks noChangeAspect="1"/>
          </p:cNvPicPr>
          <p:nvPr/>
        </p:nvPicPr>
        <p:blipFill>
          <a:blip r:embed="rId2"/>
          <a:stretch>
            <a:fillRect/>
          </a:stretch>
        </p:blipFill>
        <p:spPr>
          <a:xfrm>
            <a:off x="952500" y="1023085"/>
            <a:ext cx="7226300" cy="5355067"/>
          </a:xfrm>
          <a:prstGeom prst="rect">
            <a:avLst/>
          </a:prstGeom>
        </p:spPr>
      </p:pic>
      <p:sp>
        <p:nvSpPr>
          <p:cNvPr id="6" name="Rectangle 5"/>
          <p:cNvSpPr/>
          <p:nvPr/>
        </p:nvSpPr>
        <p:spPr>
          <a:xfrm>
            <a:off x="0" y="6059269"/>
            <a:ext cx="9144000" cy="646331"/>
          </a:xfrm>
          <a:prstGeom prst="rect">
            <a:avLst/>
          </a:prstGeom>
        </p:spPr>
        <p:txBody>
          <a:bodyPr wrap="square">
            <a:spAutoFit/>
          </a:bodyPr>
          <a:lstStyle/>
          <a:p>
            <a:r>
              <a:rPr lang="en-US" sz="1200" dirty="0" err="1" smtClean="0"/>
              <a:t>EuPathDB</a:t>
            </a:r>
            <a:r>
              <a:rPr lang="en-US" sz="1200" dirty="0" smtClean="0"/>
              <a:t>: a portal to eukaryotic pathogen </a:t>
            </a:r>
            <a:r>
              <a:rPr lang="en-US" sz="1200" dirty="0" err="1" smtClean="0"/>
              <a:t>databases.Aurrecoechea</a:t>
            </a:r>
            <a:r>
              <a:rPr lang="en-US" sz="1200" dirty="0" smtClean="0"/>
              <a:t> C, </a:t>
            </a:r>
            <a:r>
              <a:rPr lang="en-US" sz="1200" dirty="0" err="1" smtClean="0"/>
              <a:t>Brestelli</a:t>
            </a:r>
            <a:r>
              <a:rPr lang="en-US" sz="1200" dirty="0" smtClean="0"/>
              <a:t> J, </a:t>
            </a:r>
            <a:r>
              <a:rPr lang="en-US" sz="1200" dirty="0" err="1" smtClean="0"/>
              <a:t>Brunk</a:t>
            </a:r>
            <a:r>
              <a:rPr lang="en-US" sz="1200" dirty="0" smtClean="0"/>
              <a:t> BP, Fischer S, </a:t>
            </a:r>
            <a:r>
              <a:rPr lang="en-US" sz="1200" dirty="0" err="1" smtClean="0"/>
              <a:t>Gajria</a:t>
            </a:r>
            <a:r>
              <a:rPr lang="en-US" sz="1200" dirty="0" smtClean="0"/>
              <a:t> B, </a:t>
            </a:r>
            <a:r>
              <a:rPr lang="en-US" sz="1200" dirty="0" err="1" smtClean="0"/>
              <a:t>Gao</a:t>
            </a:r>
            <a:r>
              <a:rPr lang="en-US" sz="1200" dirty="0" smtClean="0"/>
              <a:t> X, </a:t>
            </a:r>
            <a:r>
              <a:rPr lang="en-US" sz="1200" dirty="0" err="1" smtClean="0"/>
              <a:t>Gingle</a:t>
            </a:r>
            <a:r>
              <a:rPr lang="en-US" sz="1200" dirty="0" smtClean="0"/>
              <a:t> A, Grant G, </a:t>
            </a:r>
            <a:r>
              <a:rPr lang="en-US" sz="1200" dirty="0" err="1" smtClean="0"/>
              <a:t>Harb</a:t>
            </a:r>
            <a:r>
              <a:rPr lang="en-US" sz="1200" dirty="0" smtClean="0"/>
              <a:t> OS, </a:t>
            </a:r>
            <a:r>
              <a:rPr lang="en-US" sz="1200" dirty="0" err="1" smtClean="0"/>
              <a:t>Heiges</a:t>
            </a:r>
            <a:r>
              <a:rPr lang="en-US" sz="1200" dirty="0" smtClean="0"/>
              <a:t> M, </a:t>
            </a:r>
            <a:r>
              <a:rPr lang="en-US" sz="1200" dirty="0" err="1" smtClean="0"/>
              <a:t>Innamorato</a:t>
            </a:r>
            <a:r>
              <a:rPr lang="en-US" sz="1200" dirty="0" smtClean="0"/>
              <a:t> F, </a:t>
            </a:r>
            <a:r>
              <a:rPr lang="en-US" sz="1200" dirty="0" err="1" smtClean="0"/>
              <a:t>Iodice</a:t>
            </a:r>
            <a:r>
              <a:rPr lang="en-US" sz="1200" dirty="0" smtClean="0"/>
              <a:t> J, Kissinger JC, Kraemer ET, Li W, Miller JA, </a:t>
            </a:r>
            <a:r>
              <a:rPr lang="en-US" sz="1200" dirty="0" err="1" smtClean="0"/>
              <a:t>Nayak</a:t>
            </a:r>
            <a:r>
              <a:rPr lang="en-US" sz="1200" dirty="0" smtClean="0"/>
              <a:t> V, Pennington C, </a:t>
            </a:r>
            <a:r>
              <a:rPr lang="en-US" sz="1200" dirty="0" err="1" smtClean="0"/>
              <a:t>Pinney</a:t>
            </a:r>
            <a:r>
              <a:rPr lang="en-US" sz="1200" dirty="0" smtClean="0"/>
              <a:t> DF, </a:t>
            </a:r>
            <a:r>
              <a:rPr lang="en-US" sz="1200" dirty="0" err="1" smtClean="0"/>
              <a:t>Roos</a:t>
            </a:r>
            <a:r>
              <a:rPr lang="en-US" sz="1200" dirty="0" smtClean="0"/>
              <a:t> DS, Ross C, </a:t>
            </a:r>
            <a:r>
              <a:rPr lang="en-US" sz="1200" dirty="0" err="1" smtClean="0"/>
              <a:t>Srinivasamoorthy</a:t>
            </a:r>
            <a:r>
              <a:rPr lang="en-US" sz="1200" dirty="0" smtClean="0"/>
              <a:t> G, Stoeckert CJ </a:t>
            </a:r>
            <a:r>
              <a:rPr lang="en-US" sz="1200" dirty="0" err="1" smtClean="0"/>
              <a:t>Jr</a:t>
            </a:r>
            <a:r>
              <a:rPr lang="en-US" sz="1200" dirty="0" smtClean="0"/>
              <a:t>, </a:t>
            </a:r>
            <a:r>
              <a:rPr lang="en-US" sz="1200" dirty="0" err="1" smtClean="0"/>
              <a:t>Thibodeau</a:t>
            </a:r>
            <a:r>
              <a:rPr lang="en-US" sz="1200" dirty="0" smtClean="0"/>
              <a:t> R, </a:t>
            </a:r>
            <a:r>
              <a:rPr lang="en-US" sz="1200" dirty="0" err="1" smtClean="0"/>
              <a:t>Treatman</a:t>
            </a:r>
            <a:r>
              <a:rPr lang="en-US" sz="1200" dirty="0" smtClean="0"/>
              <a:t> C, Wang </a:t>
            </a:r>
            <a:r>
              <a:rPr lang="en-US" sz="1200" dirty="0" err="1" smtClean="0"/>
              <a:t>H.Nucleic</a:t>
            </a:r>
            <a:r>
              <a:rPr lang="en-US" sz="1200" dirty="0" smtClean="0"/>
              <a:t> Acids Res. 2010</a:t>
            </a: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sz="quarter" idx="1"/>
          </p:nvPr>
        </p:nvSpPr>
        <p:spPr>
          <a:xfrm>
            <a:off x="457200" y="1447800"/>
            <a:ext cx="7467600" cy="5257800"/>
          </a:xfrm>
        </p:spPr>
        <p:txBody>
          <a:bodyPr>
            <a:normAutofit lnSpcReduction="10000"/>
          </a:bodyPr>
          <a:lstStyle/>
          <a:p>
            <a:r>
              <a:rPr lang="en-US" dirty="0" err="1" smtClean="0"/>
              <a:t>EuPathDB</a:t>
            </a:r>
            <a:endParaRPr lang="en-US" dirty="0" smtClean="0"/>
          </a:p>
          <a:p>
            <a:pPr lvl="1"/>
            <a:r>
              <a:rPr lang="en-US" dirty="0" smtClean="0"/>
              <a:t>Public resource of protozoan parasite genomic and functional genomic data</a:t>
            </a:r>
          </a:p>
          <a:p>
            <a:r>
              <a:rPr lang="en-US" dirty="0" smtClean="0"/>
              <a:t>To address the community’s needs and requirements, </a:t>
            </a:r>
            <a:r>
              <a:rPr lang="en-US" dirty="0" err="1" smtClean="0"/>
              <a:t>EuPathDB</a:t>
            </a:r>
            <a:r>
              <a:rPr lang="en-US" dirty="0" smtClean="0"/>
              <a:t> is starting to collect:</a:t>
            </a:r>
          </a:p>
          <a:p>
            <a:pPr lvl="1"/>
            <a:r>
              <a:rPr lang="en-US" dirty="0" smtClean="0"/>
              <a:t>Isolate data</a:t>
            </a:r>
          </a:p>
          <a:p>
            <a:pPr lvl="2"/>
            <a:r>
              <a:rPr lang="en-US" dirty="0" smtClean="0"/>
              <a:t>Geographic location from where isolate specimen collected</a:t>
            </a:r>
          </a:p>
          <a:p>
            <a:pPr lvl="2"/>
            <a:r>
              <a:rPr lang="en-US" dirty="0" smtClean="0"/>
              <a:t>Host organism information: species, age, clinical information</a:t>
            </a:r>
          </a:p>
          <a:p>
            <a:pPr lvl="1"/>
            <a:r>
              <a:rPr lang="en-US" dirty="0" smtClean="0"/>
              <a:t>Genetic manipulation and phenotype data</a:t>
            </a:r>
          </a:p>
          <a:p>
            <a:pPr lvl="2"/>
            <a:r>
              <a:rPr lang="en-US" dirty="0" smtClean="0"/>
              <a:t>Mutation method</a:t>
            </a:r>
          </a:p>
          <a:p>
            <a:pPr lvl="2"/>
            <a:r>
              <a:rPr lang="en-US" dirty="0" smtClean="0"/>
              <a:t>Effects of genetic modification on the parasite and on the location, function,  and involvement in biological process of the resultant modified protein </a:t>
            </a:r>
          </a:p>
          <a:p>
            <a:pPr lvl="1">
              <a:buNone/>
            </a:pPr>
            <a:r>
              <a:rPr lang="en-US" dirty="0" smtClean="0"/>
              <a:t>These data are important for parasite epidemiology </a:t>
            </a:r>
          </a:p>
          <a:p>
            <a:pPr lvl="1">
              <a:buNone/>
            </a:pPr>
            <a:r>
              <a:rPr lang="en-US" dirty="0" smtClean="0"/>
              <a:t>and vaccine anti-parasitic drug research</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Issues for </a:t>
            </a:r>
            <a:r>
              <a:rPr lang="en-US" dirty="0" err="1" smtClean="0"/>
              <a:t>EuPathDB</a:t>
            </a:r>
            <a:endParaRPr lang="en-US" dirty="0"/>
          </a:p>
        </p:txBody>
      </p:sp>
      <p:sp>
        <p:nvSpPr>
          <p:cNvPr id="3" name="Content Placeholder 2"/>
          <p:cNvSpPr>
            <a:spLocks noGrp="1"/>
          </p:cNvSpPr>
          <p:nvPr>
            <p:ph sz="quarter" idx="1"/>
          </p:nvPr>
        </p:nvSpPr>
        <p:spPr>
          <a:xfrm>
            <a:off x="457200" y="1524000"/>
            <a:ext cx="7467600" cy="5257800"/>
          </a:xfrm>
        </p:spPr>
        <p:txBody>
          <a:bodyPr>
            <a:normAutofit lnSpcReduction="10000"/>
          </a:bodyPr>
          <a:lstStyle/>
          <a:p>
            <a:r>
              <a:rPr lang="en-US" dirty="0" smtClean="0"/>
              <a:t>Isolate data</a:t>
            </a:r>
          </a:p>
          <a:p>
            <a:pPr lvl="1"/>
            <a:r>
              <a:rPr lang="en-US" dirty="0" smtClean="0"/>
              <a:t>Need to import and integrate datasets from </a:t>
            </a:r>
            <a:r>
              <a:rPr lang="en-US" dirty="0" err="1" smtClean="0"/>
              <a:t>GenBank</a:t>
            </a:r>
            <a:endParaRPr lang="en-US" dirty="0" smtClean="0"/>
          </a:p>
          <a:p>
            <a:pPr lvl="2"/>
            <a:r>
              <a:rPr lang="en-US" dirty="0" smtClean="0"/>
              <a:t>But </a:t>
            </a:r>
            <a:r>
              <a:rPr lang="en-US" dirty="0" err="1" smtClean="0"/>
              <a:t>GenBank</a:t>
            </a:r>
            <a:r>
              <a:rPr lang="en-US" dirty="0" smtClean="0"/>
              <a:t> did not specify needed metadata for isolates</a:t>
            </a:r>
          </a:p>
          <a:p>
            <a:pPr lvl="1"/>
            <a:r>
              <a:rPr lang="en-US" dirty="0" smtClean="0"/>
              <a:t>Manual </a:t>
            </a:r>
            <a:r>
              <a:rPr lang="en-US" dirty="0" err="1" smtClean="0"/>
              <a:t>curation</a:t>
            </a:r>
            <a:r>
              <a:rPr lang="en-US" dirty="0" smtClean="0"/>
              <a:t> required</a:t>
            </a:r>
          </a:p>
          <a:p>
            <a:pPr lvl="2"/>
            <a:r>
              <a:rPr lang="en-US" dirty="0" smtClean="0"/>
              <a:t>Harmonize: enable Country of Origin queries: Tokyo -&gt; Japan</a:t>
            </a:r>
          </a:p>
          <a:p>
            <a:pPr lvl="2"/>
            <a:r>
              <a:rPr lang="en-US" dirty="0" err="1" smtClean="0"/>
              <a:t>Deconvolute</a:t>
            </a:r>
            <a:r>
              <a:rPr lang="en-US" dirty="0" smtClean="0"/>
              <a:t> descriptions in free text: HIV positive male patient</a:t>
            </a:r>
          </a:p>
          <a:p>
            <a:r>
              <a:rPr lang="en-US" dirty="0" smtClean="0"/>
              <a:t>Genetic Manipulation and Phenotype data</a:t>
            </a:r>
          </a:p>
          <a:p>
            <a:pPr lvl="1"/>
            <a:r>
              <a:rPr lang="en-US" dirty="0" smtClean="0"/>
              <a:t>Integrate phenotype data from other resources (</a:t>
            </a:r>
            <a:r>
              <a:rPr lang="en-US" dirty="0" err="1" smtClean="0"/>
              <a:t>GeneDB</a:t>
            </a:r>
            <a:r>
              <a:rPr lang="en-US" dirty="0" smtClean="0"/>
              <a:t>)</a:t>
            </a:r>
          </a:p>
          <a:p>
            <a:pPr lvl="1"/>
            <a:r>
              <a:rPr lang="en-US" dirty="0" smtClean="0"/>
              <a:t>Allow individuals to submit phenotype data via the </a:t>
            </a:r>
            <a:r>
              <a:rPr lang="en-US" dirty="0" err="1" smtClean="0"/>
              <a:t>EuPathDB</a:t>
            </a:r>
            <a:r>
              <a:rPr lang="en-US" dirty="0" smtClean="0"/>
              <a:t> web site via User Comments on Gene pages</a:t>
            </a:r>
          </a:p>
          <a:p>
            <a:pPr lvl="1"/>
            <a:r>
              <a:rPr lang="en-US" dirty="0" smtClean="0"/>
              <a:t>Either way these are free text descriptions limiting utility for data exploration </a:t>
            </a:r>
          </a:p>
          <a:p>
            <a:pPr lvl="2">
              <a:buNone/>
            </a:pPr>
            <a:endParaRPr lang="en-US" dirty="0" smtClean="0"/>
          </a:p>
          <a:p>
            <a:pPr lvl="1"/>
            <a:endParaRPr lang="en-US" dirty="0" smtClean="0"/>
          </a:p>
        </p:txBody>
      </p:sp>
      <p:sp>
        <p:nvSpPr>
          <p:cNvPr id="4" name="Slide Number Placeholder 3"/>
          <p:cNvSpPr>
            <a:spLocks noGrp="1"/>
          </p:cNvSpPr>
          <p:nvPr>
            <p:ph type="sldNum" sz="quarter" idx="15"/>
          </p:nvPr>
        </p:nvSpPr>
        <p:spPr/>
        <p:txBody>
          <a:bodyPr/>
          <a:lstStyle/>
          <a:p>
            <a:fld id="{7B4331BB-6433-41ED-874A-4DB7FFCBDAA2}"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Collect high quality data from scientists</a:t>
            </a:r>
          </a:p>
          <a:p>
            <a:pPr lvl="1"/>
            <a:r>
              <a:rPr lang="en-US" dirty="0" smtClean="0"/>
              <a:t>Well structured</a:t>
            </a:r>
          </a:p>
          <a:p>
            <a:pPr lvl="1"/>
            <a:r>
              <a:rPr lang="en-US" dirty="0" smtClean="0"/>
              <a:t>Consistently annotated using ontology terms</a:t>
            </a:r>
          </a:p>
          <a:p>
            <a:r>
              <a:rPr lang="en-US" dirty="0" smtClean="0"/>
              <a:t>It will facilitate</a:t>
            </a:r>
          </a:p>
          <a:p>
            <a:pPr lvl="1"/>
            <a:r>
              <a:rPr lang="en-US" dirty="0" smtClean="0"/>
              <a:t>Data integration</a:t>
            </a:r>
          </a:p>
          <a:p>
            <a:pPr lvl="1"/>
            <a:r>
              <a:rPr lang="en-US" dirty="0" smtClean="0"/>
              <a:t>Data sharing</a:t>
            </a:r>
          </a:p>
          <a:p>
            <a:pPr lvl="1"/>
            <a:r>
              <a:rPr lang="en-US" dirty="0" smtClean="0"/>
              <a:t>Data analysis</a:t>
            </a:r>
          </a:p>
          <a:p>
            <a:pPr lvl="1"/>
            <a:r>
              <a:rPr lang="en-US" dirty="0" smtClean="0"/>
              <a:t>Data exploration</a:t>
            </a:r>
          </a:p>
          <a:p>
            <a:r>
              <a:rPr lang="en-US" dirty="0" smtClean="0"/>
              <a:t>Issue complexity queries</a:t>
            </a:r>
          </a:p>
          <a:p>
            <a:pPr lvl="1"/>
            <a:r>
              <a:rPr lang="en-US" dirty="0" smtClean="0"/>
              <a:t>Compare sequence data from </a:t>
            </a:r>
            <a:r>
              <a:rPr lang="en-US" i="1" dirty="0" smtClean="0"/>
              <a:t>Plasmodium</a:t>
            </a:r>
            <a:r>
              <a:rPr lang="en-US" dirty="0" smtClean="0"/>
              <a:t> isolates that are restricted to East Africa to those from West Africa</a:t>
            </a:r>
          </a:p>
          <a:p>
            <a:pPr lvl="1"/>
            <a:r>
              <a:rPr lang="en-US" dirty="0" smtClean="0"/>
              <a:t>List genes that when knocked out result in a defect in parasite growth during the </a:t>
            </a:r>
            <a:r>
              <a:rPr lang="en-US" dirty="0" err="1" smtClean="0"/>
              <a:t>intraerythrocytic</a:t>
            </a:r>
            <a:r>
              <a:rPr lang="en-US" dirty="0" smtClean="0"/>
              <a:t> cycle</a:t>
            </a:r>
          </a:p>
          <a:p>
            <a:pPr lvl="1"/>
            <a:r>
              <a:rPr lang="en-US" dirty="0" smtClean="0"/>
              <a:t>List genes fused to green fluorescent protein (GFP) that when expressed are located in the cell membrane</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Submission Form</a:t>
            </a:r>
            <a:endParaRPr lang="en-US" dirty="0"/>
          </a:p>
        </p:txBody>
      </p:sp>
      <p:sp>
        <p:nvSpPr>
          <p:cNvPr id="3" name="Content Placeholder 2"/>
          <p:cNvSpPr>
            <a:spLocks noGrp="1"/>
          </p:cNvSpPr>
          <p:nvPr>
            <p:ph sz="quarter" idx="1"/>
          </p:nvPr>
        </p:nvSpPr>
        <p:spPr>
          <a:xfrm>
            <a:off x="457200" y="1600200"/>
            <a:ext cx="7467600" cy="3581400"/>
          </a:xfrm>
        </p:spPr>
        <p:txBody>
          <a:bodyPr/>
          <a:lstStyle/>
          <a:p>
            <a:r>
              <a:rPr lang="en-US" dirty="0" smtClean="0"/>
              <a:t>Isolate information</a:t>
            </a:r>
          </a:p>
          <a:p>
            <a:pPr lvl="1"/>
            <a:r>
              <a:rPr lang="en-US" dirty="0" smtClean="0"/>
              <a:t>Target isolate information</a:t>
            </a:r>
          </a:p>
          <a:p>
            <a:pPr lvl="1"/>
            <a:r>
              <a:rPr lang="en-US" dirty="0" smtClean="0"/>
              <a:t>Geographic location</a:t>
            </a:r>
          </a:p>
          <a:p>
            <a:pPr lvl="1"/>
            <a:r>
              <a:rPr lang="en-US" dirty="0" smtClean="0"/>
              <a:t>Source organism samples information</a:t>
            </a:r>
          </a:p>
          <a:p>
            <a:pPr lvl="1"/>
            <a:r>
              <a:rPr lang="en-US" dirty="0" smtClean="0"/>
              <a:t>or Environmental samples information</a:t>
            </a:r>
          </a:p>
          <a:p>
            <a:pPr lvl="1"/>
            <a:r>
              <a:rPr lang="en-US" dirty="0" smtClean="0"/>
              <a:t>Sequence information </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Representation of Isolate Data</a:t>
            </a:r>
            <a:endParaRPr lang="en-US" dirty="0"/>
          </a:p>
        </p:txBody>
      </p:sp>
      <p:pic>
        <p:nvPicPr>
          <p:cNvPr id="5" name="Content Placeholder 4" descr="ICBO-isolate-v2.jpeg"/>
          <p:cNvPicPr>
            <a:picLocks noGrp="1" noChangeAspect="1"/>
          </p:cNvPicPr>
          <p:nvPr>
            <p:ph sz="quarter" idx="1"/>
          </p:nvPr>
        </p:nvPicPr>
        <p:blipFill>
          <a:blip r:embed="rId2"/>
          <a:stretch>
            <a:fillRect/>
          </a:stretch>
        </p:blipFill>
        <p:spPr>
          <a:xfrm>
            <a:off x="533400" y="1676400"/>
            <a:ext cx="7696200" cy="4319639"/>
          </a:xfrm>
        </p:spPr>
      </p:pic>
      <p:sp>
        <p:nvSpPr>
          <p:cNvPr id="4" name="Slide Number Placeholder 3"/>
          <p:cNvSpPr>
            <a:spLocks noGrp="1"/>
          </p:cNvSpPr>
          <p:nvPr>
            <p:ph type="sldNum" sz="quarter" idx="15"/>
          </p:nvPr>
        </p:nvSpPr>
        <p:spPr/>
        <p:txBody>
          <a:bodyPr/>
          <a:lstStyle/>
          <a:p>
            <a:fld id="{7B4331BB-6433-41ED-874A-4DB7FFCBDAA2}" type="slidenum">
              <a:rPr lang="en-US" smtClean="0"/>
              <a:pPr/>
              <a:t>17</a:t>
            </a:fld>
            <a:endParaRPr lang="en-US"/>
          </a:p>
        </p:txBody>
      </p:sp>
      <p:sp>
        <p:nvSpPr>
          <p:cNvPr id="6" name="TextBox 5"/>
          <p:cNvSpPr txBox="1"/>
          <p:nvPr/>
        </p:nvSpPr>
        <p:spPr>
          <a:xfrm>
            <a:off x="457200" y="6096000"/>
            <a:ext cx="5370381" cy="523220"/>
          </a:xfrm>
          <a:prstGeom prst="rect">
            <a:avLst/>
          </a:prstGeom>
          <a:noFill/>
        </p:spPr>
        <p:txBody>
          <a:bodyPr wrap="none" rtlCol="0">
            <a:spAutoFit/>
          </a:bodyPr>
          <a:lstStyle/>
          <a:p>
            <a:r>
              <a:rPr lang="en-US" sz="1400" dirty="0" smtClean="0"/>
              <a:t>The data collected in the submission form are in the bold font. </a:t>
            </a:r>
          </a:p>
          <a:p>
            <a:r>
              <a:rPr lang="en-US" sz="1400" dirty="0" smtClean="0"/>
              <a:t>The fields require ontology terms are in thick border box.</a:t>
            </a:r>
            <a:endParaRPr lang="en-US" sz="1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Submission Form</a:t>
            </a:r>
            <a:endParaRPr lang="en-US" dirty="0"/>
          </a:p>
        </p:txBody>
      </p:sp>
      <p:sp>
        <p:nvSpPr>
          <p:cNvPr id="3" name="Content Placeholder 2"/>
          <p:cNvSpPr>
            <a:spLocks noGrp="1"/>
          </p:cNvSpPr>
          <p:nvPr>
            <p:ph sz="quarter" idx="1"/>
          </p:nvPr>
        </p:nvSpPr>
        <p:spPr>
          <a:xfrm>
            <a:off x="457200" y="6019800"/>
            <a:ext cx="7467600" cy="530352"/>
          </a:xfrm>
        </p:spPr>
        <p:txBody>
          <a:bodyPr/>
          <a:lstStyle/>
          <a:p>
            <a:r>
              <a:rPr lang="en-US" dirty="0" smtClean="0"/>
              <a:t>Support multiple sequences submission</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18</a:t>
            </a:fld>
            <a:endParaRPr lang="en-US"/>
          </a:p>
        </p:txBody>
      </p:sp>
      <p:graphicFrame>
        <p:nvGraphicFramePr>
          <p:cNvPr id="1027" name="Object 3"/>
          <p:cNvGraphicFramePr>
            <a:graphicFrameLocks noChangeAspect="1"/>
          </p:cNvGraphicFramePr>
          <p:nvPr/>
        </p:nvGraphicFramePr>
        <p:xfrm>
          <a:off x="609600" y="1600200"/>
          <a:ext cx="7913717" cy="4191000"/>
        </p:xfrm>
        <a:graphic>
          <a:graphicData uri="http://schemas.openxmlformats.org/presentationml/2006/ole">
            <p:oleObj spid="_x0000_s1027" name="Worksheet" r:id="rId4" imgW="15265400" imgH="7645400" progId="Excel.Sheet.12">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Manipulation and Phenotype Submission Form</a:t>
            </a:r>
            <a:endParaRPr lang="en-US" dirty="0"/>
          </a:p>
        </p:txBody>
      </p:sp>
      <p:sp>
        <p:nvSpPr>
          <p:cNvPr id="3" name="Content Placeholder 2"/>
          <p:cNvSpPr>
            <a:spLocks noGrp="1"/>
          </p:cNvSpPr>
          <p:nvPr>
            <p:ph sz="quarter" idx="1"/>
          </p:nvPr>
        </p:nvSpPr>
        <p:spPr/>
        <p:txBody>
          <a:bodyPr/>
          <a:lstStyle/>
          <a:p>
            <a:r>
              <a:rPr lang="en-US" dirty="0" smtClean="0"/>
              <a:t>Genetic Manipulation </a:t>
            </a:r>
          </a:p>
          <a:p>
            <a:pPr lvl="1"/>
            <a:r>
              <a:rPr lang="en-US" dirty="0" smtClean="0"/>
              <a:t>Mutation method including selective marker, report if available</a:t>
            </a:r>
          </a:p>
          <a:p>
            <a:pPr lvl="1"/>
            <a:r>
              <a:rPr lang="en-US" dirty="0" smtClean="0"/>
              <a:t>Mutation type (effect on gene function)</a:t>
            </a:r>
          </a:p>
          <a:p>
            <a:pPr lvl="1"/>
            <a:endParaRPr lang="en-US" dirty="0" smtClean="0"/>
          </a:p>
          <a:p>
            <a:r>
              <a:rPr lang="en-US" dirty="0" smtClean="0"/>
              <a:t>Phenotype data – impact of genetic manipulation on four possible observed features:</a:t>
            </a:r>
          </a:p>
          <a:p>
            <a:pPr lvl="1"/>
            <a:r>
              <a:rPr lang="en-US" dirty="0" smtClean="0"/>
              <a:t>Quality of the organism</a:t>
            </a:r>
          </a:p>
          <a:p>
            <a:pPr lvl="1"/>
            <a:r>
              <a:rPr lang="en-US" dirty="0" smtClean="0"/>
              <a:t>Cellular location of gene product</a:t>
            </a:r>
          </a:p>
          <a:p>
            <a:pPr lvl="1"/>
            <a:r>
              <a:rPr lang="en-US" dirty="0" smtClean="0"/>
              <a:t>Molecular function of gene product</a:t>
            </a:r>
          </a:p>
          <a:p>
            <a:pPr lvl="1"/>
            <a:r>
              <a:rPr lang="en-US" dirty="0" smtClean="0"/>
              <a:t>Biological process of gene product </a:t>
            </a:r>
          </a:p>
          <a:p>
            <a:endParaRPr lang="en-US" dirty="0" smtClean="0"/>
          </a:p>
        </p:txBody>
      </p:sp>
      <p:sp>
        <p:nvSpPr>
          <p:cNvPr id="4" name="Slide Number Placeholder 3"/>
          <p:cNvSpPr>
            <a:spLocks noGrp="1"/>
          </p:cNvSpPr>
          <p:nvPr>
            <p:ph type="sldNum" sz="quarter" idx="15"/>
          </p:nvPr>
        </p:nvSpPr>
        <p:spPr/>
        <p:txBody>
          <a:bodyPr/>
          <a:lstStyle/>
          <a:p>
            <a:fld id="{7B4331BB-6433-41ED-874A-4DB7FFCBDAA2}"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a:bodyPr>
          <a:lstStyle/>
          <a:p>
            <a:r>
              <a:rPr lang="en-US" dirty="0" smtClean="0"/>
              <a:t>Annotation of Functional Genomics Data </a:t>
            </a:r>
            <a:br>
              <a:rPr lang="en-US" dirty="0" smtClean="0"/>
            </a:br>
            <a:r>
              <a:rPr lang="en-US" dirty="0" smtClean="0"/>
              <a:t>Using OBI</a:t>
            </a:r>
            <a:endParaRPr lang="en-US" dirty="0"/>
          </a:p>
        </p:txBody>
      </p:sp>
      <p:sp>
        <p:nvSpPr>
          <p:cNvPr id="3" name="Slide Number Placeholder 2"/>
          <p:cNvSpPr>
            <a:spLocks noGrp="1"/>
          </p:cNvSpPr>
          <p:nvPr>
            <p:ph type="sldNum" sz="quarter" idx="11"/>
          </p:nvPr>
        </p:nvSpPr>
        <p:spPr/>
        <p:txBody>
          <a:bodyPr/>
          <a:lstStyle/>
          <a:p>
            <a:fld id="{7B4331BB-6433-41ED-874A-4DB7FFCBDAA2}"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43000"/>
          </a:xfrm>
        </p:spPr>
        <p:txBody>
          <a:bodyPr>
            <a:normAutofit/>
          </a:bodyPr>
          <a:lstStyle/>
          <a:p>
            <a:r>
              <a:rPr lang="en-US" dirty="0" smtClean="0"/>
              <a:t>Ontology-based Representation of Genetic Manipulation with Resulting Phenotype Data</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20</a:t>
            </a:fld>
            <a:endParaRPr lang="en-US"/>
          </a:p>
        </p:txBody>
      </p:sp>
      <p:pic>
        <p:nvPicPr>
          <p:cNvPr id="9" name="Content Placeholder 8" descr="ICBO-phenotype-v2.jpeg"/>
          <p:cNvPicPr>
            <a:picLocks noGrp="1" noChangeAspect="1"/>
          </p:cNvPicPr>
          <p:nvPr>
            <p:ph sz="quarter" idx="1"/>
          </p:nvPr>
        </p:nvPicPr>
        <p:blipFill>
          <a:blip r:embed="rId2"/>
          <a:stretch>
            <a:fillRect/>
          </a:stretch>
        </p:blipFill>
        <p:spPr>
          <a:xfrm>
            <a:off x="609600" y="1752600"/>
            <a:ext cx="7620000" cy="3887755"/>
          </a:xfrm>
        </p:spPr>
      </p:pic>
      <p:sp>
        <p:nvSpPr>
          <p:cNvPr id="5" name="TextBox 4"/>
          <p:cNvSpPr txBox="1"/>
          <p:nvPr/>
        </p:nvSpPr>
        <p:spPr>
          <a:xfrm>
            <a:off x="533400" y="5867400"/>
            <a:ext cx="7252306" cy="738664"/>
          </a:xfrm>
          <a:prstGeom prst="rect">
            <a:avLst/>
          </a:prstGeom>
          <a:noFill/>
        </p:spPr>
        <p:txBody>
          <a:bodyPr wrap="none" rtlCol="0">
            <a:spAutoFit/>
          </a:bodyPr>
          <a:lstStyle/>
          <a:p>
            <a:r>
              <a:rPr lang="en-US" sz="1400" dirty="0" smtClean="0"/>
              <a:t>The data collected in the submission form are in the bold font. </a:t>
            </a:r>
          </a:p>
          <a:p>
            <a:r>
              <a:rPr lang="en-US" sz="1400" dirty="0" smtClean="0"/>
              <a:t>The fields require ontology terms are in thick border box.</a:t>
            </a:r>
          </a:p>
          <a:p>
            <a:r>
              <a:rPr lang="en-US" sz="1400" dirty="0" smtClean="0"/>
              <a:t>Ontology for Parasite Lifecycle (OPL) will be used in the annotation of life cycle stage</a:t>
            </a:r>
            <a:endParaRPr lang="en-US" sz="1400" dirty="0"/>
          </a:p>
        </p:txBody>
      </p:sp>
      <p:sp>
        <p:nvSpPr>
          <p:cNvPr id="6" name="TextBox 5"/>
          <p:cNvSpPr txBox="1"/>
          <p:nvPr/>
        </p:nvSpPr>
        <p:spPr>
          <a:xfrm>
            <a:off x="1143000" y="2344579"/>
            <a:ext cx="1515158" cy="246221"/>
          </a:xfrm>
          <a:prstGeom prst="rect">
            <a:avLst/>
          </a:prstGeom>
          <a:noFill/>
        </p:spPr>
        <p:txBody>
          <a:bodyPr wrap="none" rtlCol="0">
            <a:spAutoFit/>
          </a:bodyPr>
          <a:lstStyle/>
          <a:p>
            <a:r>
              <a:rPr lang="en-US" sz="1000" dirty="0" smtClean="0">
                <a:latin typeface="Arial" pitchFamily="34" charset="0"/>
                <a:cs typeface="Arial" pitchFamily="34" charset="0"/>
              </a:rPr>
              <a:t>Use OPL for annotation</a:t>
            </a:r>
            <a:endParaRPr lang="en-US" sz="1000" dirty="0">
              <a:latin typeface="Arial" pitchFamily="34" charset="0"/>
              <a:cs typeface="Arial" pitchFamily="34" charset="0"/>
            </a:endParaRPr>
          </a:p>
        </p:txBody>
      </p:sp>
      <p:cxnSp>
        <p:nvCxnSpPr>
          <p:cNvPr id="8" name="Straight Arrow Connector 7"/>
          <p:cNvCxnSpPr/>
          <p:nvPr/>
        </p:nvCxnSpPr>
        <p:spPr>
          <a:xfrm>
            <a:off x="2590800" y="2461057"/>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Content Placeholder 8" descr="geneKnockOut.jpeg"/>
          <p:cNvPicPr>
            <a:picLocks noGrp="1" noChangeAspect="1"/>
          </p:cNvPicPr>
          <p:nvPr>
            <p:ph sz="quarter" idx="1"/>
          </p:nvPr>
        </p:nvPicPr>
        <p:blipFill>
          <a:blip r:embed="rId2"/>
          <a:stretch>
            <a:fillRect/>
          </a:stretch>
        </p:blipFill>
        <p:spPr>
          <a:xfrm>
            <a:off x="490993" y="1565564"/>
            <a:ext cx="8129998" cy="4073236"/>
          </a:xfrm>
        </p:spPr>
      </p:pic>
      <p:sp>
        <p:nvSpPr>
          <p:cNvPr id="2" name="Title 1"/>
          <p:cNvSpPr>
            <a:spLocks noGrp="1"/>
          </p:cNvSpPr>
          <p:nvPr>
            <p:ph type="title"/>
          </p:nvPr>
        </p:nvSpPr>
        <p:spPr/>
        <p:txBody>
          <a:bodyPr/>
          <a:lstStyle/>
          <a:p>
            <a:r>
              <a:rPr lang="en-US" dirty="0" smtClean="0"/>
              <a:t>Ontology-based Representation of Genetic Manipulation – Gene Knock Out</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21</a:t>
            </a:fld>
            <a:endParaRPr lang="en-US"/>
          </a:p>
        </p:txBody>
      </p:sp>
      <p:sp>
        <p:nvSpPr>
          <p:cNvPr id="6" name="Rectangle 5"/>
          <p:cNvSpPr/>
          <p:nvPr/>
        </p:nvSpPr>
        <p:spPr>
          <a:xfrm>
            <a:off x="5379027" y="3255818"/>
            <a:ext cx="1066800" cy="381000"/>
          </a:xfrm>
          <a:prstGeom prst="rect">
            <a:avLst/>
          </a:prstGeom>
          <a:solidFill>
            <a:schemeClr val="accent1">
              <a:alpha val="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96791" y="4211782"/>
            <a:ext cx="914400" cy="381000"/>
          </a:xfrm>
          <a:prstGeom prst="rect">
            <a:avLst/>
          </a:prstGeom>
          <a:solidFill>
            <a:schemeClr val="accent1">
              <a:alpha val="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Manipulation Section</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22</a:t>
            </a:fld>
            <a:endParaRPr lang="en-US"/>
          </a:p>
        </p:txBody>
      </p:sp>
      <p:pic>
        <p:nvPicPr>
          <p:cNvPr id="2050" name="Picture 2"/>
          <p:cNvPicPr>
            <a:picLocks noChangeAspect="1" noChangeArrowheads="1"/>
          </p:cNvPicPr>
          <p:nvPr/>
        </p:nvPicPr>
        <p:blipFill>
          <a:blip r:embed="rId2"/>
          <a:srcRect/>
          <a:stretch>
            <a:fillRect/>
          </a:stretch>
        </p:blipFill>
        <p:spPr bwMode="auto">
          <a:xfrm>
            <a:off x="533400" y="1600200"/>
            <a:ext cx="7391400" cy="5010150"/>
          </a:xfrm>
          <a:prstGeom prst="rect">
            <a:avLst/>
          </a:prstGeom>
          <a:noFill/>
          <a:ln w="9525">
            <a:noFill/>
            <a:miter lim="800000"/>
            <a:headEnd/>
            <a:tailEnd/>
          </a:ln>
          <a:effectLst/>
        </p:spPr>
      </p:pic>
      <p:sp>
        <p:nvSpPr>
          <p:cNvPr id="6" name="Rectangle 5"/>
          <p:cNvSpPr/>
          <p:nvPr/>
        </p:nvSpPr>
        <p:spPr>
          <a:xfrm>
            <a:off x="609600" y="3962400"/>
            <a:ext cx="7239000" cy="914400"/>
          </a:xfrm>
          <a:prstGeom prst="rect">
            <a:avLst/>
          </a:prstGeom>
          <a:solidFill>
            <a:schemeClr val="accent1">
              <a:alpha val="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Phenotype Section</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23</a:t>
            </a:fld>
            <a:endParaRPr lang="en-US"/>
          </a:p>
        </p:txBody>
      </p:sp>
      <p:pic>
        <p:nvPicPr>
          <p:cNvPr id="44034" name="Picture 2"/>
          <p:cNvPicPr>
            <a:picLocks noChangeAspect="1" noChangeArrowheads="1"/>
          </p:cNvPicPr>
          <p:nvPr/>
        </p:nvPicPr>
        <p:blipFill>
          <a:blip r:embed="rId3"/>
          <a:srcRect/>
          <a:stretch>
            <a:fillRect/>
          </a:stretch>
        </p:blipFill>
        <p:spPr bwMode="auto">
          <a:xfrm>
            <a:off x="762000" y="1524000"/>
            <a:ext cx="4666900" cy="5105400"/>
          </a:xfrm>
          <a:prstGeom prst="rect">
            <a:avLst/>
          </a:prstGeom>
          <a:noFill/>
          <a:ln w="9525">
            <a:noFill/>
            <a:miter lim="800000"/>
            <a:headEnd/>
            <a:tailEnd/>
          </a:ln>
          <a:effectLst/>
        </p:spPr>
      </p:pic>
      <p:sp>
        <p:nvSpPr>
          <p:cNvPr id="6" name="Rectangle 5"/>
          <p:cNvSpPr/>
          <p:nvPr/>
        </p:nvSpPr>
        <p:spPr>
          <a:xfrm>
            <a:off x="762000" y="2514600"/>
            <a:ext cx="4648200" cy="14478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2000" y="4038600"/>
            <a:ext cx="4648200" cy="25908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62600" y="2438400"/>
            <a:ext cx="1168910" cy="246221"/>
          </a:xfrm>
          <a:prstGeom prst="rect">
            <a:avLst/>
          </a:prstGeom>
          <a:noFill/>
        </p:spPr>
        <p:txBody>
          <a:bodyPr wrap="none" rtlCol="0">
            <a:spAutoFit/>
          </a:bodyPr>
          <a:lstStyle/>
          <a:p>
            <a:r>
              <a:rPr lang="en-US" sz="1000" dirty="0" smtClean="0"/>
              <a:t>Cellular location</a:t>
            </a:r>
            <a:endParaRPr lang="en-US" sz="1000" dirty="0"/>
          </a:p>
        </p:txBody>
      </p:sp>
      <p:cxnSp>
        <p:nvCxnSpPr>
          <p:cNvPr id="12" name="Straight Arrow Connector 11"/>
          <p:cNvCxnSpPr/>
          <p:nvPr/>
        </p:nvCxnSpPr>
        <p:spPr>
          <a:xfrm rot="10800000">
            <a:off x="5410200" y="2631543"/>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5410201" y="4164010"/>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62600" y="3962400"/>
            <a:ext cx="1234633" cy="246221"/>
          </a:xfrm>
          <a:prstGeom prst="rect">
            <a:avLst/>
          </a:prstGeom>
          <a:noFill/>
        </p:spPr>
        <p:txBody>
          <a:bodyPr wrap="none" rtlCol="0">
            <a:spAutoFit/>
          </a:bodyPr>
          <a:lstStyle/>
          <a:p>
            <a:r>
              <a:rPr lang="en-US" sz="1000" dirty="0" smtClean="0"/>
              <a:t>Biological process</a:t>
            </a:r>
            <a:endParaRPr lang="en-US" sz="1000" dirty="0"/>
          </a:p>
        </p:txBody>
      </p:sp>
      <p:sp>
        <p:nvSpPr>
          <p:cNvPr id="15" name="TextBox 14"/>
          <p:cNvSpPr txBox="1"/>
          <p:nvPr/>
        </p:nvSpPr>
        <p:spPr>
          <a:xfrm>
            <a:off x="5410200" y="4724400"/>
            <a:ext cx="3345788" cy="1015663"/>
          </a:xfrm>
          <a:prstGeom prst="rect">
            <a:avLst/>
          </a:prstGeom>
          <a:noFill/>
        </p:spPr>
        <p:txBody>
          <a:bodyPr wrap="none" rtlCol="0">
            <a:spAutoFit/>
          </a:bodyPr>
          <a:lstStyle/>
          <a:p>
            <a:r>
              <a:rPr lang="en-US" sz="1200" dirty="0" smtClean="0"/>
              <a:t>Question:</a:t>
            </a:r>
          </a:p>
          <a:p>
            <a:r>
              <a:rPr lang="en-US" sz="1200" dirty="0" smtClean="0"/>
              <a:t>What relation should use to link the quality </a:t>
            </a:r>
          </a:p>
          <a:p>
            <a:r>
              <a:rPr lang="en-US" sz="1200" dirty="0" smtClean="0"/>
              <a:t>(PATO: </a:t>
            </a:r>
            <a:r>
              <a:rPr lang="en-US" sz="1200" dirty="0" err="1" smtClean="0"/>
              <a:t>organismal</a:t>
            </a:r>
            <a:r>
              <a:rPr lang="en-US" sz="1200" dirty="0" smtClean="0"/>
              <a:t> quality) such as: </a:t>
            </a:r>
          </a:p>
          <a:p>
            <a:r>
              <a:rPr lang="en-US" sz="1200" dirty="0" smtClean="0"/>
              <a:t>PATO: lethal to biological process such as </a:t>
            </a:r>
          </a:p>
          <a:p>
            <a:r>
              <a:rPr lang="en-US" sz="1200" dirty="0" smtClean="0"/>
              <a:t>GO: growth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latin typeface="Times New Roman" pitchFamily="18" charset="0"/>
                <a:cs typeface="Times New Roman" pitchFamily="18" charset="0"/>
              </a:rPr>
              <a:t>Integrated Tools for Protozoan Parasite </a:t>
            </a:r>
            <a:r>
              <a:rPr lang="en-US" sz="2800" dirty="0" smtClean="0">
                <a:latin typeface="Times New Roman" pitchFamily="18" charset="0"/>
                <a:cs typeface="Times New Roman" pitchFamily="18" charset="0"/>
              </a:rPr>
              <a:t>Research: </a:t>
            </a:r>
            <a:r>
              <a:rPr lang="en-US" dirty="0" smtClean="0"/>
              <a:t/>
            </a:r>
            <a:br>
              <a:rPr lang="en-US" dirty="0" smtClean="0"/>
            </a:br>
            <a:r>
              <a:rPr lang="en-US" dirty="0" smtClean="0"/>
              <a:t>Web Services </a:t>
            </a:r>
            <a:r>
              <a:rPr lang="en-US" dirty="0" smtClean="0"/>
              <a:t>Annotation</a:t>
            </a:r>
            <a:br>
              <a:rPr lang="en-US" dirty="0" smtClean="0"/>
            </a:br>
            <a:r>
              <a:rPr lang="en-US" dirty="0" smtClean="0"/>
              <a:t/>
            </a:r>
            <a:br>
              <a:rPr lang="en-US" dirty="0" smtClean="0"/>
            </a:br>
            <a:r>
              <a:rPr lang="en-US" sz="2222" b="0" dirty="0" err="1" smtClean="0"/>
              <a:t>Chaitanya</a:t>
            </a:r>
            <a:r>
              <a:rPr lang="en-US" sz="2222" b="0" dirty="0" smtClean="0"/>
              <a:t> </a:t>
            </a:r>
            <a:r>
              <a:rPr lang="en-US" sz="2222" b="0" dirty="0" err="1" smtClean="0"/>
              <a:t>Guttula</a:t>
            </a:r>
            <a:r>
              <a:rPr lang="en-US" sz="2222" b="0" dirty="0" smtClean="0"/>
              <a:t>, </a:t>
            </a:r>
            <a:r>
              <a:rPr lang="en-US" sz="2222" b="0" dirty="0" err="1" smtClean="0"/>
              <a:t>Alok</a:t>
            </a:r>
            <a:r>
              <a:rPr lang="en-US" sz="2222" b="0" dirty="0" smtClean="0"/>
              <a:t> </a:t>
            </a:r>
            <a:r>
              <a:rPr lang="en-US" sz="2222" b="0" dirty="0" err="1" smtClean="0"/>
              <a:t>Dhamanaskar</a:t>
            </a:r>
            <a:r>
              <a:rPr lang="en-US" sz="2222" b="0" dirty="0" smtClean="0"/>
              <a:t>, </a:t>
            </a:r>
            <a:r>
              <a:rPr lang="en-US" sz="2222" b="0" dirty="0" smtClean="0"/>
              <a:t>Yung Long </a:t>
            </a:r>
            <a:r>
              <a:rPr lang="en-US" sz="2222" b="0" dirty="0" smtClean="0"/>
              <a:t>Li, </a:t>
            </a:r>
            <a:r>
              <a:rPr lang="en-US" sz="2222" b="0" dirty="0" smtClean="0"/>
              <a:t>Sunny </a:t>
            </a:r>
            <a:r>
              <a:rPr lang="en-US" sz="2222" b="0" dirty="0" err="1" smtClean="0"/>
              <a:t>Suvineeth</a:t>
            </a:r>
            <a:r>
              <a:rPr lang="en-US" sz="2222" b="0" dirty="0" smtClean="0"/>
              <a:t> </a:t>
            </a:r>
            <a:r>
              <a:rPr lang="en-US" sz="2222" b="0" dirty="0" err="1" smtClean="0"/>
              <a:t>Vadlamudi</a:t>
            </a:r>
            <a:r>
              <a:rPr lang="en-US" sz="2222" b="0" dirty="0" smtClean="0"/>
              <a:t>, </a:t>
            </a:r>
            <a:r>
              <a:rPr lang="en-US" sz="2222" b="0" dirty="0" err="1" smtClean="0"/>
              <a:t>Rui</a:t>
            </a:r>
            <a:r>
              <a:rPr lang="en-US" sz="2222" b="0" dirty="0" smtClean="0"/>
              <a:t> </a:t>
            </a:r>
            <a:r>
              <a:rPr lang="en-US" sz="2222" b="0" dirty="0" smtClean="0"/>
              <a:t>Wang, </a:t>
            </a:r>
            <a:r>
              <a:rPr lang="en-US" sz="2222" b="0" dirty="0" smtClean="0"/>
              <a:t>John A. </a:t>
            </a:r>
            <a:r>
              <a:rPr lang="en-US" sz="2222" b="0" dirty="0" smtClean="0"/>
              <a:t>Miller, </a:t>
            </a:r>
            <a:r>
              <a:rPr lang="en-US" sz="2222" b="0" dirty="0" smtClean="0"/>
              <a:t>Jessica C. </a:t>
            </a:r>
            <a:r>
              <a:rPr lang="en-US" sz="2222" b="0" dirty="0" smtClean="0"/>
              <a:t>Kissinger</a:t>
            </a:r>
            <a:br>
              <a:rPr lang="en-US" sz="2222" b="0" dirty="0" smtClean="0"/>
            </a:br>
            <a:r>
              <a:rPr lang="en-US" sz="2222" b="0" i="1" dirty="0" smtClean="0"/>
              <a:t>University of Georgia </a:t>
            </a:r>
            <a:r>
              <a:rPr lang="en-US" sz="2222" b="0" dirty="0" smtClean="0"/>
              <a:t/>
            </a:r>
            <a:br>
              <a:rPr lang="en-US" sz="2222" b="0" dirty="0" smtClean="0"/>
            </a:br>
            <a:r>
              <a:rPr lang="en-US" sz="2222" b="0" dirty="0" err="1" smtClean="0"/>
              <a:t>Jie</a:t>
            </a:r>
            <a:r>
              <a:rPr lang="en-US" sz="2222" b="0" dirty="0" smtClean="0"/>
              <a:t> </a:t>
            </a:r>
            <a:r>
              <a:rPr lang="en-US" sz="2222" b="0" dirty="0" err="1" smtClean="0"/>
              <a:t>Zheng</a:t>
            </a:r>
            <a:r>
              <a:rPr lang="en-US" sz="2222" b="0" dirty="0" smtClean="0"/>
              <a:t>, </a:t>
            </a:r>
            <a:r>
              <a:rPr lang="en-US" sz="2222" b="0" dirty="0" smtClean="0"/>
              <a:t>and Christian J. Stoeckert, Jr</a:t>
            </a:r>
            <a:r>
              <a:rPr lang="en-US" sz="2222" b="0" dirty="0" smtClean="0"/>
              <a:t>.</a:t>
            </a:r>
            <a:br>
              <a:rPr lang="en-US" sz="2222" b="0" dirty="0" smtClean="0"/>
            </a:br>
            <a:r>
              <a:rPr lang="en-US" sz="2222" b="0" i="1" dirty="0" smtClean="0"/>
              <a:t>University of Pennsylvania</a:t>
            </a:r>
            <a:endParaRPr lang="en-US" sz="2222" dirty="0"/>
          </a:p>
        </p:txBody>
      </p:sp>
      <p:sp>
        <p:nvSpPr>
          <p:cNvPr id="3" name="Slide Number Placeholder 2"/>
          <p:cNvSpPr>
            <a:spLocks noGrp="1"/>
          </p:cNvSpPr>
          <p:nvPr>
            <p:ph type="sldNum" sz="quarter" idx="11"/>
          </p:nvPr>
        </p:nvSpPr>
        <p:spPr/>
        <p:txBody>
          <a:bodyPr/>
          <a:lstStyle/>
          <a:p>
            <a:fld id="{7B4331BB-6433-41ED-874A-4DB7FFCBDAA2}"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endParaRPr lang="en-US" dirty="0"/>
          </a:p>
        </p:txBody>
      </p:sp>
      <p:sp>
        <p:nvSpPr>
          <p:cNvPr id="3" name="Content Placeholder 2"/>
          <p:cNvSpPr>
            <a:spLocks noGrp="1"/>
          </p:cNvSpPr>
          <p:nvPr>
            <p:ph sz="quarter" idx="1"/>
          </p:nvPr>
        </p:nvSpPr>
        <p:spPr/>
        <p:txBody>
          <a:bodyPr/>
          <a:lstStyle/>
          <a:p>
            <a:r>
              <a:rPr lang="en-US" dirty="0" smtClean="0"/>
              <a:t>Over 1000 bioinformatics web services</a:t>
            </a:r>
          </a:p>
          <a:p>
            <a:r>
              <a:rPr lang="en-US" dirty="0" smtClean="0"/>
              <a:t>For biological data analysis, typically need more than web services</a:t>
            </a:r>
          </a:p>
          <a:p>
            <a:r>
              <a:rPr lang="en-US" dirty="0" smtClean="0"/>
              <a:t>Example:</a:t>
            </a:r>
          </a:p>
          <a:p>
            <a:pPr lvl="1"/>
            <a:r>
              <a:rPr lang="en-US" dirty="0" smtClean="0"/>
              <a:t>With a given protein sequence, find its evolutionary relationship to other protein sequences</a:t>
            </a:r>
          </a:p>
          <a:p>
            <a:pPr lvl="1"/>
            <a:r>
              <a:rPr lang="en-US" dirty="0" smtClean="0"/>
              <a:t>Bioinformatics programs that need to be used:</a:t>
            </a:r>
          </a:p>
          <a:p>
            <a:pPr lvl="2"/>
            <a:r>
              <a:rPr lang="en-US" dirty="0" smtClean="0"/>
              <a:t>BLAST</a:t>
            </a:r>
          </a:p>
          <a:p>
            <a:pPr lvl="2"/>
            <a:r>
              <a:rPr lang="en-US" dirty="0" err="1" smtClean="0"/>
              <a:t>ClustalW</a:t>
            </a:r>
            <a:endParaRPr lang="en-US" dirty="0" smtClean="0"/>
          </a:p>
          <a:p>
            <a:pPr lvl="2"/>
            <a:r>
              <a:rPr lang="en-US" dirty="0" err="1" smtClean="0"/>
              <a:t>Phylip</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Workflow Creation</a:t>
            </a:r>
            <a:endParaRPr lang="en-US" dirty="0"/>
          </a:p>
        </p:txBody>
      </p:sp>
      <p:sp>
        <p:nvSpPr>
          <p:cNvPr id="3" name="Content Placeholder 2"/>
          <p:cNvSpPr>
            <a:spLocks noGrp="1"/>
          </p:cNvSpPr>
          <p:nvPr>
            <p:ph sz="quarter" idx="1"/>
          </p:nvPr>
        </p:nvSpPr>
        <p:spPr>
          <a:xfrm>
            <a:off x="457200" y="3733800"/>
            <a:ext cx="7772400" cy="2895600"/>
          </a:xfrm>
        </p:spPr>
        <p:txBody>
          <a:bodyPr>
            <a:normAutofit fontScale="92500" lnSpcReduction="20000"/>
          </a:bodyPr>
          <a:lstStyle/>
          <a:p>
            <a:pPr>
              <a:buNone/>
            </a:pPr>
            <a:r>
              <a:rPr lang="en-US" dirty="0" smtClean="0"/>
              <a:t>Challenges in workflow creation</a:t>
            </a:r>
          </a:p>
          <a:p>
            <a:r>
              <a:rPr lang="en-US" dirty="0" smtClean="0"/>
              <a:t>Discover web service operation to invoke the bioinformatics programs running</a:t>
            </a:r>
          </a:p>
          <a:p>
            <a:r>
              <a:rPr lang="en-US" dirty="0" smtClean="0"/>
              <a:t>Automatic format conversions</a:t>
            </a:r>
          </a:p>
          <a:p>
            <a:pPr lvl="1"/>
            <a:r>
              <a:rPr lang="en-US" dirty="0" smtClean="0"/>
              <a:t>output format of one web service operation fit the input format of  another web service operation</a:t>
            </a:r>
          </a:p>
          <a:p>
            <a:pPr>
              <a:buNone/>
            </a:pPr>
            <a:endParaRPr lang="en-US" dirty="0" smtClean="0"/>
          </a:p>
          <a:p>
            <a:pPr>
              <a:buNone/>
            </a:pPr>
            <a:r>
              <a:rPr lang="en-US" dirty="0" smtClean="0"/>
              <a:t>Semantic annotations help in automatic web services workflow creation</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26</a:t>
            </a:fld>
            <a:endParaRPr lang="en-US"/>
          </a:p>
        </p:txBody>
      </p:sp>
      <p:pic>
        <p:nvPicPr>
          <p:cNvPr id="5" name="Picture 4" descr="workflow.jpg"/>
          <p:cNvPicPr>
            <a:picLocks noChangeAspect="1"/>
          </p:cNvPicPr>
          <p:nvPr/>
        </p:nvPicPr>
        <p:blipFill>
          <a:blip r:embed="rId2" cstate="print"/>
          <a:stretch>
            <a:fillRect/>
          </a:stretch>
        </p:blipFill>
        <p:spPr>
          <a:xfrm>
            <a:off x="1752600" y="1905000"/>
            <a:ext cx="6400800" cy="1634095"/>
          </a:xfrm>
          <a:prstGeom prst="rect">
            <a:avLst/>
          </a:prstGeom>
        </p:spPr>
      </p:pic>
      <p:sp>
        <p:nvSpPr>
          <p:cNvPr id="6" name="TextBox 5"/>
          <p:cNvSpPr txBox="1"/>
          <p:nvPr/>
        </p:nvSpPr>
        <p:spPr>
          <a:xfrm>
            <a:off x="381000" y="1981200"/>
            <a:ext cx="1233030" cy="307777"/>
          </a:xfrm>
          <a:prstGeom prst="rect">
            <a:avLst/>
          </a:prstGeom>
          <a:noFill/>
        </p:spPr>
        <p:txBody>
          <a:bodyPr wrap="none" rtlCol="0">
            <a:spAutoFit/>
          </a:bodyPr>
          <a:lstStyle/>
          <a:p>
            <a:r>
              <a:rPr lang="en-US" sz="1400" dirty="0" smtClean="0"/>
              <a:t>input/output</a:t>
            </a:r>
            <a:endParaRPr lang="en-US" sz="1400" dirty="0"/>
          </a:p>
        </p:txBody>
      </p:sp>
      <p:sp>
        <p:nvSpPr>
          <p:cNvPr id="7" name="TextBox 6"/>
          <p:cNvSpPr txBox="1"/>
          <p:nvPr/>
        </p:nvSpPr>
        <p:spPr>
          <a:xfrm>
            <a:off x="381000" y="3124200"/>
            <a:ext cx="2132315" cy="307777"/>
          </a:xfrm>
          <a:prstGeom prst="rect">
            <a:avLst/>
          </a:prstGeom>
          <a:noFill/>
        </p:spPr>
        <p:txBody>
          <a:bodyPr wrap="none" rtlCol="0">
            <a:spAutoFit/>
          </a:bodyPr>
          <a:lstStyle/>
          <a:p>
            <a:r>
              <a:rPr lang="en-US" sz="1400" dirty="0" smtClean="0"/>
              <a:t>bioinformatics program</a:t>
            </a:r>
            <a:endParaRPr lang="en-US" sz="1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 Annotation of Web Services</a:t>
            </a:r>
            <a:endParaRPr lang="en-US" dirty="0"/>
          </a:p>
        </p:txBody>
      </p:sp>
      <p:sp>
        <p:nvSpPr>
          <p:cNvPr id="3" name="Content Placeholder 2"/>
          <p:cNvSpPr>
            <a:spLocks noGrp="1"/>
          </p:cNvSpPr>
          <p:nvPr>
            <p:ph sz="quarter" idx="1"/>
          </p:nvPr>
        </p:nvSpPr>
        <p:spPr/>
        <p:txBody>
          <a:bodyPr/>
          <a:lstStyle/>
          <a:p>
            <a:r>
              <a:rPr lang="en-US" dirty="0" smtClean="0"/>
              <a:t>Web Service Description Language (WSDL)</a:t>
            </a:r>
          </a:p>
          <a:p>
            <a:pPr lvl="1"/>
            <a:r>
              <a:rPr lang="en-US" dirty="0" smtClean="0"/>
              <a:t>An XML format language to describe the interface of a Web service</a:t>
            </a:r>
          </a:p>
          <a:p>
            <a:pPr lvl="1"/>
            <a:r>
              <a:rPr lang="en-US" dirty="0" smtClean="0"/>
              <a:t>Operations offered by a Web service</a:t>
            </a:r>
          </a:p>
          <a:p>
            <a:pPr lvl="1"/>
            <a:r>
              <a:rPr lang="en-US" dirty="0" smtClean="0"/>
              <a:t>Details of the operations including input, output, binding, etc.</a:t>
            </a:r>
          </a:p>
          <a:p>
            <a:pPr lvl="1"/>
            <a:endParaRPr lang="en-US" dirty="0" smtClean="0"/>
          </a:p>
          <a:p>
            <a:r>
              <a:rPr lang="en-US" dirty="0" smtClean="0"/>
              <a:t>WSDL-S/SAWSDL</a:t>
            </a:r>
          </a:p>
          <a:p>
            <a:pPr lvl="1"/>
            <a:r>
              <a:rPr lang="en-US" dirty="0" smtClean="0"/>
              <a:t>Add ontology terms to describe web service operation </a:t>
            </a:r>
          </a:p>
          <a:p>
            <a:pPr lvl="2"/>
            <a:r>
              <a:rPr lang="en-US" dirty="0" smtClean="0"/>
              <a:t>functionality</a:t>
            </a:r>
          </a:p>
          <a:p>
            <a:pPr lvl="2"/>
            <a:r>
              <a:rPr lang="en-US" dirty="0" smtClean="0"/>
              <a:t>input</a:t>
            </a:r>
          </a:p>
          <a:p>
            <a:pPr lvl="2"/>
            <a:r>
              <a:rPr lang="en-US" dirty="0" smtClean="0"/>
              <a:t>output</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Enrichment of OBI for Web Services Annotation</a:t>
            </a:r>
            <a:endParaRPr lang="en-US" dirty="0"/>
          </a:p>
        </p:txBody>
      </p:sp>
      <p:sp>
        <p:nvSpPr>
          <p:cNvPr id="3" name="Content Placeholder 2"/>
          <p:cNvSpPr>
            <a:spLocks noGrp="1"/>
          </p:cNvSpPr>
          <p:nvPr>
            <p:ph sz="quarter" idx="1"/>
          </p:nvPr>
        </p:nvSpPr>
        <p:spPr/>
        <p:txBody>
          <a:bodyPr/>
          <a:lstStyle/>
          <a:p>
            <a:r>
              <a:rPr lang="en-US" dirty="0" smtClean="0"/>
              <a:t>Web Services</a:t>
            </a:r>
          </a:p>
          <a:p>
            <a:pPr lvl="1"/>
            <a:r>
              <a:rPr lang="en-US" dirty="0" smtClean="0"/>
              <a:t>Functionality (objective specification)</a:t>
            </a:r>
          </a:p>
          <a:p>
            <a:pPr lvl="1"/>
            <a:r>
              <a:rPr lang="en-US" dirty="0" smtClean="0"/>
              <a:t>Operations (planned process)</a:t>
            </a:r>
          </a:p>
          <a:p>
            <a:pPr lvl="1"/>
            <a:r>
              <a:rPr lang="en-US" dirty="0" smtClean="0"/>
              <a:t>Inputs</a:t>
            </a:r>
          </a:p>
          <a:p>
            <a:pPr lvl="1"/>
            <a:r>
              <a:rPr lang="en-US" dirty="0" smtClean="0"/>
              <a:t>Outputs</a:t>
            </a:r>
          </a:p>
          <a:p>
            <a:pPr lvl="1"/>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28</a:t>
            </a:fld>
            <a:endParaRPr lang="en-US"/>
          </a:p>
        </p:txBody>
      </p:sp>
      <p:pic>
        <p:nvPicPr>
          <p:cNvPr id="6" name="Picture 5" descr="web service.jpg"/>
          <p:cNvPicPr>
            <a:picLocks noChangeAspect="1"/>
          </p:cNvPicPr>
          <p:nvPr/>
        </p:nvPicPr>
        <p:blipFill>
          <a:blip r:embed="rId2" cstate="print"/>
          <a:stretch>
            <a:fillRect/>
          </a:stretch>
        </p:blipFill>
        <p:spPr>
          <a:xfrm>
            <a:off x="1512502" y="3581400"/>
            <a:ext cx="6107498" cy="29718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Representation of </a:t>
            </a:r>
            <a:r>
              <a:rPr lang="en-US" dirty="0" err="1" smtClean="0"/>
              <a:t>ClustalW</a:t>
            </a:r>
            <a:endParaRPr lang="en-US" dirty="0"/>
          </a:p>
        </p:txBody>
      </p:sp>
      <p:pic>
        <p:nvPicPr>
          <p:cNvPr id="5" name="Content Placeholder 4" descr="ClustalW-version3.jpg"/>
          <p:cNvPicPr>
            <a:picLocks noGrp="1" noChangeAspect="1"/>
          </p:cNvPicPr>
          <p:nvPr>
            <p:ph sz="quarter" idx="1"/>
          </p:nvPr>
        </p:nvPicPr>
        <p:blipFill>
          <a:blip r:embed="rId2" cstate="print"/>
          <a:stretch>
            <a:fillRect/>
          </a:stretch>
        </p:blipFill>
        <p:spPr>
          <a:xfrm>
            <a:off x="457200" y="1524000"/>
            <a:ext cx="7831294" cy="5257800"/>
          </a:xfrm>
        </p:spPr>
      </p:pic>
      <p:sp>
        <p:nvSpPr>
          <p:cNvPr id="4" name="Slide Number Placeholder 3"/>
          <p:cNvSpPr>
            <a:spLocks noGrp="1"/>
          </p:cNvSpPr>
          <p:nvPr>
            <p:ph type="sldNum" sz="quarter" idx="15"/>
          </p:nvPr>
        </p:nvSpPr>
        <p:spPr/>
        <p:txBody>
          <a:bodyPr/>
          <a:lstStyle/>
          <a:p>
            <a:fld id="{7B4331BB-6433-41ED-874A-4DB7FFCBDAA2}"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Annotation of Functional Genomics Data </a:t>
            </a:r>
            <a:endParaRPr lang="en-US" dirty="0"/>
          </a:p>
        </p:txBody>
      </p:sp>
      <p:sp>
        <p:nvSpPr>
          <p:cNvPr id="5" name="Content Placeholder 4"/>
          <p:cNvSpPr>
            <a:spLocks noGrp="1"/>
          </p:cNvSpPr>
          <p:nvPr>
            <p:ph sz="quarter" idx="1"/>
          </p:nvPr>
        </p:nvSpPr>
        <p:spPr>
          <a:xfrm>
            <a:off x="457200" y="1600200"/>
            <a:ext cx="7467600" cy="5105400"/>
          </a:xfrm>
        </p:spPr>
        <p:txBody>
          <a:bodyPr>
            <a:normAutofit fontScale="92500" lnSpcReduction="20000"/>
          </a:bodyPr>
          <a:lstStyle/>
          <a:p>
            <a:r>
              <a:rPr lang="en-US" dirty="0" smtClean="0"/>
              <a:t>Large amount of functional genomics data from microarray experiments and now using high throughput sequencing </a:t>
            </a:r>
          </a:p>
          <a:p>
            <a:pPr lvl="1"/>
            <a:r>
              <a:rPr lang="en-US" dirty="0" err="1" smtClean="0"/>
              <a:t>ArrayExpress</a:t>
            </a:r>
            <a:r>
              <a:rPr lang="en-US" dirty="0" smtClean="0"/>
              <a:t> – over 20,000 experiments</a:t>
            </a:r>
            <a:endParaRPr lang="en-US" dirty="0" smtClean="0"/>
          </a:p>
          <a:p>
            <a:r>
              <a:rPr lang="en-US" dirty="0" smtClean="0"/>
              <a:t>The MGED Society developed standards </a:t>
            </a:r>
            <a:r>
              <a:rPr lang="en-US" dirty="0" smtClean="0"/>
              <a:t>for microarray data </a:t>
            </a:r>
            <a:r>
              <a:rPr lang="en-US" dirty="0" smtClean="0"/>
              <a:t>including </a:t>
            </a:r>
            <a:r>
              <a:rPr lang="en-US" dirty="0" smtClean="0"/>
              <a:t>MAGE-TAB</a:t>
            </a:r>
            <a:r>
              <a:rPr lang="en-US" dirty="0" smtClean="0"/>
              <a:t> </a:t>
            </a:r>
            <a:r>
              <a:rPr lang="en-US" dirty="0" smtClean="0"/>
              <a:t>with associated terminology for meta-data annotation to meet the Minimal Information About a Microarray Experiment (MIAME )standard. The MGED Ontology (MO) classes were structured fields (e.g., Experiment Design) and provided instances for some fields (e.g., </a:t>
            </a:r>
            <a:r>
              <a:rPr lang="en-US" dirty="0" err="1" smtClean="0"/>
              <a:t>compound_based_treatment</a:t>
            </a:r>
            <a:r>
              <a:rPr lang="en-US" dirty="0" smtClean="0"/>
              <a:t>, </a:t>
            </a:r>
            <a:r>
              <a:rPr lang="en-US" dirty="0" err="1" smtClean="0"/>
              <a:t>nucleic_acid_extraction</a:t>
            </a:r>
            <a:r>
              <a:rPr lang="en-US" dirty="0" smtClean="0"/>
              <a:t>)</a:t>
            </a:r>
          </a:p>
          <a:p>
            <a:r>
              <a:rPr lang="en-US" dirty="0" smtClean="0"/>
              <a:t>MO needed updating and restructuring. Moved to OBI instead. Focus on those terms that proved useful.</a:t>
            </a:r>
          </a:p>
          <a:p>
            <a:pPr lvl="1"/>
            <a:r>
              <a:rPr lang="en-US" dirty="0" smtClean="0"/>
              <a:t>Survey the usage of the MO terms in over 16,000 functional genomics experiments stored in </a:t>
            </a:r>
            <a:r>
              <a:rPr lang="en-US" dirty="0" err="1" smtClean="0"/>
              <a:t>ArrayExpress</a:t>
            </a:r>
            <a:endParaRPr lang="en-US" dirty="0" smtClean="0"/>
          </a:p>
          <a:p>
            <a:pPr lvl="1"/>
            <a:r>
              <a:rPr lang="en-US" dirty="0" smtClean="0"/>
              <a:t>Commonly used MO terms (used in more than 10 experiments ) – around 250 terms</a:t>
            </a:r>
          </a:p>
        </p:txBody>
      </p:sp>
      <p:sp>
        <p:nvSpPr>
          <p:cNvPr id="6" name="Slide Number Placeholder 5"/>
          <p:cNvSpPr>
            <a:spLocks noGrp="1"/>
          </p:cNvSpPr>
          <p:nvPr>
            <p:ph type="sldNum" sz="quarter" idx="15"/>
          </p:nvPr>
        </p:nvSpPr>
        <p:spPr/>
        <p:txBody>
          <a:bodyPr/>
          <a:lstStyle/>
          <a:p>
            <a:fld id="{7B4331BB-6433-41ED-874A-4DB7FFCBDAA2}"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Terms for Web Services Annotation</a:t>
            </a:r>
            <a:endParaRPr lang="en-US" dirty="0"/>
          </a:p>
        </p:txBody>
      </p:sp>
      <p:sp>
        <p:nvSpPr>
          <p:cNvPr id="3" name="Content Placeholder 2"/>
          <p:cNvSpPr>
            <a:spLocks noGrp="1"/>
          </p:cNvSpPr>
          <p:nvPr>
            <p:ph sz="quarter" idx="1"/>
          </p:nvPr>
        </p:nvSpPr>
        <p:spPr/>
        <p:txBody>
          <a:bodyPr/>
          <a:lstStyle/>
          <a:p>
            <a:r>
              <a:rPr lang="en-US" dirty="0" smtClean="0"/>
              <a:t>OBI Tracker</a:t>
            </a:r>
          </a:p>
          <a:p>
            <a:pPr lvl="1">
              <a:buNone/>
            </a:pPr>
            <a:r>
              <a:rPr lang="en-US" dirty="0" smtClean="0">
                <a:hlinkClick r:id="rId2"/>
              </a:rPr>
              <a:t>https://sourceforge.net/tracker/?func=detail&amp;aid=3031357&amp;group_id=177891&amp;atid=886178</a:t>
            </a:r>
            <a:endParaRPr lang="en-US" dirty="0" smtClean="0"/>
          </a:p>
          <a:p>
            <a:pPr lvl="1">
              <a:buNone/>
            </a:pPr>
            <a:endParaRPr lang="en-US" dirty="0" smtClean="0"/>
          </a:p>
          <a:p>
            <a:r>
              <a:rPr lang="en-US" dirty="0" smtClean="0"/>
              <a:t>Terms for Blast and </a:t>
            </a:r>
            <a:r>
              <a:rPr lang="en-US" dirty="0" err="1" smtClean="0"/>
              <a:t>ClustalW</a:t>
            </a:r>
            <a:r>
              <a:rPr lang="en-US" dirty="0" smtClean="0"/>
              <a:t> annotations added into an OWL file</a:t>
            </a:r>
          </a:p>
          <a:p>
            <a:pPr lvl="1">
              <a:buNone/>
            </a:pPr>
            <a:r>
              <a:rPr lang="en-US" dirty="0" smtClean="0">
                <a:hlinkClick r:id="rId3"/>
              </a:rPr>
              <a:t>https://obi.svn.sourceforge.net/svnroot/obi/trunk/src/ontology/branches/webService.owl</a:t>
            </a:r>
            <a:r>
              <a:rPr lang="en-US" dirty="0" smtClean="0"/>
              <a:t> </a:t>
            </a:r>
          </a:p>
          <a:p>
            <a:pPr lvl="1">
              <a:buNone/>
            </a:pP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RadiantWeb</a:t>
            </a:r>
            <a:r>
              <a:rPr lang="en-US" dirty="0" smtClean="0"/>
              <a:t> Tool</a:t>
            </a:r>
            <a:endParaRPr lang="en-US" dirty="0"/>
          </a:p>
        </p:txBody>
      </p:sp>
      <p:sp>
        <p:nvSpPr>
          <p:cNvPr id="3" name="Content Placeholder 2"/>
          <p:cNvSpPr>
            <a:spLocks noGrp="1"/>
          </p:cNvSpPr>
          <p:nvPr>
            <p:ph sz="quarter" idx="1"/>
          </p:nvPr>
        </p:nvSpPr>
        <p:spPr/>
        <p:txBody>
          <a:bodyPr/>
          <a:lstStyle/>
          <a:p>
            <a:r>
              <a:rPr lang="en-US" dirty="0" smtClean="0"/>
              <a:t>Annotation Tool</a:t>
            </a:r>
          </a:p>
          <a:p>
            <a:pPr lvl="1"/>
            <a:r>
              <a:rPr lang="en-US" dirty="0" smtClean="0"/>
              <a:t>Add extra annotations (OBI terms) to WSDL file</a:t>
            </a:r>
          </a:p>
          <a:p>
            <a:r>
              <a:rPr lang="en-US" dirty="0" smtClean="0"/>
              <a:t>Discovery Tool</a:t>
            </a:r>
          </a:p>
          <a:p>
            <a:pPr lvl="1"/>
            <a:r>
              <a:rPr lang="en-US" dirty="0" smtClean="0"/>
              <a:t>Similarity measures between web services based on ontology annotations including objective specification, input, and output</a:t>
            </a:r>
          </a:p>
          <a:p>
            <a:r>
              <a:rPr lang="en-US" dirty="0" smtClean="0"/>
              <a:t>Suggestion Tool</a:t>
            </a:r>
          </a:p>
          <a:p>
            <a:pPr lvl="1"/>
            <a:r>
              <a:rPr lang="en-US" dirty="0" smtClean="0"/>
              <a:t>Based on:</a:t>
            </a:r>
          </a:p>
          <a:p>
            <a:pPr lvl="2"/>
            <a:r>
              <a:rPr lang="en-US" dirty="0" smtClean="0"/>
              <a:t>Semantic annotations</a:t>
            </a:r>
          </a:p>
          <a:p>
            <a:pPr lvl="2"/>
            <a:r>
              <a:rPr lang="en-US" dirty="0" smtClean="0"/>
              <a:t>Relevant syntactic information</a:t>
            </a:r>
          </a:p>
        </p:txBody>
      </p:sp>
      <p:sp>
        <p:nvSpPr>
          <p:cNvPr id="4" name="Slide Number Placeholder 3"/>
          <p:cNvSpPr>
            <a:spLocks noGrp="1"/>
          </p:cNvSpPr>
          <p:nvPr>
            <p:ph type="sldNum" sz="quarter" idx="15"/>
          </p:nvPr>
        </p:nvSpPr>
        <p:spPr/>
        <p:txBody>
          <a:bodyPr/>
          <a:lstStyle/>
          <a:p>
            <a:fld id="{7B4331BB-6433-41ED-874A-4DB7FFCBDAA2}"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Thank You</a:t>
            </a:r>
            <a:endParaRPr lang="en-US" sz="4000" dirty="0"/>
          </a:p>
        </p:txBody>
      </p:sp>
      <p:sp>
        <p:nvSpPr>
          <p:cNvPr id="3" name="Slide Number Placeholder 2"/>
          <p:cNvSpPr>
            <a:spLocks noGrp="1"/>
          </p:cNvSpPr>
          <p:nvPr>
            <p:ph type="sldNum" sz="quarter" idx="11"/>
          </p:nvPr>
        </p:nvSpPr>
        <p:spPr/>
        <p:txBody>
          <a:bodyPr/>
          <a:lstStyle/>
          <a:p>
            <a:fld id="{7B4331BB-6433-41ED-874A-4DB7FFCBDAA2}"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 BLAST to </a:t>
            </a:r>
            <a:r>
              <a:rPr lang="en-US" dirty="0" err="1" smtClean="0"/>
              <a:t>ClustalW</a:t>
            </a:r>
            <a:r>
              <a:rPr lang="en-US" dirty="0" smtClean="0"/>
              <a:t> </a:t>
            </a:r>
            <a:endParaRPr lang="en-US" dirty="0"/>
          </a:p>
        </p:txBody>
      </p:sp>
      <p:sp>
        <p:nvSpPr>
          <p:cNvPr id="3" name="Content Placeholder 2"/>
          <p:cNvSpPr>
            <a:spLocks noGrp="1"/>
          </p:cNvSpPr>
          <p:nvPr>
            <p:ph sz="quarter" idx="1"/>
          </p:nvPr>
        </p:nvSpPr>
        <p:spPr>
          <a:xfrm>
            <a:off x="457200" y="1450848"/>
            <a:ext cx="8382000" cy="4873752"/>
          </a:xfrm>
        </p:spPr>
        <p:txBody>
          <a:bodyPr/>
          <a:lstStyle/>
          <a:p>
            <a:r>
              <a:rPr lang="en-US" dirty="0" smtClean="0"/>
              <a:t>Add ontology terms to annotation of functionality input, and output of web service operations</a:t>
            </a:r>
          </a:p>
          <a:p>
            <a:r>
              <a:rPr lang="en-US" dirty="0" smtClean="0"/>
              <a:t>Annotations using ontology terms improve the performance of the web services suggestion and discovery</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33</a:t>
            </a:fld>
            <a:endParaRPr lang="en-US" dirty="0"/>
          </a:p>
        </p:txBody>
      </p:sp>
      <p:graphicFrame>
        <p:nvGraphicFramePr>
          <p:cNvPr id="5" name="Chart 4"/>
          <p:cNvGraphicFramePr/>
          <p:nvPr/>
        </p:nvGraphicFramePr>
        <p:xfrm>
          <a:off x="914400" y="3124200"/>
          <a:ext cx="5715000" cy="37338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5791200" y="5334000"/>
            <a:ext cx="9906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39245" y="5288973"/>
            <a:ext cx="2937164"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400"/>
              </a:spcAft>
            </a:pPr>
            <a:r>
              <a:rPr lang="en-US" sz="1200" dirty="0" smtClean="0">
                <a:solidFill>
                  <a:schemeClr val="tx1"/>
                </a:solidFill>
                <a:latin typeface="Geneva" pitchFamily="34" charset="0"/>
                <a:cs typeface="Arial" pitchFamily="34" charset="0"/>
              </a:rPr>
              <a:t>without ontology terms annotation</a:t>
            </a:r>
          </a:p>
          <a:p>
            <a:pPr>
              <a:spcAft>
                <a:spcPts val="400"/>
              </a:spcAft>
            </a:pPr>
            <a:r>
              <a:rPr lang="en-US" sz="1200" dirty="0" smtClean="0">
                <a:solidFill>
                  <a:schemeClr val="tx1"/>
                </a:solidFill>
                <a:latin typeface="Geneva" pitchFamily="34" charset="0"/>
                <a:cs typeface="Arial" pitchFamily="34" charset="0"/>
              </a:rPr>
              <a:t>with ontology term annotation </a:t>
            </a:r>
            <a:endParaRPr lang="en-US" sz="1200" dirty="0">
              <a:solidFill>
                <a:schemeClr val="tx1"/>
              </a:solidFill>
              <a:latin typeface="Geneva" pitchFamily="34" charset="0"/>
              <a:cs typeface="Arial" pitchFamily="34" charset="0"/>
            </a:endParaRPr>
          </a:p>
        </p:txBody>
      </p:sp>
      <p:sp>
        <p:nvSpPr>
          <p:cNvPr id="8" name="TextBox 7"/>
          <p:cNvSpPr txBox="1"/>
          <p:nvPr/>
        </p:nvSpPr>
        <p:spPr>
          <a:xfrm>
            <a:off x="4646797" y="6477000"/>
            <a:ext cx="3887603" cy="276999"/>
          </a:xfrm>
          <a:prstGeom prst="rect">
            <a:avLst/>
          </a:prstGeom>
          <a:noFill/>
        </p:spPr>
        <p:txBody>
          <a:bodyPr wrap="square" rtlCol="0">
            <a:spAutoFit/>
          </a:bodyPr>
          <a:lstStyle/>
          <a:p>
            <a:r>
              <a:rPr lang="en-US" altLang="zh-CN" sz="1200" i="1" dirty="0" smtClean="0"/>
              <a:t>Graph provided by </a:t>
            </a:r>
            <a:r>
              <a:rPr lang="en-US" altLang="zh-CN" sz="1200" i="1" dirty="0" err="1" smtClean="0"/>
              <a:t>Rui</a:t>
            </a:r>
            <a:r>
              <a:rPr lang="en-US" altLang="zh-CN" sz="1200" i="1" dirty="0" smtClean="0"/>
              <a:t> Wang, University of Georgia</a:t>
            </a:r>
            <a:endParaRPr lang="en-US"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736975" y="2606675"/>
            <a:ext cx="1520825" cy="604838"/>
            <a:chOff x="0" y="0"/>
            <a:chExt cx="1064" cy="424"/>
          </a:xfrm>
        </p:grpSpPr>
        <p:sp>
          <p:nvSpPr>
            <p:cNvPr id="102583" name="Rectangle 3"/>
            <p:cNvSpPr>
              <a:spLocks/>
            </p:cNvSpPr>
            <p:nvPr/>
          </p:nvSpPr>
          <p:spPr bwMode="auto">
            <a:xfrm>
              <a:off x="0" y="0"/>
              <a:ext cx="1064" cy="424"/>
            </a:xfrm>
            <a:prstGeom prst="rect">
              <a:avLst/>
            </a:prstGeom>
            <a:solidFill>
              <a:srgbClr val="00FFCA"/>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84" name="Rectangle 4"/>
            <p:cNvSpPr>
              <a:spLocks/>
            </p:cNvSpPr>
            <p:nvPr/>
          </p:nvSpPr>
          <p:spPr bwMode="auto">
            <a:xfrm>
              <a:off x="9" y="79"/>
              <a:ext cx="1045"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hybridisation</a:t>
              </a:r>
            </a:p>
          </p:txBody>
        </p:sp>
      </p:grpSp>
      <p:grpSp>
        <p:nvGrpSpPr>
          <p:cNvPr id="3" name="Group 5"/>
          <p:cNvGrpSpPr>
            <a:grpSpLocks/>
          </p:cNvGrpSpPr>
          <p:nvPr/>
        </p:nvGrpSpPr>
        <p:grpSpPr bwMode="auto">
          <a:xfrm>
            <a:off x="1292225" y="2573338"/>
            <a:ext cx="2433638" cy="674687"/>
            <a:chOff x="0" y="0"/>
            <a:chExt cx="1704" cy="472"/>
          </a:xfrm>
        </p:grpSpPr>
        <p:grpSp>
          <p:nvGrpSpPr>
            <p:cNvPr id="4" name="Group 6"/>
            <p:cNvGrpSpPr>
              <a:grpSpLocks/>
            </p:cNvGrpSpPr>
            <p:nvPr/>
          </p:nvGrpSpPr>
          <p:grpSpPr bwMode="auto">
            <a:xfrm>
              <a:off x="0" y="0"/>
              <a:ext cx="1065" cy="472"/>
              <a:chOff x="0" y="0"/>
              <a:chExt cx="1065" cy="472"/>
            </a:xfrm>
          </p:grpSpPr>
          <p:sp>
            <p:nvSpPr>
              <p:cNvPr id="102581" name="Rectangle 7"/>
              <p:cNvSpPr>
                <a:spLocks/>
              </p:cNvSpPr>
              <p:nvPr/>
            </p:nvSpPr>
            <p:spPr bwMode="auto">
              <a:xfrm>
                <a:off x="0" y="22"/>
                <a:ext cx="1065" cy="427"/>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82" name="Rectangle 8"/>
              <p:cNvSpPr>
                <a:spLocks/>
              </p:cNvSpPr>
              <p:nvPr/>
            </p:nvSpPr>
            <p:spPr bwMode="auto">
              <a:xfrm>
                <a:off x="52" y="0"/>
                <a:ext cx="960" cy="472"/>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labelled </a:t>
                </a:r>
              </a:p>
              <a:p>
                <a:pPr marL="39688" algn="ctr" defTabSz="822325"/>
                <a:r>
                  <a:rPr lang="en-US" sz="2000">
                    <a:latin typeface="Times New Roman" charset="0"/>
                    <a:ea typeface="Times New Roman" charset="0"/>
                    <a:cs typeface="Times New Roman" charset="0"/>
                    <a:sym typeface="Times New Roman" charset="0"/>
                  </a:rPr>
                  <a:t>nucleic acid</a:t>
                </a:r>
              </a:p>
            </p:txBody>
          </p:sp>
        </p:grpSp>
        <p:sp>
          <p:nvSpPr>
            <p:cNvPr id="102580" name="Line 9"/>
            <p:cNvSpPr>
              <a:spLocks noChangeShapeType="1"/>
            </p:cNvSpPr>
            <p:nvPr/>
          </p:nvSpPr>
          <p:spPr bwMode="auto">
            <a:xfrm>
              <a:off x="1065" y="236"/>
              <a:ext cx="639" cy="1"/>
            </a:xfrm>
            <a:prstGeom prst="line">
              <a:avLst/>
            </a:prstGeom>
            <a:noFill/>
            <a:ln w="9525">
              <a:solidFill>
                <a:schemeClr val="tx1"/>
              </a:solidFill>
              <a:round/>
              <a:headEnd/>
              <a:tailEnd type="triangle" w="med" len="med"/>
            </a:ln>
          </p:spPr>
          <p:txBody>
            <a:bodyPr lIns="0" tIns="0" rIns="40640" bIns="0" anchor="ctr">
              <a:prstTxWarp prst="textNoShape">
                <a:avLst/>
              </a:prstTxWarp>
            </a:bodyPr>
            <a:lstStyle/>
            <a:p>
              <a:endParaRPr lang="en-US"/>
            </a:p>
          </p:txBody>
        </p:sp>
      </p:grpSp>
      <p:grpSp>
        <p:nvGrpSpPr>
          <p:cNvPr id="5" name="Group 10"/>
          <p:cNvGrpSpPr>
            <a:grpSpLocks/>
          </p:cNvGrpSpPr>
          <p:nvPr/>
        </p:nvGrpSpPr>
        <p:grpSpPr bwMode="auto">
          <a:xfrm>
            <a:off x="5257800" y="2606675"/>
            <a:ext cx="2365375" cy="604838"/>
            <a:chOff x="0" y="0"/>
            <a:chExt cx="1656" cy="424"/>
          </a:xfrm>
        </p:grpSpPr>
        <p:grpSp>
          <p:nvGrpSpPr>
            <p:cNvPr id="6" name="Group 11"/>
            <p:cNvGrpSpPr>
              <a:grpSpLocks/>
            </p:cNvGrpSpPr>
            <p:nvPr/>
          </p:nvGrpSpPr>
          <p:grpSpPr bwMode="auto">
            <a:xfrm>
              <a:off x="587" y="0"/>
              <a:ext cx="1069" cy="424"/>
              <a:chOff x="0" y="0"/>
              <a:chExt cx="1068" cy="424"/>
            </a:xfrm>
          </p:grpSpPr>
          <p:sp>
            <p:nvSpPr>
              <p:cNvPr id="102577" name="Rectangle 12"/>
              <p:cNvSpPr>
                <a:spLocks/>
              </p:cNvSpPr>
              <p:nvPr/>
            </p:nvSpPr>
            <p:spPr bwMode="auto">
              <a:xfrm>
                <a:off x="0" y="0"/>
                <a:ext cx="1068" cy="424"/>
              </a:xfrm>
              <a:prstGeom prst="rect">
                <a:avLst/>
              </a:prstGeom>
              <a:solidFill>
                <a:srgbClr val="FDFFC8"/>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78" name="Rectangle 13"/>
              <p:cNvSpPr>
                <a:spLocks/>
              </p:cNvSpPr>
              <p:nvPr/>
            </p:nvSpPr>
            <p:spPr bwMode="auto">
              <a:xfrm>
                <a:off x="297" y="79"/>
                <a:ext cx="474"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array</a:t>
                </a:r>
              </a:p>
            </p:txBody>
          </p:sp>
        </p:grpSp>
        <p:sp>
          <p:nvSpPr>
            <p:cNvPr id="102576" name="Line 14"/>
            <p:cNvSpPr>
              <a:spLocks noChangeShapeType="1"/>
            </p:cNvSpPr>
            <p:nvPr/>
          </p:nvSpPr>
          <p:spPr bwMode="auto">
            <a:xfrm>
              <a:off x="0" y="212"/>
              <a:ext cx="587" cy="1"/>
            </a:xfrm>
            <a:prstGeom prst="line">
              <a:avLst/>
            </a:prstGeom>
            <a:noFill/>
            <a:ln w="9525">
              <a:solidFill>
                <a:schemeClr val="tx1"/>
              </a:solidFill>
              <a:round/>
              <a:headEnd type="triangle" w="med" len="med"/>
              <a:tailEnd/>
            </a:ln>
          </p:spPr>
          <p:txBody>
            <a:bodyPr lIns="0" tIns="0" rIns="40640" bIns="0" anchor="ctr">
              <a:prstTxWarp prst="textNoShape">
                <a:avLst/>
              </a:prstTxWarp>
            </a:bodyPr>
            <a:lstStyle/>
            <a:p>
              <a:endParaRPr lang="en-US"/>
            </a:p>
          </p:txBody>
        </p:sp>
      </p:grpSp>
      <p:sp>
        <p:nvSpPr>
          <p:cNvPr id="102405" name="AutoShape 15"/>
          <p:cNvSpPr>
            <a:spLocks/>
          </p:cNvSpPr>
          <p:nvPr/>
        </p:nvSpPr>
        <p:spPr bwMode="auto">
          <a:xfrm>
            <a:off x="1828800" y="2297113"/>
            <a:ext cx="228600" cy="309562"/>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7" name="Group 16"/>
          <p:cNvGrpSpPr>
            <a:grpSpLocks/>
          </p:cNvGrpSpPr>
          <p:nvPr/>
        </p:nvGrpSpPr>
        <p:grpSpPr bwMode="auto">
          <a:xfrm>
            <a:off x="1063625" y="1692275"/>
            <a:ext cx="1519238" cy="604838"/>
            <a:chOff x="0" y="0"/>
            <a:chExt cx="1064" cy="424"/>
          </a:xfrm>
        </p:grpSpPr>
        <p:sp>
          <p:nvSpPr>
            <p:cNvPr id="102573" name="Rectangle 17"/>
            <p:cNvSpPr>
              <a:spLocks/>
            </p:cNvSpPr>
            <p:nvPr/>
          </p:nvSpPr>
          <p:spPr bwMode="auto">
            <a:xfrm>
              <a:off x="0" y="0"/>
              <a:ext cx="1064"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74" name="Rectangle 18"/>
            <p:cNvSpPr>
              <a:spLocks/>
            </p:cNvSpPr>
            <p:nvPr/>
          </p:nvSpPr>
          <p:spPr bwMode="auto">
            <a:xfrm>
              <a:off x="32" y="79"/>
              <a:ext cx="999"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RNA extract</a:t>
              </a:r>
            </a:p>
          </p:txBody>
        </p:sp>
      </p:grpSp>
      <p:sp>
        <p:nvSpPr>
          <p:cNvPr id="102407" name="AutoShape 19"/>
          <p:cNvSpPr>
            <a:spLocks/>
          </p:cNvSpPr>
          <p:nvPr/>
        </p:nvSpPr>
        <p:spPr bwMode="auto">
          <a:xfrm>
            <a:off x="1450975" y="1382713"/>
            <a:ext cx="377825" cy="309562"/>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8" name="Group 20"/>
          <p:cNvGrpSpPr>
            <a:grpSpLocks/>
          </p:cNvGrpSpPr>
          <p:nvPr/>
        </p:nvGrpSpPr>
        <p:grpSpPr bwMode="auto">
          <a:xfrm>
            <a:off x="685800" y="777875"/>
            <a:ext cx="1600200" cy="604838"/>
            <a:chOff x="0" y="0"/>
            <a:chExt cx="1120" cy="424"/>
          </a:xfrm>
        </p:grpSpPr>
        <p:sp>
          <p:nvSpPr>
            <p:cNvPr id="102571" name="Rectangle 21"/>
            <p:cNvSpPr>
              <a:spLocks/>
            </p:cNvSpPr>
            <p:nvPr/>
          </p:nvSpPr>
          <p:spPr bwMode="auto">
            <a:xfrm>
              <a:off x="0" y="0"/>
              <a:ext cx="1120"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72" name="Rectangle 22"/>
            <p:cNvSpPr>
              <a:spLocks/>
            </p:cNvSpPr>
            <p:nvPr/>
          </p:nvSpPr>
          <p:spPr bwMode="auto">
            <a:xfrm>
              <a:off x="223" y="79"/>
              <a:ext cx="673"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Sample</a:t>
              </a:r>
            </a:p>
          </p:txBody>
        </p:sp>
      </p:grpSp>
      <p:grpSp>
        <p:nvGrpSpPr>
          <p:cNvPr id="9" name="Group 23"/>
          <p:cNvGrpSpPr>
            <a:grpSpLocks/>
          </p:cNvGrpSpPr>
          <p:nvPr/>
        </p:nvGrpSpPr>
        <p:grpSpPr bwMode="auto">
          <a:xfrm>
            <a:off x="6550025" y="1611313"/>
            <a:ext cx="1600200" cy="606425"/>
            <a:chOff x="0" y="0"/>
            <a:chExt cx="1120" cy="424"/>
          </a:xfrm>
        </p:grpSpPr>
        <p:sp>
          <p:nvSpPr>
            <p:cNvPr id="102569" name="Rectangle 24"/>
            <p:cNvSpPr>
              <a:spLocks/>
            </p:cNvSpPr>
            <p:nvPr/>
          </p:nvSpPr>
          <p:spPr bwMode="auto">
            <a:xfrm>
              <a:off x="0" y="0"/>
              <a:ext cx="1120" cy="424"/>
            </a:xfrm>
            <a:prstGeom prst="rect">
              <a:avLst/>
            </a:prstGeom>
            <a:solidFill>
              <a:srgbClr val="FDFFC8"/>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70" name="Rectangle 25"/>
            <p:cNvSpPr>
              <a:spLocks/>
            </p:cNvSpPr>
            <p:nvPr/>
          </p:nvSpPr>
          <p:spPr bwMode="auto">
            <a:xfrm>
              <a:off x="18" y="79"/>
              <a:ext cx="1083"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Array design</a:t>
              </a:r>
            </a:p>
          </p:txBody>
        </p:sp>
      </p:grpSp>
      <p:sp>
        <p:nvSpPr>
          <p:cNvPr id="102410" name="AutoShape 26"/>
          <p:cNvSpPr>
            <a:spLocks/>
          </p:cNvSpPr>
          <p:nvPr/>
        </p:nvSpPr>
        <p:spPr bwMode="auto">
          <a:xfrm flipH="1">
            <a:off x="6858000" y="2228850"/>
            <a:ext cx="457200" cy="37782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10" name="Group 27"/>
          <p:cNvGrpSpPr>
            <a:grpSpLocks/>
          </p:cNvGrpSpPr>
          <p:nvPr/>
        </p:nvGrpSpPr>
        <p:grpSpPr bwMode="auto">
          <a:xfrm>
            <a:off x="3886200" y="3211513"/>
            <a:ext cx="1222375" cy="1681162"/>
            <a:chOff x="0" y="0"/>
            <a:chExt cx="856" cy="1176"/>
          </a:xfrm>
        </p:grpSpPr>
        <p:pic>
          <p:nvPicPr>
            <p:cNvPr id="102567" name="Picture 28"/>
            <p:cNvPicPr>
              <a:picLocks noChangeArrowheads="1"/>
            </p:cNvPicPr>
            <p:nvPr/>
          </p:nvPicPr>
          <p:blipFill>
            <a:blip r:embed="rId3"/>
            <a:srcRect/>
            <a:stretch>
              <a:fillRect/>
            </a:stretch>
          </p:blipFill>
          <p:spPr bwMode="auto">
            <a:xfrm>
              <a:off x="0" y="320"/>
              <a:ext cx="856" cy="856"/>
            </a:xfrm>
            <a:prstGeom prst="rect">
              <a:avLst/>
            </a:prstGeom>
            <a:noFill/>
            <a:ln w="9525">
              <a:noFill/>
              <a:miter lim="800000"/>
              <a:headEnd/>
              <a:tailEnd/>
            </a:ln>
          </p:spPr>
        </p:pic>
        <p:sp>
          <p:nvSpPr>
            <p:cNvPr id="102568" name="Line 29"/>
            <p:cNvSpPr>
              <a:spLocks noChangeShapeType="1"/>
            </p:cNvSpPr>
            <p:nvPr/>
          </p:nvSpPr>
          <p:spPr bwMode="auto">
            <a:xfrm>
              <a:off x="428" y="0"/>
              <a:ext cx="1" cy="32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11" name="Group 30"/>
          <p:cNvGrpSpPr>
            <a:grpSpLocks/>
          </p:cNvGrpSpPr>
          <p:nvPr/>
        </p:nvGrpSpPr>
        <p:grpSpPr bwMode="auto">
          <a:xfrm>
            <a:off x="3886200" y="4892675"/>
            <a:ext cx="1222375" cy="1600200"/>
            <a:chOff x="0" y="0"/>
            <a:chExt cx="856" cy="1120"/>
          </a:xfrm>
        </p:grpSpPr>
        <p:sp>
          <p:nvSpPr>
            <p:cNvPr id="102565" name="Rectangle 31"/>
            <p:cNvSpPr>
              <a:spLocks/>
            </p:cNvSpPr>
            <p:nvPr/>
          </p:nvSpPr>
          <p:spPr bwMode="auto">
            <a:xfrm>
              <a:off x="0" y="319"/>
              <a:ext cx="856" cy="801"/>
            </a:xfrm>
            <a:prstGeom prst="rect">
              <a:avLst/>
            </a:prstGeom>
            <a:blipFill dpi="0" rotWithShape="0">
              <a:blip r:embed="rId4"/>
              <a:srcRect/>
              <a:tile tx="0" ty="0" sx="100000" sy="100000" flip="none" algn="tl"/>
            </a:blipFill>
            <a:ln w="9525">
              <a:solidFill>
                <a:schemeClr val="tx1"/>
              </a:solidFill>
              <a:miter lim="800000"/>
              <a:headEnd/>
              <a:tailEnd/>
            </a:ln>
          </p:spPr>
          <p:txBody>
            <a:bodyPr>
              <a:prstTxWarp prst="textNoShape">
                <a:avLst/>
              </a:prstTxWarp>
            </a:bodyPr>
            <a:lstStyle/>
            <a:p>
              <a:endParaRPr lang="en-US"/>
            </a:p>
          </p:txBody>
        </p:sp>
        <p:sp>
          <p:nvSpPr>
            <p:cNvPr id="102566" name="Line 32"/>
            <p:cNvSpPr>
              <a:spLocks noChangeShapeType="1"/>
            </p:cNvSpPr>
            <p:nvPr/>
          </p:nvSpPr>
          <p:spPr bwMode="auto">
            <a:xfrm>
              <a:off x="428" y="0"/>
              <a:ext cx="1" cy="32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12" name="Group 33"/>
          <p:cNvGrpSpPr>
            <a:grpSpLocks/>
          </p:cNvGrpSpPr>
          <p:nvPr/>
        </p:nvGrpSpPr>
        <p:grpSpPr bwMode="auto">
          <a:xfrm>
            <a:off x="3806825" y="2686050"/>
            <a:ext cx="1519238" cy="606425"/>
            <a:chOff x="0" y="0"/>
            <a:chExt cx="1064" cy="424"/>
          </a:xfrm>
        </p:grpSpPr>
        <p:sp>
          <p:nvSpPr>
            <p:cNvPr id="102563" name="Rectangle 34"/>
            <p:cNvSpPr>
              <a:spLocks/>
            </p:cNvSpPr>
            <p:nvPr/>
          </p:nvSpPr>
          <p:spPr bwMode="auto">
            <a:xfrm>
              <a:off x="0" y="0"/>
              <a:ext cx="1064" cy="424"/>
            </a:xfrm>
            <a:prstGeom prst="rect">
              <a:avLst/>
            </a:prstGeom>
            <a:solidFill>
              <a:srgbClr val="00FFCA"/>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64" name="Rectangle 35"/>
            <p:cNvSpPr>
              <a:spLocks/>
            </p:cNvSpPr>
            <p:nvPr/>
          </p:nvSpPr>
          <p:spPr bwMode="auto">
            <a:xfrm>
              <a:off x="9" y="79"/>
              <a:ext cx="1045"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hybridisation</a:t>
              </a:r>
            </a:p>
          </p:txBody>
        </p:sp>
      </p:grpSp>
      <p:grpSp>
        <p:nvGrpSpPr>
          <p:cNvPr id="13" name="Group 36"/>
          <p:cNvGrpSpPr>
            <a:grpSpLocks/>
          </p:cNvGrpSpPr>
          <p:nvPr/>
        </p:nvGrpSpPr>
        <p:grpSpPr bwMode="auto">
          <a:xfrm>
            <a:off x="1371600" y="2651125"/>
            <a:ext cx="1520825" cy="673100"/>
            <a:chOff x="0" y="0"/>
            <a:chExt cx="1064" cy="472"/>
          </a:xfrm>
        </p:grpSpPr>
        <p:sp>
          <p:nvSpPr>
            <p:cNvPr id="102561" name="Rectangle 37"/>
            <p:cNvSpPr>
              <a:spLocks/>
            </p:cNvSpPr>
            <p:nvPr/>
          </p:nvSpPr>
          <p:spPr bwMode="auto">
            <a:xfrm>
              <a:off x="0" y="22"/>
              <a:ext cx="1064" cy="427"/>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62" name="Rectangle 38"/>
            <p:cNvSpPr>
              <a:spLocks/>
            </p:cNvSpPr>
            <p:nvPr/>
          </p:nvSpPr>
          <p:spPr bwMode="auto">
            <a:xfrm>
              <a:off x="52" y="0"/>
              <a:ext cx="959" cy="472"/>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labelled </a:t>
              </a:r>
            </a:p>
            <a:p>
              <a:pPr marL="39688" algn="ctr" defTabSz="822325"/>
              <a:r>
                <a:rPr lang="en-US" sz="2000">
                  <a:latin typeface="Times New Roman" charset="0"/>
                  <a:ea typeface="Times New Roman" charset="0"/>
                  <a:cs typeface="Times New Roman" charset="0"/>
                  <a:sym typeface="Times New Roman" charset="0"/>
                </a:rPr>
                <a:t>nucleic acid</a:t>
              </a:r>
            </a:p>
          </p:txBody>
        </p:sp>
      </p:grpSp>
      <p:sp>
        <p:nvSpPr>
          <p:cNvPr id="102415" name="Line 39"/>
          <p:cNvSpPr>
            <a:spLocks noChangeShapeType="1"/>
          </p:cNvSpPr>
          <p:nvPr/>
        </p:nvSpPr>
        <p:spPr bwMode="auto">
          <a:xfrm>
            <a:off x="2892425" y="2982913"/>
            <a:ext cx="912813" cy="1587"/>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nvGrpSpPr>
          <p:cNvPr id="14" name="Group 40"/>
          <p:cNvGrpSpPr>
            <a:grpSpLocks/>
          </p:cNvGrpSpPr>
          <p:nvPr/>
        </p:nvGrpSpPr>
        <p:grpSpPr bwMode="auto">
          <a:xfrm>
            <a:off x="6172200" y="2686050"/>
            <a:ext cx="1520825" cy="606425"/>
            <a:chOff x="0" y="0"/>
            <a:chExt cx="1064" cy="424"/>
          </a:xfrm>
        </p:grpSpPr>
        <p:sp>
          <p:nvSpPr>
            <p:cNvPr id="102559" name="Rectangle 41"/>
            <p:cNvSpPr>
              <a:spLocks/>
            </p:cNvSpPr>
            <p:nvPr/>
          </p:nvSpPr>
          <p:spPr bwMode="auto">
            <a:xfrm>
              <a:off x="0" y="0"/>
              <a:ext cx="1064" cy="424"/>
            </a:xfrm>
            <a:prstGeom prst="rect">
              <a:avLst/>
            </a:prstGeom>
            <a:solidFill>
              <a:srgbClr val="FDFFC8"/>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60" name="Rectangle 42"/>
            <p:cNvSpPr>
              <a:spLocks/>
            </p:cNvSpPr>
            <p:nvPr/>
          </p:nvSpPr>
          <p:spPr bwMode="auto">
            <a:xfrm>
              <a:off x="295" y="79"/>
              <a:ext cx="473"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array</a:t>
              </a:r>
            </a:p>
          </p:txBody>
        </p:sp>
      </p:grpSp>
      <p:sp>
        <p:nvSpPr>
          <p:cNvPr id="102417" name="Line 43"/>
          <p:cNvSpPr>
            <a:spLocks noChangeShapeType="1"/>
          </p:cNvSpPr>
          <p:nvPr/>
        </p:nvSpPr>
        <p:spPr bwMode="auto">
          <a:xfrm>
            <a:off x="5337175" y="2982913"/>
            <a:ext cx="833438" cy="1587"/>
          </a:xfrm>
          <a:prstGeom prst="line">
            <a:avLst/>
          </a:prstGeom>
          <a:noFill/>
          <a:ln w="9525">
            <a:solidFill>
              <a:schemeClr val="tx1"/>
            </a:solidFill>
            <a:round/>
            <a:headEnd type="triangle" w="med" len="med"/>
            <a:tailEnd/>
          </a:ln>
        </p:spPr>
        <p:txBody>
          <a:bodyPr>
            <a:prstTxWarp prst="textNoShape">
              <a:avLst/>
            </a:prstTxWarp>
          </a:bodyPr>
          <a:lstStyle/>
          <a:p>
            <a:endParaRPr lang="en-US"/>
          </a:p>
        </p:txBody>
      </p:sp>
      <p:sp>
        <p:nvSpPr>
          <p:cNvPr id="102418" name="AutoShape 44"/>
          <p:cNvSpPr>
            <a:spLocks/>
          </p:cNvSpPr>
          <p:nvPr/>
        </p:nvSpPr>
        <p:spPr bwMode="auto">
          <a:xfrm>
            <a:off x="1908175" y="2378075"/>
            <a:ext cx="228600" cy="30797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15" name="Group 45"/>
          <p:cNvGrpSpPr>
            <a:grpSpLocks/>
          </p:cNvGrpSpPr>
          <p:nvPr/>
        </p:nvGrpSpPr>
        <p:grpSpPr bwMode="auto">
          <a:xfrm>
            <a:off x="1143000" y="1771650"/>
            <a:ext cx="1520825" cy="606425"/>
            <a:chOff x="0" y="0"/>
            <a:chExt cx="1064" cy="424"/>
          </a:xfrm>
        </p:grpSpPr>
        <p:sp>
          <p:nvSpPr>
            <p:cNvPr id="102557" name="Rectangle 46"/>
            <p:cNvSpPr>
              <a:spLocks/>
            </p:cNvSpPr>
            <p:nvPr/>
          </p:nvSpPr>
          <p:spPr bwMode="auto">
            <a:xfrm>
              <a:off x="0" y="0"/>
              <a:ext cx="1064"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58" name="Rectangle 47"/>
            <p:cNvSpPr>
              <a:spLocks/>
            </p:cNvSpPr>
            <p:nvPr/>
          </p:nvSpPr>
          <p:spPr bwMode="auto">
            <a:xfrm>
              <a:off x="32" y="79"/>
              <a:ext cx="999"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RNA extract</a:t>
              </a:r>
            </a:p>
          </p:txBody>
        </p:sp>
      </p:grpSp>
      <p:sp>
        <p:nvSpPr>
          <p:cNvPr id="102420" name="AutoShape 48"/>
          <p:cNvSpPr>
            <a:spLocks/>
          </p:cNvSpPr>
          <p:nvPr/>
        </p:nvSpPr>
        <p:spPr bwMode="auto">
          <a:xfrm>
            <a:off x="1520825" y="1463675"/>
            <a:ext cx="376238" cy="30797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16" name="Group 49"/>
          <p:cNvGrpSpPr>
            <a:grpSpLocks/>
          </p:cNvGrpSpPr>
          <p:nvPr/>
        </p:nvGrpSpPr>
        <p:grpSpPr bwMode="auto">
          <a:xfrm>
            <a:off x="765175" y="857250"/>
            <a:ext cx="1577975" cy="606425"/>
            <a:chOff x="0" y="0"/>
            <a:chExt cx="1104" cy="424"/>
          </a:xfrm>
        </p:grpSpPr>
        <p:sp>
          <p:nvSpPr>
            <p:cNvPr id="102555" name="Rectangle 50"/>
            <p:cNvSpPr>
              <a:spLocks/>
            </p:cNvSpPr>
            <p:nvPr/>
          </p:nvSpPr>
          <p:spPr bwMode="auto">
            <a:xfrm>
              <a:off x="0" y="0"/>
              <a:ext cx="1104"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56" name="Rectangle 51"/>
            <p:cNvSpPr>
              <a:spLocks/>
            </p:cNvSpPr>
            <p:nvPr/>
          </p:nvSpPr>
          <p:spPr bwMode="auto">
            <a:xfrm>
              <a:off x="219" y="79"/>
              <a:ext cx="665"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Sample</a:t>
              </a:r>
            </a:p>
          </p:txBody>
        </p:sp>
      </p:grpSp>
      <p:pic>
        <p:nvPicPr>
          <p:cNvPr id="102422" name="Picture 52"/>
          <p:cNvPicPr>
            <a:picLocks noChangeArrowheads="1"/>
          </p:cNvPicPr>
          <p:nvPr/>
        </p:nvPicPr>
        <p:blipFill>
          <a:blip r:embed="rId3"/>
          <a:srcRect/>
          <a:stretch>
            <a:fillRect/>
          </a:stretch>
        </p:blipFill>
        <p:spPr bwMode="auto">
          <a:xfrm>
            <a:off x="3965575" y="3749675"/>
            <a:ext cx="1223963" cy="1222375"/>
          </a:xfrm>
          <a:prstGeom prst="rect">
            <a:avLst/>
          </a:prstGeom>
          <a:noFill/>
          <a:ln w="9525">
            <a:noFill/>
            <a:miter lim="800000"/>
            <a:headEnd/>
            <a:tailEnd/>
          </a:ln>
        </p:spPr>
      </p:pic>
      <p:sp>
        <p:nvSpPr>
          <p:cNvPr id="102423" name="Line 53"/>
          <p:cNvSpPr>
            <a:spLocks noChangeShapeType="1"/>
          </p:cNvSpPr>
          <p:nvPr/>
        </p:nvSpPr>
        <p:spPr bwMode="auto">
          <a:xfrm>
            <a:off x="4572000" y="3292475"/>
            <a:ext cx="1588" cy="45561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02424" name="Rectangle 54"/>
          <p:cNvSpPr>
            <a:spLocks/>
          </p:cNvSpPr>
          <p:nvPr/>
        </p:nvSpPr>
        <p:spPr bwMode="auto">
          <a:xfrm>
            <a:off x="3965575" y="5429250"/>
            <a:ext cx="1223963" cy="1143000"/>
          </a:xfrm>
          <a:prstGeom prst="rect">
            <a:avLst/>
          </a:prstGeom>
          <a:blipFill dpi="0" rotWithShape="0">
            <a:blip r:embed="rId4"/>
            <a:srcRect/>
            <a:tile tx="0" ty="0" sx="100000" sy="100000" flip="none" algn="tl"/>
          </a:blipFill>
          <a:ln w="9525">
            <a:solidFill>
              <a:schemeClr val="tx1"/>
            </a:solidFill>
            <a:miter lim="800000"/>
            <a:headEnd/>
            <a:tailEnd/>
          </a:ln>
        </p:spPr>
        <p:txBody>
          <a:bodyPr>
            <a:prstTxWarp prst="textNoShape">
              <a:avLst/>
            </a:prstTxWarp>
          </a:bodyPr>
          <a:lstStyle/>
          <a:p>
            <a:endParaRPr lang="en-US"/>
          </a:p>
        </p:txBody>
      </p:sp>
      <p:sp>
        <p:nvSpPr>
          <p:cNvPr id="102425" name="Line 55"/>
          <p:cNvSpPr>
            <a:spLocks noChangeShapeType="1"/>
          </p:cNvSpPr>
          <p:nvPr/>
        </p:nvSpPr>
        <p:spPr bwMode="auto">
          <a:xfrm>
            <a:off x="4572000" y="4972050"/>
            <a:ext cx="1588" cy="45561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nvGrpSpPr>
          <p:cNvPr id="17" name="Group 56"/>
          <p:cNvGrpSpPr>
            <a:grpSpLocks/>
          </p:cNvGrpSpPr>
          <p:nvPr/>
        </p:nvGrpSpPr>
        <p:grpSpPr bwMode="auto">
          <a:xfrm>
            <a:off x="3886200" y="2754313"/>
            <a:ext cx="1520825" cy="606425"/>
            <a:chOff x="0" y="0"/>
            <a:chExt cx="1064" cy="424"/>
          </a:xfrm>
        </p:grpSpPr>
        <p:sp>
          <p:nvSpPr>
            <p:cNvPr id="102553" name="Rectangle 57"/>
            <p:cNvSpPr>
              <a:spLocks/>
            </p:cNvSpPr>
            <p:nvPr/>
          </p:nvSpPr>
          <p:spPr bwMode="auto">
            <a:xfrm>
              <a:off x="0" y="0"/>
              <a:ext cx="1064" cy="424"/>
            </a:xfrm>
            <a:prstGeom prst="rect">
              <a:avLst/>
            </a:prstGeom>
            <a:solidFill>
              <a:srgbClr val="00FFCA"/>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54" name="Rectangle 58"/>
            <p:cNvSpPr>
              <a:spLocks/>
            </p:cNvSpPr>
            <p:nvPr/>
          </p:nvSpPr>
          <p:spPr bwMode="auto">
            <a:xfrm>
              <a:off x="9" y="79"/>
              <a:ext cx="1045"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hybridisation</a:t>
              </a:r>
            </a:p>
          </p:txBody>
        </p:sp>
      </p:grpSp>
      <p:grpSp>
        <p:nvGrpSpPr>
          <p:cNvPr id="18" name="Group 59"/>
          <p:cNvGrpSpPr>
            <a:grpSpLocks/>
          </p:cNvGrpSpPr>
          <p:nvPr/>
        </p:nvGrpSpPr>
        <p:grpSpPr bwMode="auto">
          <a:xfrm>
            <a:off x="1450975" y="2725738"/>
            <a:ext cx="2435225" cy="674687"/>
            <a:chOff x="0" y="0"/>
            <a:chExt cx="1704" cy="472"/>
          </a:xfrm>
        </p:grpSpPr>
        <p:grpSp>
          <p:nvGrpSpPr>
            <p:cNvPr id="19" name="Group 60"/>
            <p:cNvGrpSpPr>
              <a:grpSpLocks/>
            </p:cNvGrpSpPr>
            <p:nvPr/>
          </p:nvGrpSpPr>
          <p:grpSpPr bwMode="auto">
            <a:xfrm>
              <a:off x="0" y="0"/>
              <a:ext cx="1065" cy="472"/>
              <a:chOff x="0" y="0"/>
              <a:chExt cx="1065" cy="472"/>
            </a:xfrm>
          </p:grpSpPr>
          <p:sp>
            <p:nvSpPr>
              <p:cNvPr id="102551" name="Rectangle 61"/>
              <p:cNvSpPr>
                <a:spLocks/>
              </p:cNvSpPr>
              <p:nvPr/>
            </p:nvSpPr>
            <p:spPr bwMode="auto">
              <a:xfrm>
                <a:off x="0" y="22"/>
                <a:ext cx="1065" cy="427"/>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52" name="Rectangle 62"/>
              <p:cNvSpPr>
                <a:spLocks/>
              </p:cNvSpPr>
              <p:nvPr/>
            </p:nvSpPr>
            <p:spPr bwMode="auto">
              <a:xfrm>
                <a:off x="52" y="0"/>
                <a:ext cx="960" cy="472"/>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labelled </a:t>
                </a:r>
              </a:p>
              <a:p>
                <a:pPr marL="39688" algn="ctr" defTabSz="822325"/>
                <a:r>
                  <a:rPr lang="en-US" sz="2000">
                    <a:latin typeface="Times New Roman" charset="0"/>
                    <a:ea typeface="Times New Roman" charset="0"/>
                    <a:cs typeface="Times New Roman" charset="0"/>
                    <a:sym typeface="Times New Roman" charset="0"/>
                  </a:rPr>
                  <a:t>nucleic acid</a:t>
                </a:r>
              </a:p>
            </p:txBody>
          </p:sp>
        </p:grpSp>
        <p:sp>
          <p:nvSpPr>
            <p:cNvPr id="102550" name="Line 63"/>
            <p:cNvSpPr>
              <a:spLocks noChangeShapeType="1"/>
            </p:cNvSpPr>
            <p:nvPr/>
          </p:nvSpPr>
          <p:spPr bwMode="auto">
            <a:xfrm>
              <a:off x="1065" y="236"/>
              <a:ext cx="639" cy="1"/>
            </a:xfrm>
            <a:prstGeom prst="line">
              <a:avLst/>
            </a:prstGeom>
            <a:noFill/>
            <a:ln w="9525">
              <a:solidFill>
                <a:schemeClr val="tx1"/>
              </a:solidFill>
              <a:round/>
              <a:headEnd/>
              <a:tailEnd type="triangle" w="med" len="med"/>
            </a:ln>
          </p:spPr>
          <p:txBody>
            <a:bodyPr lIns="0" tIns="0" rIns="40640" bIns="0" anchor="ctr">
              <a:prstTxWarp prst="textNoShape">
                <a:avLst/>
              </a:prstTxWarp>
            </a:bodyPr>
            <a:lstStyle/>
            <a:p>
              <a:endParaRPr lang="en-US"/>
            </a:p>
          </p:txBody>
        </p:sp>
      </p:grpSp>
      <p:grpSp>
        <p:nvGrpSpPr>
          <p:cNvPr id="20" name="Group 64"/>
          <p:cNvGrpSpPr>
            <a:grpSpLocks/>
          </p:cNvGrpSpPr>
          <p:nvPr/>
        </p:nvGrpSpPr>
        <p:grpSpPr bwMode="auto">
          <a:xfrm>
            <a:off x="5407025" y="2754313"/>
            <a:ext cx="2365375" cy="606425"/>
            <a:chOff x="0" y="0"/>
            <a:chExt cx="1656" cy="424"/>
          </a:xfrm>
        </p:grpSpPr>
        <p:grpSp>
          <p:nvGrpSpPr>
            <p:cNvPr id="21" name="Group 65"/>
            <p:cNvGrpSpPr>
              <a:grpSpLocks/>
            </p:cNvGrpSpPr>
            <p:nvPr/>
          </p:nvGrpSpPr>
          <p:grpSpPr bwMode="auto">
            <a:xfrm>
              <a:off x="587" y="0"/>
              <a:ext cx="1069" cy="424"/>
              <a:chOff x="0" y="0"/>
              <a:chExt cx="1068" cy="424"/>
            </a:xfrm>
          </p:grpSpPr>
          <p:sp>
            <p:nvSpPr>
              <p:cNvPr id="102547" name="Rectangle 66"/>
              <p:cNvSpPr>
                <a:spLocks/>
              </p:cNvSpPr>
              <p:nvPr/>
            </p:nvSpPr>
            <p:spPr bwMode="auto">
              <a:xfrm>
                <a:off x="0" y="0"/>
                <a:ext cx="1068" cy="424"/>
              </a:xfrm>
              <a:prstGeom prst="rect">
                <a:avLst/>
              </a:prstGeom>
              <a:solidFill>
                <a:srgbClr val="FDFFC8"/>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48" name="Rectangle 67"/>
              <p:cNvSpPr>
                <a:spLocks/>
              </p:cNvSpPr>
              <p:nvPr/>
            </p:nvSpPr>
            <p:spPr bwMode="auto">
              <a:xfrm>
                <a:off x="297" y="79"/>
                <a:ext cx="474"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array</a:t>
                </a:r>
              </a:p>
            </p:txBody>
          </p:sp>
        </p:grpSp>
        <p:sp>
          <p:nvSpPr>
            <p:cNvPr id="102546" name="Line 68"/>
            <p:cNvSpPr>
              <a:spLocks noChangeShapeType="1"/>
            </p:cNvSpPr>
            <p:nvPr/>
          </p:nvSpPr>
          <p:spPr bwMode="auto">
            <a:xfrm>
              <a:off x="0" y="212"/>
              <a:ext cx="587" cy="1"/>
            </a:xfrm>
            <a:prstGeom prst="line">
              <a:avLst/>
            </a:prstGeom>
            <a:noFill/>
            <a:ln w="9525">
              <a:solidFill>
                <a:schemeClr val="tx1"/>
              </a:solidFill>
              <a:round/>
              <a:headEnd type="triangle" w="med" len="med"/>
              <a:tailEnd/>
            </a:ln>
          </p:spPr>
          <p:txBody>
            <a:bodyPr lIns="0" tIns="0" rIns="40640" bIns="0" anchor="ctr">
              <a:prstTxWarp prst="textNoShape">
                <a:avLst/>
              </a:prstTxWarp>
            </a:bodyPr>
            <a:lstStyle/>
            <a:p>
              <a:endParaRPr lang="en-US"/>
            </a:p>
          </p:txBody>
        </p:sp>
      </p:grpSp>
      <p:sp>
        <p:nvSpPr>
          <p:cNvPr id="102429" name="AutoShape 69"/>
          <p:cNvSpPr>
            <a:spLocks/>
          </p:cNvSpPr>
          <p:nvPr/>
        </p:nvSpPr>
        <p:spPr bwMode="auto">
          <a:xfrm>
            <a:off x="1978025" y="2457450"/>
            <a:ext cx="228600" cy="30797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22" name="Group 70"/>
          <p:cNvGrpSpPr>
            <a:grpSpLocks/>
          </p:cNvGrpSpPr>
          <p:nvPr/>
        </p:nvGrpSpPr>
        <p:grpSpPr bwMode="auto">
          <a:xfrm>
            <a:off x="1222375" y="1839913"/>
            <a:ext cx="1520825" cy="606425"/>
            <a:chOff x="0" y="0"/>
            <a:chExt cx="1064" cy="424"/>
          </a:xfrm>
        </p:grpSpPr>
        <p:sp>
          <p:nvSpPr>
            <p:cNvPr id="102543" name="Rectangle 71"/>
            <p:cNvSpPr>
              <a:spLocks/>
            </p:cNvSpPr>
            <p:nvPr/>
          </p:nvSpPr>
          <p:spPr bwMode="auto">
            <a:xfrm>
              <a:off x="0" y="0"/>
              <a:ext cx="1064"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44" name="Rectangle 72"/>
            <p:cNvSpPr>
              <a:spLocks/>
            </p:cNvSpPr>
            <p:nvPr/>
          </p:nvSpPr>
          <p:spPr bwMode="auto">
            <a:xfrm>
              <a:off x="32" y="79"/>
              <a:ext cx="999"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RNA extract</a:t>
              </a:r>
            </a:p>
          </p:txBody>
        </p:sp>
      </p:grpSp>
      <p:sp>
        <p:nvSpPr>
          <p:cNvPr id="102431" name="AutoShape 73"/>
          <p:cNvSpPr>
            <a:spLocks/>
          </p:cNvSpPr>
          <p:nvPr/>
        </p:nvSpPr>
        <p:spPr bwMode="auto">
          <a:xfrm>
            <a:off x="1600200" y="1543050"/>
            <a:ext cx="377825" cy="30797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23" name="Group 74"/>
          <p:cNvGrpSpPr>
            <a:grpSpLocks/>
          </p:cNvGrpSpPr>
          <p:nvPr/>
        </p:nvGrpSpPr>
        <p:grpSpPr bwMode="auto">
          <a:xfrm>
            <a:off x="835025" y="925513"/>
            <a:ext cx="1587500" cy="606425"/>
            <a:chOff x="0" y="0"/>
            <a:chExt cx="1112" cy="424"/>
          </a:xfrm>
        </p:grpSpPr>
        <p:sp>
          <p:nvSpPr>
            <p:cNvPr id="102541" name="Rectangle 75"/>
            <p:cNvSpPr>
              <a:spLocks/>
            </p:cNvSpPr>
            <p:nvPr/>
          </p:nvSpPr>
          <p:spPr bwMode="auto">
            <a:xfrm>
              <a:off x="0" y="0"/>
              <a:ext cx="1112"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42" name="Rectangle 76"/>
            <p:cNvSpPr>
              <a:spLocks/>
            </p:cNvSpPr>
            <p:nvPr/>
          </p:nvSpPr>
          <p:spPr bwMode="auto">
            <a:xfrm>
              <a:off x="221" y="79"/>
              <a:ext cx="669"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Sample</a:t>
              </a:r>
            </a:p>
          </p:txBody>
        </p:sp>
      </p:grpSp>
      <p:grpSp>
        <p:nvGrpSpPr>
          <p:cNvPr id="24" name="Group 77"/>
          <p:cNvGrpSpPr>
            <a:grpSpLocks/>
          </p:cNvGrpSpPr>
          <p:nvPr/>
        </p:nvGrpSpPr>
        <p:grpSpPr bwMode="auto">
          <a:xfrm>
            <a:off x="4035425" y="3371850"/>
            <a:ext cx="1222375" cy="1679575"/>
            <a:chOff x="0" y="0"/>
            <a:chExt cx="856" cy="1176"/>
          </a:xfrm>
        </p:grpSpPr>
        <p:pic>
          <p:nvPicPr>
            <p:cNvPr id="102539" name="Picture 78"/>
            <p:cNvPicPr>
              <a:picLocks noChangeArrowheads="1"/>
            </p:cNvPicPr>
            <p:nvPr/>
          </p:nvPicPr>
          <p:blipFill>
            <a:blip r:embed="rId3"/>
            <a:srcRect/>
            <a:stretch>
              <a:fillRect/>
            </a:stretch>
          </p:blipFill>
          <p:spPr bwMode="auto">
            <a:xfrm>
              <a:off x="0" y="320"/>
              <a:ext cx="856" cy="856"/>
            </a:xfrm>
            <a:prstGeom prst="rect">
              <a:avLst/>
            </a:prstGeom>
            <a:noFill/>
            <a:ln w="9525">
              <a:noFill/>
              <a:miter lim="800000"/>
              <a:headEnd/>
              <a:tailEnd/>
            </a:ln>
          </p:spPr>
        </p:pic>
        <p:sp>
          <p:nvSpPr>
            <p:cNvPr id="102540" name="Line 79"/>
            <p:cNvSpPr>
              <a:spLocks noChangeShapeType="1"/>
            </p:cNvSpPr>
            <p:nvPr/>
          </p:nvSpPr>
          <p:spPr bwMode="auto">
            <a:xfrm>
              <a:off x="428" y="0"/>
              <a:ext cx="1" cy="32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25" name="Group 80"/>
          <p:cNvGrpSpPr>
            <a:grpSpLocks/>
          </p:cNvGrpSpPr>
          <p:nvPr/>
        </p:nvGrpSpPr>
        <p:grpSpPr bwMode="auto">
          <a:xfrm>
            <a:off x="4035425" y="5040313"/>
            <a:ext cx="1222375" cy="1600200"/>
            <a:chOff x="0" y="0"/>
            <a:chExt cx="856" cy="1120"/>
          </a:xfrm>
        </p:grpSpPr>
        <p:sp>
          <p:nvSpPr>
            <p:cNvPr id="102537" name="Rectangle 81"/>
            <p:cNvSpPr>
              <a:spLocks/>
            </p:cNvSpPr>
            <p:nvPr/>
          </p:nvSpPr>
          <p:spPr bwMode="auto">
            <a:xfrm>
              <a:off x="0" y="319"/>
              <a:ext cx="856" cy="801"/>
            </a:xfrm>
            <a:prstGeom prst="rect">
              <a:avLst/>
            </a:prstGeom>
            <a:blipFill dpi="0" rotWithShape="0">
              <a:blip r:embed="rId4"/>
              <a:srcRect/>
              <a:tile tx="0" ty="0" sx="100000" sy="100000" flip="none" algn="tl"/>
            </a:blipFill>
            <a:ln w="9525">
              <a:solidFill>
                <a:schemeClr val="tx1"/>
              </a:solidFill>
              <a:miter lim="800000"/>
              <a:headEnd/>
              <a:tailEnd/>
            </a:ln>
          </p:spPr>
          <p:txBody>
            <a:bodyPr>
              <a:prstTxWarp prst="textNoShape">
                <a:avLst/>
              </a:prstTxWarp>
            </a:bodyPr>
            <a:lstStyle/>
            <a:p>
              <a:endParaRPr lang="en-US"/>
            </a:p>
          </p:txBody>
        </p:sp>
        <p:sp>
          <p:nvSpPr>
            <p:cNvPr id="102538" name="Line 82"/>
            <p:cNvSpPr>
              <a:spLocks noChangeShapeType="1"/>
            </p:cNvSpPr>
            <p:nvPr/>
          </p:nvSpPr>
          <p:spPr bwMode="auto">
            <a:xfrm>
              <a:off x="428" y="0"/>
              <a:ext cx="1" cy="32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26" name="Group 83"/>
          <p:cNvGrpSpPr>
            <a:grpSpLocks/>
          </p:cNvGrpSpPr>
          <p:nvPr/>
        </p:nvGrpSpPr>
        <p:grpSpPr bwMode="auto">
          <a:xfrm>
            <a:off x="3965575" y="2835275"/>
            <a:ext cx="1520825" cy="604838"/>
            <a:chOff x="0" y="0"/>
            <a:chExt cx="1064" cy="424"/>
          </a:xfrm>
        </p:grpSpPr>
        <p:sp>
          <p:nvSpPr>
            <p:cNvPr id="102535" name="Rectangle 84"/>
            <p:cNvSpPr>
              <a:spLocks/>
            </p:cNvSpPr>
            <p:nvPr/>
          </p:nvSpPr>
          <p:spPr bwMode="auto">
            <a:xfrm>
              <a:off x="0" y="0"/>
              <a:ext cx="1064" cy="424"/>
            </a:xfrm>
            <a:prstGeom prst="rect">
              <a:avLst/>
            </a:prstGeom>
            <a:solidFill>
              <a:srgbClr val="00FFCA"/>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36" name="Rectangle 85"/>
            <p:cNvSpPr>
              <a:spLocks/>
            </p:cNvSpPr>
            <p:nvPr/>
          </p:nvSpPr>
          <p:spPr bwMode="auto">
            <a:xfrm>
              <a:off x="9" y="79"/>
              <a:ext cx="1045"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hybridisation</a:t>
              </a:r>
            </a:p>
          </p:txBody>
        </p:sp>
      </p:grpSp>
      <p:grpSp>
        <p:nvGrpSpPr>
          <p:cNvPr id="27" name="Group 86"/>
          <p:cNvGrpSpPr>
            <a:grpSpLocks/>
          </p:cNvGrpSpPr>
          <p:nvPr/>
        </p:nvGrpSpPr>
        <p:grpSpPr bwMode="auto">
          <a:xfrm>
            <a:off x="1520825" y="2801938"/>
            <a:ext cx="2433638" cy="674687"/>
            <a:chOff x="0" y="0"/>
            <a:chExt cx="1704" cy="472"/>
          </a:xfrm>
        </p:grpSpPr>
        <p:grpSp>
          <p:nvGrpSpPr>
            <p:cNvPr id="28" name="Group 87"/>
            <p:cNvGrpSpPr>
              <a:grpSpLocks/>
            </p:cNvGrpSpPr>
            <p:nvPr/>
          </p:nvGrpSpPr>
          <p:grpSpPr bwMode="auto">
            <a:xfrm>
              <a:off x="0" y="0"/>
              <a:ext cx="1065" cy="472"/>
              <a:chOff x="0" y="0"/>
              <a:chExt cx="1065" cy="472"/>
            </a:xfrm>
          </p:grpSpPr>
          <p:sp>
            <p:nvSpPr>
              <p:cNvPr id="102533" name="Rectangle 88"/>
              <p:cNvSpPr>
                <a:spLocks/>
              </p:cNvSpPr>
              <p:nvPr/>
            </p:nvSpPr>
            <p:spPr bwMode="auto">
              <a:xfrm>
                <a:off x="0" y="22"/>
                <a:ext cx="1065" cy="427"/>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34" name="Rectangle 89"/>
              <p:cNvSpPr>
                <a:spLocks/>
              </p:cNvSpPr>
              <p:nvPr/>
            </p:nvSpPr>
            <p:spPr bwMode="auto">
              <a:xfrm>
                <a:off x="52" y="0"/>
                <a:ext cx="960" cy="472"/>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labelled </a:t>
                </a:r>
              </a:p>
              <a:p>
                <a:pPr marL="39688" algn="ctr" defTabSz="822325"/>
                <a:r>
                  <a:rPr lang="en-US" sz="2000">
                    <a:latin typeface="Times New Roman" charset="0"/>
                    <a:ea typeface="Times New Roman" charset="0"/>
                    <a:cs typeface="Times New Roman" charset="0"/>
                    <a:sym typeface="Times New Roman" charset="0"/>
                  </a:rPr>
                  <a:t>nucleic acid</a:t>
                </a:r>
              </a:p>
            </p:txBody>
          </p:sp>
        </p:grpSp>
        <p:sp>
          <p:nvSpPr>
            <p:cNvPr id="102532" name="Line 90"/>
            <p:cNvSpPr>
              <a:spLocks noChangeShapeType="1"/>
            </p:cNvSpPr>
            <p:nvPr/>
          </p:nvSpPr>
          <p:spPr bwMode="auto">
            <a:xfrm>
              <a:off x="1065" y="236"/>
              <a:ext cx="639" cy="1"/>
            </a:xfrm>
            <a:prstGeom prst="line">
              <a:avLst/>
            </a:prstGeom>
            <a:noFill/>
            <a:ln w="9525">
              <a:solidFill>
                <a:schemeClr val="tx1"/>
              </a:solidFill>
              <a:round/>
              <a:headEnd/>
              <a:tailEnd type="triangle" w="med" len="med"/>
            </a:ln>
          </p:spPr>
          <p:txBody>
            <a:bodyPr lIns="0" tIns="0" rIns="40640" bIns="0" anchor="ctr">
              <a:prstTxWarp prst="textNoShape">
                <a:avLst/>
              </a:prstTxWarp>
            </a:bodyPr>
            <a:lstStyle/>
            <a:p>
              <a:endParaRPr lang="en-US"/>
            </a:p>
          </p:txBody>
        </p:sp>
      </p:grpSp>
      <p:grpSp>
        <p:nvGrpSpPr>
          <p:cNvPr id="29" name="Group 91"/>
          <p:cNvGrpSpPr>
            <a:grpSpLocks/>
          </p:cNvGrpSpPr>
          <p:nvPr/>
        </p:nvGrpSpPr>
        <p:grpSpPr bwMode="auto">
          <a:xfrm>
            <a:off x="5486400" y="2835275"/>
            <a:ext cx="2365375" cy="604838"/>
            <a:chOff x="0" y="0"/>
            <a:chExt cx="1656" cy="424"/>
          </a:xfrm>
        </p:grpSpPr>
        <p:grpSp>
          <p:nvGrpSpPr>
            <p:cNvPr id="30" name="Group 92"/>
            <p:cNvGrpSpPr>
              <a:grpSpLocks/>
            </p:cNvGrpSpPr>
            <p:nvPr/>
          </p:nvGrpSpPr>
          <p:grpSpPr bwMode="auto">
            <a:xfrm>
              <a:off x="587" y="0"/>
              <a:ext cx="1069" cy="424"/>
              <a:chOff x="0" y="0"/>
              <a:chExt cx="1068" cy="424"/>
            </a:xfrm>
          </p:grpSpPr>
          <p:sp>
            <p:nvSpPr>
              <p:cNvPr id="102529" name="Rectangle 93"/>
              <p:cNvSpPr>
                <a:spLocks/>
              </p:cNvSpPr>
              <p:nvPr/>
            </p:nvSpPr>
            <p:spPr bwMode="auto">
              <a:xfrm>
                <a:off x="0" y="0"/>
                <a:ext cx="1068" cy="424"/>
              </a:xfrm>
              <a:prstGeom prst="rect">
                <a:avLst/>
              </a:prstGeom>
              <a:solidFill>
                <a:srgbClr val="FDFFC8"/>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30" name="Rectangle 94"/>
              <p:cNvSpPr>
                <a:spLocks/>
              </p:cNvSpPr>
              <p:nvPr/>
            </p:nvSpPr>
            <p:spPr bwMode="auto">
              <a:xfrm>
                <a:off x="297" y="79"/>
                <a:ext cx="474"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array</a:t>
                </a:r>
              </a:p>
            </p:txBody>
          </p:sp>
        </p:grpSp>
        <p:sp>
          <p:nvSpPr>
            <p:cNvPr id="102528" name="Line 95"/>
            <p:cNvSpPr>
              <a:spLocks noChangeShapeType="1"/>
            </p:cNvSpPr>
            <p:nvPr/>
          </p:nvSpPr>
          <p:spPr bwMode="auto">
            <a:xfrm>
              <a:off x="0" y="212"/>
              <a:ext cx="587" cy="1"/>
            </a:xfrm>
            <a:prstGeom prst="line">
              <a:avLst/>
            </a:prstGeom>
            <a:noFill/>
            <a:ln w="9525">
              <a:solidFill>
                <a:schemeClr val="tx1"/>
              </a:solidFill>
              <a:round/>
              <a:headEnd type="triangle" w="med" len="med"/>
              <a:tailEnd/>
            </a:ln>
          </p:spPr>
          <p:txBody>
            <a:bodyPr lIns="0" tIns="0" rIns="40640" bIns="0" anchor="ctr">
              <a:prstTxWarp prst="textNoShape">
                <a:avLst/>
              </a:prstTxWarp>
            </a:bodyPr>
            <a:lstStyle/>
            <a:p>
              <a:endParaRPr lang="en-US"/>
            </a:p>
          </p:txBody>
        </p:sp>
      </p:grpSp>
      <p:sp>
        <p:nvSpPr>
          <p:cNvPr id="102438" name="AutoShape 96"/>
          <p:cNvSpPr>
            <a:spLocks/>
          </p:cNvSpPr>
          <p:nvPr/>
        </p:nvSpPr>
        <p:spPr bwMode="auto">
          <a:xfrm>
            <a:off x="2057400" y="2525713"/>
            <a:ext cx="228600" cy="309562"/>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31" name="Group 97"/>
          <p:cNvGrpSpPr>
            <a:grpSpLocks/>
          </p:cNvGrpSpPr>
          <p:nvPr/>
        </p:nvGrpSpPr>
        <p:grpSpPr bwMode="auto">
          <a:xfrm>
            <a:off x="1292225" y="1920875"/>
            <a:ext cx="1519238" cy="604838"/>
            <a:chOff x="0" y="0"/>
            <a:chExt cx="1064" cy="424"/>
          </a:xfrm>
        </p:grpSpPr>
        <p:sp>
          <p:nvSpPr>
            <p:cNvPr id="102525" name="Rectangle 98"/>
            <p:cNvSpPr>
              <a:spLocks/>
            </p:cNvSpPr>
            <p:nvPr/>
          </p:nvSpPr>
          <p:spPr bwMode="auto">
            <a:xfrm>
              <a:off x="0" y="0"/>
              <a:ext cx="1064"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26" name="Rectangle 99"/>
            <p:cNvSpPr>
              <a:spLocks/>
            </p:cNvSpPr>
            <p:nvPr/>
          </p:nvSpPr>
          <p:spPr bwMode="auto">
            <a:xfrm>
              <a:off x="32" y="79"/>
              <a:ext cx="999"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RNA extract</a:t>
              </a:r>
            </a:p>
          </p:txBody>
        </p:sp>
      </p:grpSp>
      <p:sp>
        <p:nvSpPr>
          <p:cNvPr id="102440" name="AutoShape 100"/>
          <p:cNvSpPr>
            <a:spLocks/>
          </p:cNvSpPr>
          <p:nvPr/>
        </p:nvSpPr>
        <p:spPr bwMode="auto">
          <a:xfrm>
            <a:off x="1679575" y="1611313"/>
            <a:ext cx="377825" cy="309562"/>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102400" name="Group 101"/>
          <p:cNvGrpSpPr>
            <a:grpSpLocks/>
          </p:cNvGrpSpPr>
          <p:nvPr/>
        </p:nvGrpSpPr>
        <p:grpSpPr bwMode="auto">
          <a:xfrm>
            <a:off x="914400" y="1006475"/>
            <a:ext cx="1646238" cy="604838"/>
            <a:chOff x="0" y="0"/>
            <a:chExt cx="1152" cy="424"/>
          </a:xfrm>
        </p:grpSpPr>
        <p:sp>
          <p:nvSpPr>
            <p:cNvPr id="102523" name="Rectangle 102"/>
            <p:cNvSpPr>
              <a:spLocks/>
            </p:cNvSpPr>
            <p:nvPr/>
          </p:nvSpPr>
          <p:spPr bwMode="auto">
            <a:xfrm>
              <a:off x="0" y="0"/>
              <a:ext cx="1152"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24" name="Rectangle 103"/>
            <p:cNvSpPr>
              <a:spLocks/>
            </p:cNvSpPr>
            <p:nvPr/>
          </p:nvSpPr>
          <p:spPr bwMode="auto">
            <a:xfrm>
              <a:off x="229" y="79"/>
              <a:ext cx="693"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Sample</a:t>
              </a:r>
            </a:p>
          </p:txBody>
        </p:sp>
      </p:grpSp>
      <p:grpSp>
        <p:nvGrpSpPr>
          <p:cNvPr id="102401" name="Group 104"/>
          <p:cNvGrpSpPr>
            <a:grpSpLocks/>
          </p:cNvGrpSpPr>
          <p:nvPr/>
        </p:nvGrpSpPr>
        <p:grpSpPr bwMode="auto">
          <a:xfrm>
            <a:off x="4114800" y="3440113"/>
            <a:ext cx="1222375" cy="1681162"/>
            <a:chOff x="0" y="0"/>
            <a:chExt cx="856" cy="1176"/>
          </a:xfrm>
        </p:grpSpPr>
        <p:pic>
          <p:nvPicPr>
            <p:cNvPr id="102521" name="Picture 105"/>
            <p:cNvPicPr>
              <a:picLocks noChangeArrowheads="1"/>
            </p:cNvPicPr>
            <p:nvPr/>
          </p:nvPicPr>
          <p:blipFill>
            <a:blip r:embed="rId3"/>
            <a:srcRect/>
            <a:stretch>
              <a:fillRect/>
            </a:stretch>
          </p:blipFill>
          <p:spPr bwMode="auto">
            <a:xfrm>
              <a:off x="0" y="320"/>
              <a:ext cx="856" cy="856"/>
            </a:xfrm>
            <a:prstGeom prst="rect">
              <a:avLst/>
            </a:prstGeom>
            <a:noFill/>
            <a:ln w="9525">
              <a:noFill/>
              <a:miter lim="800000"/>
              <a:headEnd/>
              <a:tailEnd/>
            </a:ln>
          </p:spPr>
        </p:pic>
        <p:sp>
          <p:nvSpPr>
            <p:cNvPr id="102522" name="Line 106"/>
            <p:cNvSpPr>
              <a:spLocks noChangeShapeType="1"/>
            </p:cNvSpPr>
            <p:nvPr/>
          </p:nvSpPr>
          <p:spPr bwMode="auto">
            <a:xfrm>
              <a:off x="428" y="0"/>
              <a:ext cx="1" cy="32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102402" name="Group 107"/>
          <p:cNvGrpSpPr>
            <a:grpSpLocks/>
          </p:cNvGrpSpPr>
          <p:nvPr/>
        </p:nvGrpSpPr>
        <p:grpSpPr bwMode="auto">
          <a:xfrm>
            <a:off x="4114800" y="5121275"/>
            <a:ext cx="1222375" cy="1600200"/>
            <a:chOff x="0" y="0"/>
            <a:chExt cx="856" cy="1120"/>
          </a:xfrm>
        </p:grpSpPr>
        <p:sp>
          <p:nvSpPr>
            <p:cNvPr id="102519" name="Rectangle 108"/>
            <p:cNvSpPr>
              <a:spLocks/>
            </p:cNvSpPr>
            <p:nvPr/>
          </p:nvSpPr>
          <p:spPr bwMode="auto">
            <a:xfrm>
              <a:off x="0" y="319"/>
              <a:ext cx="856" cy="801"/>
            </a:xfrm>
            <a:prstGeom prst="rect">
              <a:avLst/>
            </a:prstGeom>
            <a:blipFill dpi="0" rotWithShape="0">
              <a:blip r:embed="rId4"/>
              <a:srcRect/>
              <a:tile tx="0" ty="0" sx="100000" sy="100000" flip="none" algn="tl"/>
            </a:blipFill>
            <a:ln w="9525">
              <a:solidFill>
                <a:schemeClr val="tx1"/>
              </a:solidFill>
              <a:miter lim="800000"/>
              <a:headEnd/>
              <a:tailEnd/>
            </a:ln>
          </p:spPr>
          <p:txBody>
            <a:bodyPr>
              <a:prstTxWarp prst="textNoShape">
                <a:avLst/>
              </a:prstTxWarp>
            </a:bodyPr>
            <a:lstStyle/>
            <a:p>
              <a:endParaRPr lang="en-US"/>
            </a:p>
          </p:txBody>
        </p:sp>
        <p:sp>
          <p:nvSpPr>
            <p:cNvPr id="102520" name="Line 109"/>
            <p:cNvSpPr>
              <a:spLocks noChangeShapeType="1"/>
            </p:cNvSpPr>
            <p:nvPr/>
          </p:nvSpPr>
          <p:spPr bwMode="auto">
            <a:xfrm>
              <a:off x="428" y="0"/>
              <a:ext cx="1" cy="32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102403" name="Group 110"/>
          <p:cNvGrpSpPr>
            <a:grpSpLocks/>
          </p:cNvGrpSpPr>
          <p:nvPr/>
        </p:nvGrpSpPr>
        <p:grpSpPr bwMode="auto">
          <a:xfrm>
            <a:off x="4035425" y="2914650"/>
            <a:ext cx="1600200" cy="606425"/>
            <a:chOff x="0" y="0"/>
            <a:chExt cx="1120" cy="424"/>
          </a:xfrm>
        </p:grpSpPr>
        <p:sp>
          <p:nvSpPr>
            <p:cNvPr id="102517" name="Rectangle 111"/>
            <p:cNvSpPr>
              <a:spLocks/>
            </p:cNvSpPr>
            <p:nvPr/>
          </p:nvSpPr>
          <p:spPr bwMode="auto">
            <a:xfrm>
              <a:off x="0" y="0"/>
              <a:ext cx="1120" cy="424"/>
            </a:xfrm>
            <a:prstGeom prst="rect">
              <a:avLst/>
            </a:prstGeom>
            <a:solidFill>
              <a:srgbClr val="00FFCA"/>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18" name="Rectangle 112"/>
            <p:cNvSpPr>
              <a:spLocks/>
            </p:cNvSpPr>
            <p:nvPr/>
          </p:nvSpPr>
          <p:spPr bwMode="auto">
            <a:xfrm>
              <a:off x="10" y="79"/>
              <a:ext cx="1099"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hybridisation</a:t>
              </a:r>
            </a:p>
          </p:txBody>
        </p:sp>
      </p:grpSp>
      <p:grpSp>
        <p:nvGrpSpPr>
          <p:cNvPr id="102404" name="Group 113"/>
          <p:cNvGrpSpPr>
            <a:grpSpLocks/>
          </p:cNvGrpSpPr>
          <p:nvPr/>
        </p:nvGrpSpPr>
        <p:grpSpPr bwMode="auto">
          <a:xfrm>
            <a:off x="1600200" y="2879725"/>
            <a:ext cx="2492375" cy="673100"/>
            <a:chOff x="0" y="0"/>
            <a:chExt cx="1744" cy="472"/>
          </a:xfrm>
        </p:grpSpPr>
        <p:grpSp>
          <p:nvGrpSpPr>
            <p:cNvPr id="102406" name="Group 114"/>
            <p:cNvGrpSpPr>
              <a:grpSpLocks/>
            </p:cNvGrpSpPr>
            <p:nvPr/>
          </p:nvGrpSpPr>
          <p:grpSpPr bwMode="auto">
            <a:xfrm>
              <a:off x="0" y="0"/>
              <a:ext cx="1090" cy="472"/>
              <a:chOff x="0" y="0"/>
              <a:chExt cx="1090" cy="472"/>
            </a:xfrm>
          </p:grpSpPr>
          <p:sp>
            <p:nvSpPr>
              <p:cNvPr id="102515" name="Rectangle 115"/>
              <p:cNvSpPr>
                <a:spLocks/>
              </p:cNvSpPr>
              <p:nvPr/>
            </p:nvSpPr>
            <p:spPr bwMode="auto">
              <a:xfrm>
                <a:off x="0" y="22"/>
                <a:ext cx="1090" cy="427"/>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16" name="Rectangle 116"/>
              <p:cNvSpPr>
                <a:spLocks/>
              </p:cNvSpPr>
              <p:nvPr/>
            </p:nvSpPr>
            <p:spPr bwMode="auto">
              <a:xfrm>
                <a:off x="53" y="0"/>
                <a:ext cx="983" cy="472"/>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labelled </a:t>
                </a:r>
              </a:p>
              <a:p>
                <a:pPr marL="39688" algn="ctr" defTabSz="822325"/>
                <a:r>
                  <a:rPr lang="en-US" sz="2000">
                    <a:latin typeface="Times New Roman" charset="0"/>
                    <a:ea typeface="Times New Roman" charset="0"/>
                    <a:cs typeface="Times New Roman" charset="0"/>
                    <a:sym typeface="Times New Roman" charset="0"/>
                  </a:rPr>
                  <a:t>nucleic acid</a:t>
                </a:r>
              </a:p>
            </p:txBody>
          </p:sp>
        </p:grpSp>
        <p:sp>
          <p:nvSpPr>
            <p:cNvPr id="102514" name="Line 117"/>
            <p:cNvSpPr>
              <a:spLocks noChangeShapeType="1"/>
            </p:cNvSpPr>
            <p:nvPr/>
          </p:nvSpPr>
          <p:spPr bwMode="auto">
            <a:xfrm>
              <a:off x="1090" y="236"/>
              <a:ext cx="653" cy="1"/>
            </a:xfrm>
            <a:prstGeom prst="line">
              <a:avLst/>
            </a:prstGeom>
            <a:noFill/>
            <a:ln w="9525">
              <a:solidFill>
                <a:schemeClr val="tx1"/>
              </a:solidFill>
              <a:round/>
              <a:headEnd/>
              <a:tailEnd type="triangle" w="med" len="med"/>
            </a:ln>
          </p:spPr>
          <p:txBody>
            <a:bodyPr lIns="0" tIns="0" rIns="40640" bIns="0" anchor="ctr">
              <a:prstTxWarp prst="textNoShape">
                <a:avLst/>
              </a:prstTxWarp>
            </a:bodyPr>
            <a:lstStyle/>
            <a:p>
              <a:endParaRPr lang="en-US"/>
            </a:p>
          </p:txBody>
        </p:sp>
      </p:grpSp>
      <p:grpSp>
        <p:nvGrpSpPr>
          <p:cNvPr id="102408" name="Group 118"/>
          <p:cNvGrpSpPr>
            <a:grpSpLocks/>
          </p:cNvGrpSpPr>
          <p:nvPr/>
        </p:nvGrpSpPr>
        <p:grpSpPr bwMode="auto">
          <a:xfrm>
            <a:off x="5565775" y="2914650"/>
            <a:ext cx="2457450" cy="606425"/>
            <a:chOff x="0" y="0"/>
            <a:chExt cx="1720" cy="424"/>
          </a:xfrm>
        </p:grpSpPr>
        <p:grpSp>
          <p:nvGrpSpPr>
            <p:cNvPr id="102409" name="Group 119"/>
            <p:cNvGrpSpPr>
              <a:grpSpLocks/>
            </p:cNvGrpSpPr>
            <p:nvPr/>
          </p:nvGrpSpPr>
          <p:grpSpPr bwMode="auto">
            <a:xfrm>
              <a:off x="610" y="0"/>
              <a:ext cx="1110" cy="424"/>
              <a:chOff x="0" y="0"/>
              <a:chExt cx="1109" cy="424"/>
            </a:xfrm>
          </p:grpSpPr>
          <p:sp>
            <p:nvSpPr>
              <p:cNvPr id="102511" name="Rectangle 120"/>
              <p:cNvSpPr>
                <a:spLocks/>
              </p:cNvSpPr>
              <p:nvPr/>
            </p:nvSpPr>
            <p:spPr bwMode="auto">
              <a:xfrm>
                <a:off x="0" y="0"/>
                <a:ext cx="1109" cy="424"/>
              </a:xfrm>
              <a:prstGeom prst="rect">
                <a:avLst/>
              </a:prstGeom>
              <a:solidFill>
                <a:srgbClr val="FDFFC8"/>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12" name="Rectangle 121"/>
              <p:cNvSpPr>
                <a:spLocks/>
              </p:cNvSpPr>
              <p:nvPr/>
            </p:nvSpPr>
            <p:spPr bwMode="auto">
              <a:xfrm>
                <a:off x="82" y="79"/>
                <a:ext cx="945"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Microarray</a:t>
                </a:r>
              </a:p>
            </p:txBody>
          </p:sp>
        </p:grpSp>
        <p:sp>
          <p:nvSpPr>
            <p:cNvPr id="102510" name="Line 122"/>
            <p:cNvSpPr>
              <a:spLocks noChangeShapeType="1"/>
            </p:cNvSpPr>
            <p:nvPr/>
          </p:nvSpPr>
          <p:spPr bwMode="auto">
            <a:xfrm>
              <a:off x="0" y="212"/>
              <a:ext cx="610" cy="1"/>
            </a:xfrm>
            <a:prstGeom prst="line">
              <a:avLst/>
            </a:prstGeom>
            <a:noFill/>
            <a:ln w="9525">
              <a:solidFill>
                <a:schemeClr val="tx1"/>
              </a:solidFill>
              <a:round/>
              <a:headEnd type="triangle" w="med" len="med"/>
              <a:tailEnd/>
            </a:ln>
          </p:spPr>
          <p:txBody>
            <a:bodyPr lIns="0" tIns="0" rIns="40640" bIns="0" anchor="ctr">
              <a:prstTxWarp prst="textNoShape">
                <a:avLst/>
              </a:prstTxWarp>
            </a:bodyPr>
            <a:lstStyle/>
            <a:p>
              <a:endParaRPr lang="en-US"/>
            </a:p>
          </p:txBody>
        </p:sp>
      </p:grpSp>
      <p:sp>
        <p:nvSpPr>
          <p:cNvPr id="102447" name="AutoShape 123"/>
          <p:cNvSpPr>
            <a:spLocks/>
          </p:cNvSpPr>
          <p:nvPr/>
        </p:nvSpPr>
        <p:spPr bwMode="auto">
          <a:xfrm>
            <a:off x="2136775" y="2606675"/>
            <a:ext cx="228600" cy="30797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102411" name="Group 124"/>
          <p:cNvGrpSpPr>
            <a:grpSpLocks/>
          </p:cNvGrpSpPr>
          <p:nvPr/>
        </p:nvGrpSpPr>
        <p:grpSpPr bwMode="auto">
          <a:xfrm>
            <a:off x="1371600" y="2000250"/>
            <a:ext cx="1565275" cy="606425"/>
            <a:chOff x="0" y="0"/>
            <a:chExt cx="1096" cy="424"/>
          </a:xfrm>
        </p:grpSpPr>
        <p:sp>
          <p:nvSpPr>
            <p:cNvPr id="102507" name="Rectangle 125"/>
            <p:cNvSpPr>
              <a:spLocks/>
            </p:cNvSpPr>
            <p:nvPr/>
          </p:nvSpPr>
          <p:spPr bwMode="auto">
            <a:xfrm>
              <a:off x="0" y="0"/>
              <a:ext cx="1096"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08" name="Rectangle 126"/>
            <p:cNvSpPr>
              <a:spLocks/>
            </p:cNvSpPr>
            <p:nvPr/>
          </p:nvSpPr>
          <p:spPr bwMode="auto">
            <a:xfrm>
              <a:off x="33" y="79"/>
              <a:ext cx="1029"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RNA extract</a:t>
              </a:r>
            </a:p>
          </p:txBody>
        </p:sp>
      </p:grpSp>
      <p:sp>
        <p:nvSpPr>
          <p:cNvPr id="102449" name="AutoShape 127"/>
          <p:cNvSpPr>
            <a:spLocks/>
          </p:cNvSpPr>
          <p:nvPr/>
        </p:nvSpPr>
        <p:spPr bwMode="auto">
          <a:xfrm>
            <a:off x="1749425" y="1692275"/>
            <a:ext cx="376238" cy="30797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102412" name="Group 128"/>
          <p:cNvGrpSpPr>
            <a:grpSpLocks/>
          </p:cNvGrpSpPr>
          <p:nvPr/>
        </p:nvGrpSpPr>
        <p:grpSpPr bwMode="auto">
          <a:xfrm>
            <a:off x="993775" y="1085850"/>
            <a:ext cx="1635125" cy="606425"/>
            <a:chOff x="0" y="0"/>
            <a:chExt cx="1143" cy="424"/>
          </a:xfrm>
        </p:grpSpPr>
        <p:sp>
          <p:nvSpPr>
            <p:cNvPr id="102505" name="Rectangle 129"/>
            <p:cNvSpPr>
              <a:spLocks/>
            </p:cNvSpPr>
            <p:nvPr/>
          </p:nvSpPr>
          <p:spPr bwMode="auto">
            <a:xfrm>
              <a:off x="0" y="0"/>
              <a:ext cx="1143"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06" name="Rectangle 130"/>
            <p:cNvSpPr>
              <a:spLocks/>
            </p:cNvSpPr>
            <p:nvPr/>
          </p:nvSpPr>
          <p:spPr bwMode="auto">
            <a:xfrm>
              <a:off x="227" y="79"/>
              <a:ext cx="689"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Sample</a:t>
              </a:r>
            </a:p>
          </p:txBody>
        </p:sp>
      </p:grpSp>
      <p:grpSp>
        <p:nvGrpSpPr>
          <p:cNvPr id="102413" name="Group 131"/>
          <p:cNvGrpSpPr>
            <a:grpSpLocks/>
          </p:cNvGrpSpPr>
          <p:nvPr/>
        </p:nvGrpSpPr>
        <p:grpSpPr bwMode="auto">
          <a:xfrm>
            <a:off x="4194175" y="3521075"/>
            <a:ext cx="1223963" cy="1679575"/>
            <a:chOff x="0" y="0"/>
            <a:chExt cx="856" cy="1176"/>
          </a:xfrm>
        </p:grpSpPr>
        <p:pic>
          <p:nvPicPr>
            <p:cNvPr id="102503" name="Picture 132"/>
            <p:cNvPicPr>
              <a:picLocks noChangeArrowheads="1"/>
            </p:cNvPicPr>
            <p:nvPr/>
          </p:nvPicPr>
          <p:blipFill>
            <a:blip r:embed="rId3"/>
            <a:srcRect/>
            <a:stretch>
              <a:fillRect/>
            </a:stretch>
          </p:blipFill>
          <p:spPr bwMode="auto">
            <a:xfrm>
              <a:off x="0" y="320"/>
              <a:ext cx="856" cy="856"/>
            </a:xfrm>
            <a:prstGeom prst="rect">
              <a:avLst/>
            </a:prstGeom>
            <a:noFill/>
            <a:ln w="9525">
              <a:noFill/>
              <a:miter lim="800000"/>
              <a:headEnd/>
              <a:tailEnd/>
            </a:ln>
          </p:spPr>
        </p:pic>
        <p:sp>
          <p:nvSpPr>
            <p:cNvPr id="102504" name="Line 133"/>
            <p:cNvSpPr>
              <a:spLocks noChangeShapeType="1"/>
            </p:cNvSpPr>
            <p:nvPr/>
          </p:nvSpPr>
          <p:spPr bwMode="auto">
            <a:xfrm>
              <a:off x="428" y="0"/>
              <a:ext cx="1" cy="32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102414" name="Group 134"/>
          <p:cNvGrpSpPr>
            <a:grpSpLocks/>
          </p:cNvGrpSpPr>
          <p:nvPr/>
        </p:nvGrpSpPr>
        <p:grpSpPr bwMode="auto">
          <a:xfrm>
            <a:off x="4194175" y="5200650"/>
            <a:ext cx="1223963" cy="1600200"/>
            <a:chOff x="0" y="0"/>
            <a:chExt cx="856" cy="1120"/>
          </a:xfrm>
        </p:grpSpPr>
        <p:sp>
          <p:nvSpPr>
            <p:cNvPr id="102501" name="Rectangle 135"/>
            <p:cNvSpPr>
              <a:spLocks/>
            </p:cNvSpPr>
            <p:nvPr/>
          </p:nvSpPr>
          <p:spPr bwMode="auto">
            <a:xfrm>
              <a:off x="0" y="319"/>
              <a:ext cx="856" cy="801"/>
            </a:xfrm>
            <a:prstGeom prst="rect">
              <a:avLst/>
            </a:prstGeom>
            <a:blipFill dpi="0" rotWithShape="0">
              <a:blip r:embed="rId4"/>
              <a:srcRect/>
              <a:tile tx="0" ty="0" sx="100000" sy="100000" flip="none" algn="tl"/>
            </a:blipFill>
            <a:ln w="9525">
              <a:solidFill>
                <a:schemeClr val="tx1"/>
              </a:solidFill>
              <a:miter lim="800000"/>
              <a:headEnd/>
              <a:tailEnd/>
            </a:ln>
          </p:spPr>
          <p:txBody>
            <a:bodyPr>
              <a:prstTxWarp prst="textNoShape">
                <a:avLst/>
              </a:prstTxWarp>
            </a:bodyPr>
            <a:lstStyle/>
            <a:p>
              <a:endParaRPr lang="en-US"/>
            </a:p>
          </p:txBody>
        </p:sp>
        <p:sp>
          <p:nvSpPr>
            <p:cNvPr id="102502" name="Line 136"/>
            <p:cNvSpPr>
              <a:spLocks noChangeShapeType="1"/>
            </p:cNvSpPr>
            <p:nvPr/>
          </p:nvSpPr>
          <p:spPr bwMode="auto">
            <a:xfrm>
              <a:off x="428" y="0"/>
              <a:ext cx="1" cy="32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102416" name="Group 137"/>
          <p:cNvGrpSpPr>
            <a:grpSpLocks/>
          </p:cNvGrpSpPr>
          <p:nvPr/>
        </p:nvGrpSpPr>
        <p:grpSpPr bwMode="auto">
          <a:xfrm>
            <a:off x="3497263" y="696913"/>
            <a:ext cx="2286000" cy="1063625"/>
            <a:chOff x="0" y="0"/>
            <a:chExt cx="1600" cy="743"/>
          </a:xfrm>
        </p:grpSpPr>
        <p:sp>
          <p:nvSpPr>
            <p:cNvPr id="102499" name="Rectangle 138"/>
            <p:cNvSpPr>
              <a:spLocks/>
            </p:cNvSpPr>
            <p:nvPr/>
          </p:nvSpPr>
          <p:spPr bwMode="auto">
            <a:xfrm>
              <a:off x="0" y="0"/>
              <a:ext cx="1600" cy="743"/>
            </a:xfrm>
            <a:prstGeom prst="rect">
              <a:avLst/>
            </a:prstGeom>
            <a:solidFill>
              <a:srgbClr val="B2B2B2"/>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00" name="Rectangle 139"/>
            <p:cNvSpPr>
              <a:spLocks/>
            </p:cNvSpPr>
            <p:nvPr/>
          </p:nvSpPr>
          <p:spPr bwMode="auto">
            <a:xfrm>
              <a:off x="248" y="221"/>
              <a:ext cx="1103" cy="301"/>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300">
                  <a:latin typeface="Times New Roman" charset="0"/>
                  <a:ea typeface="Times New Roman" charset="0"/>
                  <a:cs typeface="Times New Roman" charset="0"/>
                  <a:sym typeface="Times New Roman" charset="0"/>
                </a:rPr>
                <a:t>Experiment</a:t>
              </a:r>
            </a:p>
          </p:txBody>
        </p:sp>
      </p:grpSp>
      <p:sp>
        <p:nvSpPr>
          <p:cNvPr id="102454" name="Line 140"/>
          <p:cNvSpPr>
            <a:spLocks noChangeShapeType="1"/>
          </p:cNvSpPr>
          <p:nvPr/>
        </p:nvSpPr>
        <p:spPr bwMode="auto">
          <a:xfrm flipH="1">
            <a:off x="4035425" y="1543050"/>
            <a:ext cx="531813" cy="106521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02455" name="Line 141"/>
          <p:cNvSpPr>
            <a:spLocks noChangeShapeType="1"/>
          </p:cNvSpPr>
          <p:nvPr/>
        </p:nvSpPr>
        <p:spPr bwMode="auto">
          <a:xfrm flipH="1">
            <a:off x="4264025" y="1543050"/>
            <a:ext cx="303213" cy="1143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02456" name="Line 142"/>
          <p:cNvSpPr>
            <a:spLocks noChangeShapeType="1"/>
          </p:cNvSpPr>
          <p:nvPr/>
        </p:nvSpPr>
        <p:spPr bwMode="auto">
          <a:xfrm>
            <a:off x="4572000" y="1543050"/>
            <a:ext cx="1588" cy="1222375"/>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02457" name="Line 143"/>
          <p:cNvSpPr>
            <a:spLocks noChangeShapeType="1"/>
          </p:cNvSpPr>
          <p:nvPr/>
        </p:nvSpPr>
        <p:spPr bwMode="auto">
          <a:xfrm>
            <a:off x="4572000" y="1543050"/>
            <a:ext cx="304800" cy="129381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02458" name="Line 144"/>
          <p:cNvSpPr>
            <a:spLocks noChangeShapeType="1"/>
          </p:cNvSpPr>
          <p:nvPr/>
        </p:nvSpPr>
        <p:spPr bwMode="auto">
          <a:xfrm>
            <a:off x="4572000" y="1543050"/>
            <a:ext cx="608013" cy="1371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nvGrpSpPr>
          <p:cNvPr id="102419" name="Group 145"/>
          <p:cNvGrpSpPr>
            <a:grpSpLocks/>
          </p:cNvGrpSpPr>
          <p:nvPr/>
        </p:nvGrpSpPr>
        <p:grpSpPr bwMode="auto">
          <a:xfrm>
            <a:off x="5438775" y="4217988"/>
            <a:ext cx="3625850" cy="2433637"/>
            <a:chOff x="0" y="0"/>
            <a:chExt cx="2536" cy="1704"/>
          </a:xfrm>
        </p:grpSpPr>
        <p:sp>
          <p:nvSpPr>
            <p:cNvPr id="102489" name="Rectangle 146"/>
            <p:cNvSpPr>
              <a:spLocks/>
            </p:cNvSpPr>
            <p:nvPr/>
          </p:nvSpPr>
          <p:spPr bwMode="auto">
            <a:xfrm>
              <a:off x="1102" y="0"/>
              <a:ext cx="1434" cy="781"/>
            </a:xfrm>
            <a:prstGeom prst="rect">
              <a:avLst/>
            </a:prstGeom>
            <a:noFill/>
            <a:ln w="9525">
              <a:noFill/>
              <a:miter lim="800000"/>
              <a:headEnd/>
              <a:tailEnd/>
            </a:ln>
          </p:spPr>
          <p:txBody>
            <a:bodyPr lIns="0" tIns="0" rIns="32918" bIns="0">
              <a:prstTxWarp prst="textNoShape">
                <a:avLst/>
              </a:prstTxWarp>
            </a:bodyPr>
            <a:lstStyle/>
            <a:p>
              <a:pPr marL="39688" defTabSz="822325"/>
              <a:r>
                <a:rPr lang="en-US" sz="2300">
                  <a:latin typeface="Times New Roman" charset="0"/>
                  <a:ea typeface="Times New Roman" charset="0"/>
                  <a:cs typeface="Times New Roman" charset="0"/>
                  <a:sym typeface="Times New Roman" charset="0"/>
                </a:rPr>
                <a:t>Gene expression data matrix</a:t>
              </a:r>
            </a:p>
          </p:txBody>
        </p:sp>
        <p:grpSp>
          <p:nvGrpSpPr>
            <p:cNvPr id="102421" name="Group 147"/>
            <p:cNvGrpSpPr>
              <a:grpSpLocks/>
            </p:cNvGrpSpPr>
            <p:nvPr/>
          </p:nvGrpSpPr>
          <p:grpSpPr bwMode="auto">
            <a:xfrm>
              <a:off x="0" y="958"/>
              <a:ext cx="2425" cy="746"/>
              <a:chOff x="0" y="0"/>
              <a:chExt cx="2425" cy="745"/>
            </a:xfrm>
          </p:grpSpPr>
          <p:sp>
            <p:nvSpPr>
              <p:cNvPr id="102491" name="Rectangle 148"/>
              <p:cNvSpPr>
                <a:spLocks/>
              </p:cNvSpPr>
              <p:nvPr/>
            </p:nvSpPr>
            <p:spPr bwMode="auto">
              <a:xfrm>
                <a:off x="1212" y="0"/>
                <a:ext cx="1213" cy="745"/>
              </a:xfrm>
              <a:prstGeom prst="rect">
                <a:avLst/>
              </a:prstGeom>
              <a:blipFill dpi="0" rotWithShape="0">
                <a:blip r:embed="rId4"/>
                <a:srcRect/>
                <a:tile tx="0" ty="0" sx="100000" sy="100000" flip="none" algn="tl"/>
              </a:blipFill>
              <a:ln w="9525">
                <a:solidFill>
                  <a:schemeClr val="tx1"/>
                </a:solidFill>
                <a:miter lim="800000"/>
                <a:headEnd/>
                <a:tailEnd/>
              </a:ln>
            </p:spPr>
            <p:txBody>
              <a:bodyPr lIns="0" tIns="0" rIns="32918" bIns="0">
                <a:prstTxWarp prst="textNoShape">
                  <a:avLst/>
                </a:prstTxWarp>
              </a:bodyPr>
              <a:lstStyle/>
              <a:p>
                <a:endParaRPr lang="en-US"/>
              </a:p>
            </p:txBody>
          </p:sp>
          <p:sp>
            <p:nvSpPr>
              <p:cNvPr id="102492" name="Rectangle 149"/>
              <p:cNvSpPr>
                <a:spLocks/>
              </p:cNvSpPr>
              <p:nvPr/>
            </p:nvSpPr>
            <p:spPr bwMode="auto">
              <a:xfrm>
                <a:off x="55" y="9"/>
                <a:ext cx="1132" cy="267"/>
              </a:xfrm>
              <a:prstGeom prst="rect">
                <a:avLst/>
              </a:prstGeom>
              <a:noFill/>
              <a:ln w="9525">
                <a:noFill/>
                <a:miter lim="800000"/>
                <a:headEnd/>
                <a:tailEnd/>
              </a:ln>
            </p:spPr>
            <p:txBody>
              <a:bodyPr lIns="0" tIns="0" rIns="32918" bIns="0">
                <a:prstTxWarp prst="textNoShape">
                  <a:avLst/>
                </a:prstTxWarp>
              </a:bodyPr>
              <a:lstStyle/>
              <a:p>
                <a:pPr marL="39688" defTabSz="822325"/>
                <a:r>
                  <a:rPr lang="en-US" sz="2000">
                    <a:latin typeface="Times New Roman" charset="0"/>
                    <a:ea typeface="Times New Roman" charset="0"/>
                    <a:cs typeface="Times New Roman" charset="0"/>
                    <a:sym typeface="Times New Roman" charset="0"/>
                  </a:rPr>
                  <a:t>normalization</a:t>
                </a:r>
              </a:p>
            </p:txBody>
          </p:sp>
          <p:sp>
            <p:nvSpPr>
              <p:cNvPr id="102493" name="Rectangle 150"/>
              <p:cNvSpPr>
                <a:spLocks/>
              </p:cNvSpPr>
              <p:nvPr/>
            </p:nvSpPr>
            <p:spPr bwMode="auto">
              <a:xfrm>
                <a:off x="120" y="414"/>
                <a:ext cx="908" cy="267"/>
              </a:xfrm>
              <a:prstGeom prst="rect">
                <a:avLst/>
              </a:prstGeom>
              <a:noFill/>
              <a:ln w="9525">
                <a:noFill/>
                <a:miter lim="800000"/>
                <a:headEnd/>
                <a:tailEnd/>
              </a:ln>
            </p:spPr>
            <p:txBody>
              <a:bodyPr lIns="0" tIns="0" rIns="32918" bIns="0">
                <a:prstTxWarp prst="textNoShape">
                  <a:avLst/>
                </a:prstTxWarp>
              </a:bodyPr>
              <a:lstStyle/>
              <a:p>
                <a:pPr marL="39688" defTabSz="822325"/>
                <a:r>
                  <a:rPr lang="en-US" sz="2000">
                    <a:latin typeface="Times New Roman" charset="0"/>
                    <a:ea typeface="Times New Roman" charset="0"/>
                    <a:cs typeface="Times New Roman" charset="0"/>
                    <a:sym typeface="Times New Roman" charset="0"/>
                  </a:rPr>
                  <a:t>integration</a:t>
                </a:r>
              </a:p>
            </p:txBody>
          </p:sp>
          <p:sp>
            <p:nvSpPr>
              <p:cNvPr id="102494" name="Line 151"/>
              <p:cNvSpPr>
                <a:spLocks noChangeShapeType="1"/>
              </p:cNvSpPr>
              <p:nvPr/>
            </p:nvSpPr>
            <p:spPr bwMode="auto">
              <a:xfrm>
                <a:off x="0" y="266"/>
                <a:ext cx="1212" cy="110"/>
              </a:xfrm>
              <a:prstGeom prst="line">
                <a:avLst/>
              </a:prstGeom>
              <a:noFill/>
              <a:ln w="9525">
                <a:solidFill>
                  <a:schemeClr val="tx1"/>
                </a:solidFill>
                <a:round/>
                <a:headEnd/>
                <a:tailEnd type="triangle" w="med" len="med"/>
              </a:ln>
            </p:spPr>
            <p:txBody>
              <a:bodyPr lIns="0" tIns="0" rIns="32918" bIns="0">
                <a:prstTxWarp prst="textNoShape">
                  <a:avLst/>
                </a:prstTxWarp>
              </a:bodyPr>
              <a:lstStyle/>
              <a:p>
                <a:endParaRPr lang="en-US"/>
              </a:p>
            </p:txBody>
          </p:sp>
          <p:sp>
            <p:nvSpPr>
              <p:cNvPr id="102495" name="Line 152"/>
              <p:cNvSpPr>
                <a:spLocks noChangeShapeType="1"/>
              </p:cNvSpPr>
              <p:nvPr/>
            </p:nvSpPr>
            <p:spPr bwMode="auto">
              <a:xfrm>
                <a:off x="0" y="319"/>
                <a:ext cx="1212" cy="55"/>
              </a:xfrm>
              <a:prstGeom prst="line">
                <a:avLst/>
              </a:prstGeom>
              <a:noFill/>
              <a:ln w="9525">
                <a:solidFill>
                  <a:schemeClr val="tx1"/>
                </a:solidFill>
                <a:round/>
                <a:headEnd/>
                <a:tailEnd type="triangle" w="med" len="med"/>
              </a:ln>
            </p:spPr>
            <p:txBody>
              <a:bodyPr lIns="0" tIns="0" rIns="32918" bIns="0">
                <a:prstTxWarp prst="textNoShape">
                  <a:avLst/>
                </a:prstTxWarp>
              </a:bodyPr>
              <a:lstStyle/>
              <a:p>
                <a:endParaRPr lang="en-US"/>
              </a:p>
            </p:txBody>
          </p:sp>
          <p:sp>
            <p:nvSpPr>
              <p:cNvPr id="102496" name="Line 153"/>
              <p:cNvSpPr>
                <a:spLocks noChangeShapeType="1"/>
              </p:cNvSpPr>
              <p:nvPr/>
            </p:nvSpPr>
            <p:spPr bwMode="auto">
              <a:xfrm rot="10800000" flipH="1">
                <a:off x="0" y="372"/>
                <a:ext cx="1212" cy="1"/>
              </a:xfrm>
              <a:prstGeom prst="line">
                <a:avLst/>
              </a:prstGeom>
              <a:noFill/>
              <a:ln w="9525">
                <a:solidFill>
                  <a:schemeClr val="tx1"/>
                </a:solidFill>
                <a:round/>
                <a:headEnd/>
                <a:tailEnd type="triangle" w="med" len="med"/>
              </a:ln>
            </p:spPr>
            <p:txBody>
              <a:bodyPr lIns="0" tIns="0" rIns="32918" bIns="0">
                <a:prstTxWarp prst="textNoShape">
                  <a:avLst/>
                </a:prstTxWarp>
              </a:bodyPr>
              <a:lstStyle/>
              <a:p>
                <a:endParaRPr lang="en-US"/>
              </a:p>
            </p:txBody>
          </p:sp>
          <p:sp>
            <p:nvSpPr>
              <p:cNvPr id="102497" name="Line 154"/>
              <p:cNvSpPr>
                <a:spLocks noChangeShapeType="1"/>
              </p:cNvSpPr>
              <p:nvPr/>
            </p:nvSpPr>
            <p:spPr bwMode="auto">
              <a:xfrm rot="10800000" flipH="1">
                <a:off x="0" y="372"/>
                <a:ext cx="1212" cy="55"/>
              </a:xfrm>
              <a:prstGeom prst="line">
                <a:avLst/>
              </a:prstGeom>
              <a:noFill/>
              <a:ln w="9525">
                <a:solidFill>
                  <a:schemeClr val="tx1"/>
                </a:solidFill>
                <a:round/>
                <a:headEnd/>
                <a:tailEnd type="triangle" w="med" len="med"/>
              </a:ln>
            </p:spPr>
            <p:txBody>
              <a:bodyPr lIns="0" tIns="0" rIns="32918" bIns="0">
                <a:prstTxWarp prst="textNoShape">
                  <a:avLst/>
                </a:prstTxWarp>
              </a:bodyPr>
              <a:lstStyle/>
              <a:p>
                <a:endParaRPr lang="en-US"/>
              </a:p>
            </p:txBody>
          </p:sp>
          <p:sp>
            <p:nvSpPr>
              <p:cNvPr id="102498" name="Line 155"/>
              <p:cNvSpPr>
                <a:spLocks noChangeShapeType="1"/>
              </p:cNvSpPr>
              <p:nvPr/>
            </p:nvSpPr>
            <p:spPr bwMode="auto">
              <a:xfrm rot="10800000" flipH="1">
                <a:off x="0" y="372"/>
                <a:ext cx="1212" cy="110"/>
              </a:xfrm>
              <a:prstGeom prst="line">
                <a:avLst/>
              </a:prstGeom>
              <a:noFill/>
              <a:ln w="9525">
                <a:solidFill>
                  <a:schemeClr val="tx1"/>
                </a:solidFill>
                <a:round/>
                <a:headEnd/>
                <a:tailEnd type="triangle" w="med" len="med"/>
              </a:ln>
            </p:spPr>
            <p:txBody>
              <a:bodyPr lIns="0" tIns="0" rIns="32918" bIns="0">
                <a:prstTxWarp prst="textNoShape">
                  <a:avLst/>
                </a:prstTxWarp>
              </a:bodyPr>
              <a:lstStyle/>
              <a:p>
                <a:endParaRPr lang="en-US"/>
              </a:p>
            </p:txBody>
          </p:sp>
        </p:grpSp>
      </p:grpSp>
      <p:grpSp>
        <p:nvGrpSpPr>
          <p:cNvPr id="102426" name="Group 156"/>
          <p:cNvGrpSpPr>
            <a:grpSpLocks/>
          </p:cNvGrpSpPr>
          <p:nvPr/>
        </p:nvGrpSpPr>
        <p:grpSpPr bwMode="auto">
          <a:xfrm>
            <a:off x="765175" y="4354513"/>
            <a:ext cx="2366963" cy="1520825"/>
            <a:chOff x="0" y="0"/>
            <a:chExt cx="1656" cy="1064"/>
          </a:xfrm>
        </p:grpSpPr>
        <p:grpSp>
          <p:nvGrpSpPr>
            <p:cNvPr id="102427" name="Group 157"/>
            <p:cNvGrpSpPr>
              <a:grpSpLocks/>
            </p:cNvGrpSpPr>
            <p:nvPr/>
          </p:nvGrpSpPr>
          <p:grpSpPr bwMode="auto">
            <a:xfrm>
              <a:off x="0" y="0"/>
              <a:ext cx="1121" cy="532"/>
              <a:chOff x="0" y="0"/>
              <a:chExt cx="1121" cy="532"/>
            </a:xfrm>
          </p:grpSpPr>
          <p:sp>
            <p:nvSpPr>
              <p:cNvPr id="102487" name="Rectangle 158"/>
              <p:cNvSpPr>
                <a:spLocks/>
              </p:cNvSpPr>
              <p:nvPr/>
            </p:nvSpPr>
            <p:spPr bwMode="auto">
              <a:xfrm>
                <a:off x="0" y="0"/>
                <a:ext cx="1121" cy="532"/>
              </a:xfrm>
              <a:prstGeom prst="rect">
                <a:avLst/>
              </a:prstGeom>
              <a:solidFill>
                <a:srgbClr val="FF209B"/>
              </a:solidFill>
              <a:ln w="9525">
                <a:solidFill>
                  <a:schemeClr val="tx1"/>
                </a:solidFill>
                <a:miter lim="800000"/>
                <a:headEnd/>
                <a:tailEnd/>
              </a:ln>
            </p:spPr>
            <p:txBody>
              <a:bodyPr lIns="0" tIns="0" rIns="23997" bIns="0" anchor="ctr">
                <a:prstTxWarp prst="textNoShape">
                  <a:avLst/>
                </a:prstTxWarp>
              </a:bodyPr>
              <a:lstStyle/>
              <a:p>
                <a:endParaRPr lang="en-US"/>
              </a:p>
            </p:txBody>
          </p:sp>
          <p:sp>
            <p:nvSpPr>
              <p:cNvPr id="102488" name="Rectangle 159"/>
              <p:cNvSpPr>
                <a:spLocks/>
              </p:cNvSpPr>
              <p:nvPr/>
            </p:nvSpPr>
            <p:spPr bwMode="auto">
              <a:xfrm>
                <a:off x="144" y="115"/>
                <a:ext cx="833" cy="301"/>
              </a:xfrm>
              <a:prstGeom prst="rect">
                <a:avLst/>
              </a:prstGeom>
              <a:noFill/>
              <a:ln w="9525">
                <a:noFill/>
                <a:miter lim="800000"/>
                <a:headEnd/>
                <a:tailEnd/>
              </a:ln>
            </p:spPr>
            <p:txBody>
              <a:bodyPr lIns="0" tIns="0" rIns="23997" bIns="0" anchor="ctr">
                <a:prstTxWarp prst="textNoShape">
                  <a:avLst/>
                </a:prstTxWarp>
              </a:bodyPr>
              <a:lstStyle/>
              <a:p>
                <a:pPr marL="39688" algn="ctr" defTabSz="822325"/>
                <a:r>
                  <a:rPr lang="en-US" sz="2300">
                    <a:latin typeface="Times New Roman" charset="0"/>
                    <a:ea typeface="Times New Roman" charset="0"/>
                    <a:cs typeface="Times New Roman" charset="0"/>
                    <a:sym typeface="Times New Roman" charset="0"/>
                  </a:rPr>
                  <a:t>Protocol</a:t>
                </a:r>
              </a:p>
            </p:txBody>
          </p:sp>
        </p:grpSp>
        <p:grpSp>
          <p:nvGrpSpPr>
            <p:cNvPr id="102428" name="Group 160"/>
            <p:cNvGrpSpPr>
              <a:grpSpLocks/>
            </p:cNvGrpSpPr>
            <p:nvPr/>
          </p:nvGrpSpPr>
          <p:grpSpPr bwMode="auto">
            <a:xfrm>
              <a:off x="106" y="106"/>
              <a:ext cx="1122" cy="532"/>
              <a:chOff x="0" y="0"/>
              <a:chExt cx="1121" cy="532"/>
            </a:xfrm>
          </p:grpSpPr>
          <p:sp>
            <p:nvSpPr>
              <p:cNvPr id="102485" name="Rectangle 161"/>
              <p:cNvSpPr>
                <a:spLocks/>
              </p:cNvSpPr>
              <p:nvPr/>
            </p:nvSpPr>
            <p:spPr bwMode="auto">
              <a:xfrm>
                <a:off x="0" y="0"/>
                <a:ext cx="1121" cy="532"/>
              </a:xfrm>
              <a:prstGeom prst="rect">
                <a:avLst/>
              </a:prstGeom>
              <a:solidFill>
                <a:srgbClr val="FF209B"/>
              </a:solidFill>
              <a:ln w="9525">
                <a:solidFill>
                  <a:schemeClr val="tx1"/>
                </a:solidFill>
                <a:miter lim="800000"/>
                <a:headEnd/>
                <a:tailEnd/>
              </a:ln>
            </p:spPr>
            <p:txBody>
              <a:bodyPr lIns="0" tIns="0" rIns="23997" bIns="0" anchor="ctr">
                <a:prstTxWarp prst="textNoShape">
                  <a:avLst/>
                </a:prstTxWarp>
              </a:bodyPr>
              <a:lstStyle/>
              <a:p>
                <a:endParaRPr lang="en-US"/>
              </a:p>
            </p:txBody>
          </p:sp>
          <p:sp>
            <p:nvSpPr>
              <p:cNvPr id="102486" name="Rectangle 162"/>
              <p:cNvSpPr>
                <a:spLocks/>
              </p:cNvSpPr>
              <p:nvPr/>
            </p:nvSpPr>
            <p:spPr bwMode="auto">
              <a:xfrm>
                <a:off x="144" y="115"/>
                <a:ext cx="833" cy="301"/>
              </a:xfrm>
              <a:prstGeom prst="rect">
                <a:avLst/>
              </a:prstGeom>
              <a:noFill/>
              <a:ln w="9525">
                <a:noFill/>
                <a:miter lim="800000"/>
                <a:headEnd/>
                <a:tailEnd/>
              </a:ln>
            </p:spPr>
            <p:txBody>
              <a:bodyPr lIns="0" tIns="0" rIns="23997" bIns="0" anchor="ctr">
                <a:prstTxWarp prst="textNoShape">
                  <a:avLst/>
                </a:prstTxWarp>
              </a:bodyPr>
              <a:lstStyle/>
              <a:p>
                <a:pPr marL="39688" algn="ctr" defTabSz="822325"/>
                <a:r>
                  <a:rPr lang="en-US" sz="2300">
                    <a:latin typeface="Times New Roman" charset="0"/>
                    <a:ea typeface="Times New Roman" charset="0"/>
                    <a:cs typeface="Times New Roman" charset="0"/>
                    <a:sym typeface="Times New Roman" charset="0"/>
                  </a:rPr>
                  <a:t>Protocol</a:t>
                </a:r>
              </a:p>
            </p:txBody>
          </p:sp>
        </p:grpSp>
        <p:grpSp>
          <p:nvGrpSpPr>
            <p:cNvPr id="102430" name="Group 163"/>
            <p:cNvGrpSpPr>
              <a:grpSpLocks/>
            </p:cNvGrpSpPr>
            <p:nvPr/>
          </p:nvGrpSpPr>
          <p:grpSpPr bwMode="auto">
            <a:xfrm>
              <a:off x="213" y="212"/>
              <a:ext cx="1122" cy="532"/>
              <a:chOff x="0" y="0"/>
              <a:chExt cx="1121" cy="532"/>
            </a:xfrm>
          </p:grpSpPr>
          <p:sp>
            <p:nvSpPr>
              <p:cNvPr id="102483" name="Rectangle 164"/>
              <p:cNvSpPr>
                <a:spLocks/>
              </p:cNvSpPr>
              <p:nvPr/>
            </p:nvSpPr>
            <p:spPr bwMode="auto">
              <a:xfrm>
                <a:off x="0" y="0"/>
                <a:ext cx="1121" cy="532"/>
              </a:xfrm>
              <a:prstGeom prst="rect">
                <a:avLst/>
              </a:prstGeom>
              <a:solidFill>
                <a:srgbClr val="FF209B"/>
              </a:solidFill>
              <a:ln w="9525">
                <a:solidFill>
                  <a:schemeClr val="tx1"/>
                </a:solidFill>
                <a:miter lim="800000"/>
                <a:headEnd/>
                <a:tailEnd/>
              </a:ln>
            </p:spPr>
            <p:txBody>
              <a:bodyPr lIns="0" tIns="0" rIns="23997" bIns="0" anchor="ctr">
                <a:prstTxWarp prst="textNoShape">
                  <a:avLst/>
                </a:prstTxWarp>
              </a:bodyPr>
              <a:lstStyle/>
              <a:p>
                <a:endParaRPr lang="en-US"/>
              </a:p>
            </p:txBody>
          </p:sp>
          <p:sp>
            <p:nvSpPr>
              <p:cNvPr id="102484" name="Rectangle 165"/>
              <p:cNvSpPr>
                <a:spLocks/>
              </p:cNvSpPr>
              <p:nvPr/>
            </p:nvSpPr>
            <p:spPr bwMode="auto">
              <a:xfrm>
                <a:off x="144" y="115"/>
                <a:ext cx="833" cy="301"/>
              </a:xfrm>
              <a:prstGeom prst="rect">
                <a:avLst/>
              </a:prstGeom>
              <a:noFill/>
              <a:ln w="9525">
                <a:noFill/>
                <a:miter lim="800000"/>
                <a:headEnd/>
                <a:tailEnd/>
              </a:ln>
            </p:spPr>
            <p:txBody>
              <a:bodyPr lIns="0" tIns="0" rIns="23997" bIns="0" anchor="ctr">
                <a:prstTxWarp prst="textNoShape">
                  <a:avLst/>
                </a:prstTxWarp>
              </a:bodyPr>
              <a:lstStyle/>
              <a:p>
                <a:pPr marL="39688" algn="ctr" defTabSz="822325"/>
                <a:r>
                  <a:rPr lang="en-US" sz="2300">
                    <a:latin typeface="Times New Roman" charset="0"/>
                    <a:ea typeface="Times New Roman" charset="0"/>
                    <a:cs typeface="Times New Roman" charset="0"/>
                    <a:sym typeface="Times New Roman" charset="0"/>
                  </a:rPr>
                  <a:t>Protocol</a:t>
                </a:r>
              </a:p>
            </p:txBody>
          </p:sp>
        </p:grpSp>
        <p:grpSp>
          <p:nvGrpSpPr>
            <p:cNvPr id="102432" name="Group 166"/>
            <p:cNvGrpSpPr>
              <a:grpSpLocks/>
            </p:cNvGrpSpPr>
            <p:nvPr/>
          </p:nvGrpSpPr>
          <p:grpSpPr bwMode="auto">
            <a:xfrm>
              <a:off x="320" y="319"/>
              <a:ext cx="1122" cy="532"/>
              <a:chOff x="0" y="0"/>
              <a:chExt cx="1121" cy="532"/>
            </a:xfrm>
          </p:grpSpPr>
          <p:sp>
            <p:nvSpPr>
              <p:cNvPr id="102481" name="Rectangle 167"/>
              <p:cNvSpPr>
                <a:spLocks/>
              </p:cNvSpPr>
              <p:nvPr/>
            </p:nvSpPr>
            <p:spPr bwMode="auto">
              <a:xfrm>
                <a:off x="0" y="0"/>
                <a:ext cx="1121" cy="532"/>
              </a:xfrm>
              <a:prstGeom prst="rect">
                <a:avLst/>
              </a:prstGeom>
              <a:solidFill>
                <a:srgbClr val="FF209B"/>
              </a:solidFill>
              <a:ln w="9525">
                <a:solidFill>
                  <a:schemeClr val="tx1"/>
                </a:solidFill>
                <a:miter lim="800000"/>
                <a:headEnd/>
                <a:tailEnd/>
              </a:ln>
            </p:spPr>
            <p:txBody>
              <a:bodyPr lIns="0" tIns="0" rIns="23997" bIns="0" anchor="ctr">
                <a:prstTxWarp prst="textNoShape">
                  <a:avLst/>
                </a:prstTxWarp>
              </a:bodyPr>
              <a:lstStyle/>
              <a:p>
                <a:endParaRPr lang="en-US"/>
              </a:p>
            </p:txBody>
          </p:sp>
          <p:sp>
            <p:nvSpPr>
              <p:cNvPr id="102482" name="Rectangle 168"/>
              <p:cNvSpPr>
                <a:spLocks/>
              </p:cNvSpPr>
              <p:nvPr/>
            </p:nvSpPr>
            <p:spPr bwMode="auto">
              <a:xfrm>
                <a:off x="144" y="115"/>
                <a:ext cx="833" cy="301"/>
              </a:xfrm>
              <a:prstGeom prst="rect">
                <a:avLst/>
              </a:prstGeom>
              <a:noFill/>
              <a:ln w="9525">
                <a:noFill/>
                <a:miter lim="800000"/>
                <a:headEnd/>
                <a:tailEnd/>
              </a:ln>
            </p:spPr>
            <p:txBody>
              <a:bodyPr lIns="0" tIns="0" rIns="23997" bIns="0" anchor="ctr">
                <a:prstTxWarp prst="textNoShape">
                  <a:avLst/>
                </a:prstTxWarp>
              </a:bodyPr>
              <a:lstStyle/>
              <a:p>
                <a:pPr marL="39688" algn="ctr" defTabSz="822325"/>
                <a:r>
                  <a:rPr lang="en-US" sz="2300">
                    <a:latin typeface="Times New Roman" charset="0"/>
                    <a:ea typeface="Times New Roman" charset="0"/>
                    <a:cs typeface="Times New Roman" charset="0"/>
                    <a:sym typeface="Times New Roman" charset="0"/>
                  </a:rPr>
                  <a:t>Protocol</a:t>
                </a:r>
              </a:p>
            </p:txBody>
          </p:sp>
        </p:grpSp>
        <p:grpSp>
          <p:nvGrpSpPr>
            <p:cNvPr id="102433" name="Group 169"/>
            <p:cNvGrpSpPr>
              <a:grpSpLocks/>
            </p:cNvGrpSpPr>
            <p:nvPr/>
          </p:nvGrpSpPr>
          <p:grpSpPr bwMode="auto">
            <a:xfrm>
              <a:off x="427" y="425"/>
              <a:ext cx="1122" cy="532"/>
              <a:chOff x="0" y="0"/>
              <a:chExt cx="1121" cy="532"/>
            </a:xfrm>
          </p:grpSpPr>
          <p:sp>
            <p:nvSpPr>
              <p:cNvPr id="102479" name="Rectangle 170"/>
              <p:cNvSpPr>
                <a:spLocks/>
              </p:cNvSpPr>
              <p:nvPr/>
            </p:nvSpPr>
            <p:spPr bwMode="auto">
              <a:xfrm>
                <a:off x="0" y="0"/>
                <a:ext cx="1121" cy="532"/>
              </a:xfrm>
              <a:prstGeom prst="rect">
                <a:avLst/>
              </a:prstGeom>
              <a:solidFill>
                <a:srgbClr val="FF209B"/>
              </a:solidFill>
              <a:ln w="9525">
                <a:solidFill>
                  <a:schemeClr val="tx1"/>
                </a:solidFill>
                <a:miter lim="800000"/>
                <a:headEnd/>
                <a:tailEnd/>
              </a:ln>
            </p:spPr>
            <p:txBody>
              <a:bodyPr lIns="0" tIns="0" rIns="23997" bIns="0" anchor="ctr">
                <a:prstTxWarp prst="textNoShape">
                  <a:avLst/>
                </a:prstTxWarp>
              </a:bodyPr>
              <a:lstStyle/>
              <a:p>
                <a:endParaRPr lang="en-US"/>
              </a:p>
            </p:txBody>
          </p:sp>
          <p:sp>
            <p:nvSpPr>
              <p:cNvPr id="102480" name="Rectangle 171"/>
              <p:cNvSpPr>
                <a:spLocks/>
              </p:cNvSpPr>
              <p:nvPr/>
            </p:nvSpPr>
            <p:spPr bwMode="auto">
              <a:xfrm>
                <a:off x="144" y="115"/>
                <a:ext cx="833" cy="301"/>
              </a:xfrm>
              <a:prstGeom prst="rect">
                <a:avLst/>
              </a:prstGeom>
              <a:noFill/>
              <a:ln w="9525">
                <a:noFill/>
                <a:miter lim="800000"/>
                <a:headEnd/>
                <a:tailEnd/>
              </a:ln>
            </p:spPr>
            <p:txBody>
              <a:bodyPr lIns="0" tIns="0" rIns="23997" bIns="0" anchor="ctr">
                <a:prstTxWarp prst="textNoShape">
                  <a:avLst/>
                </a:prstTxWarp>
              </a:bodyPr>
              <a:lstStyle/>
              <a:p>
                <a:pPr marL="39688" algn="ctr" defTabSz="822325"/>
                <a:r>
                  <a:rPr lang="en-US" sz="2300">
                    <a:latin typeface="Times New Roman" charset="0"/>
                    <a:ea typeface="Times New Roman" charset="0"/>
                    <a:cs typeface="Times New Roman" charset="0"/>
                    <a:sym typeface="Times New Roman" charset="0"/>
                  </a:rPr>
                  <a:t>Protocol</a:t>
                </a:r>
              </a:p>
            </p:txBody>
          </p:sp>
        </p:grpSp>
        <p:grpSp>
          <p:nvGrpSpPr>
            <p:cNvPr id="102434" name="Group 172"/>
            <p:cNvGrpSpPr>
              <a:grpSpLocks/>
            </p:cNvGrpSpPr>
            <p:nvPr/>
          </p:nvGrpSpPr>
          <p:grpSpPr bwMode="auto">
            <a:xfrm>
              <a:off x="534" y="532"/>
              <a:ext cx="1122" cy="532"/>
              <a:chOff x="0" y="0"/>
              <a:chExt cx="1121" cy="532"/>
            </a:xfrm>
          </p:grpSpPr>
          <p:sp>
            <p:nvSpPr>
              <p:cNvPr id="102477" name="Rectangle 173"/>
              <p:cNvSpPr>
                <a:spLocks/>
              </p:cNvSpPr>
              <p:nvPr/>
            </p:nvSpPr>
            <p:spPr bwMode="auto">
              <a:xfrm>
                <a:off x="0" y="0"/>
                <a:ext cx="1121" cy="532"/>
              </a:xfrm>
              <a:prstGeom prst="rect">
                <a:avLst/>
              </a:prstGeom>
              <a:solidFill>
                <a:srgbClr val="FF209B"/>
              </a:solidFill>
              <a:ln w="9525">
                <a:solidFill>
                  <a:schemeClr val="tx1"/>
                </a:solidFill>
                <a:miter lim="800000"/>
                <a:headEnd/>
                <a:tailEnd/>
              </a:ln>
            </p:spPr>
            <p:txBody>
              <a:bodyPr lIns="0" tIns="0" rIns="23997" bIns="0" anchor="ctr">
                <a:prstTxWarp prst="textNoShape">
                  <a:avLst/>
                </a:prstTxWarp>
              </a:bodyPr>
              <a:lstStyle/>
              <a:p>
                <a:endParaRPr lang="en-US"/>
              </a:p>
            </p:txBody>
          </p:sp>
          <p:sp>
            <p:nvSpPr>
              <p:cNvPr id="102478" name="Rectangle 174"/>
              <p:cNvSpPr>
                <a:spLocks/>
              </p:cNvSpPr>
              <p:nvPr/>
            </p:nvSpPr>
            <p:spPr bwMode="auto">
              <a:xfrm>
                <a:off x="144" y="115"/>
                <a:ext cx="833" cy="301"/>
              </a:xfrm>
              <a:prstGeom prst="rect">
                <a:avLst/>
              </a:prstGeom>
              <a:noFill/>
              <a:ln w="9525">
                <a:noFill/>
                <a:miter lim="800000"/>
                <a:headEnd/>
                <a:tailEnd/>
              </a:ln>
            </p:spPr>
            <p:txBody>
              <a:bodyPr lIns="0" tIns="0" rIns="23997" bIns="0" anchor="ctr">
                <a:prstTxWarp prst="textNoShape">
                  <a:avLst/>
                </a:prstTxWarp>
              </a:bodyPr>
              <a:lstStyle/>
              <a:p>
                <a:pPr marL="39688" algn="ctr" defTabSz="822325"/>
                <a:r>
                  <a:rPr lang="en-US" sz="2300">
                    <a:latin typeface="Times New Roman" charset="0"/>
                    <a:ea typeface="Times New Roman" charset="0"/>
                    <a:cs typeface="Times New Roman" charset="0"/>
                    <a:sym typeface="Times New Roman" charset="0"/>
                  </a:rPr>
                  <a:t>Protocol</a:t>
                </a:r>
              </a:p>
            </p:txBody>
          </p:sp>
        </p:grpSp>
      </p:grpSp>
      <p:sp>
        <p:nvSpPr>
          <p:cNvPr id="102461" name="AutoShape 175"/>
          <p:cNvSpPr>
            <a:spLocks/>
          </p:cNvSpPr>
          <p:nvPr/>
        </p:nvSpPr>
        <p:spPr bwMode="auto">
          <a:xfrm flipH="1">
            <a:off x="6937375" y="2228850"/>
            <a:ext cx="377825" cy="457200"/>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sp>
        <p:nvSpPr>
          <p:cNvPr id="102462" name="AutoShape 176"/>
          <p:cNvSpPr>
            <a:spLocks/>
          </p:cNvSpPr>
          <p:nvPr/>
        </p:nvSpPr>
        <p:spPr bwMode="auto">
          <a:xfrm flipH="1">
            <a:off x="7007225" y="2228850"/>
            <a:ext cx="307975" cy="53657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sp>
        <p:nvSpPr>
          <p:cNvPr id="102463" name="AutoShape 177"/>
          <p:cNvSpPr>
            <a:spLocks/>
          </p:cNvSpPr>
          <p:nvPr/>
        </p:nvSpPr>
        <p:spPr bwMode="auto">
          <a:xfrm flipH="1">
            <a:off x="7165975" y="2228850"/>
            <a:ext cx="149225" cy="685800"/>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sp>
        <p:nvSpPr>
          <p:cNvPr id="102464" name="AutoShape 178"/>
          <p:cNvSpPr>
            <a:spLocks/>
          </p:cNvSpPr>
          <p:nvPr/>
        </p:nvSpPr>
        <p:spPr bwMode="auto">
          <a:xfrm flipH="1">
            <a:off x="7086600" y="2228850"/>
            <a:ext cx="228600" cy="60642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102435" name="Group 179"/>
          <p:cNvGrpSpPr>
            <a:grpSpLocks/>
          </p:cNvGrpSpPr>
          <p:nvPr/>
        </p:nvGrpSpPr>
        <p:grpSpPr bwMode="auto">
          <a:xfrm>
            <a:off x="6858000" y="696913"/>
            <a:ext cx="1565275" cy="606425"/>
            <a:chOff x="0" y="0"/>
            <a:chExt cx="1096" cy="424"/>
          </a:xfrm>
        </p:grpSpPr>
        <p:sp>
          <p:nvSpPr>
            <p:cNvPr id="102469" name="Rectangle 180"/>
            <p:cNvSpPr>
              <a:spLocks/>
            </p:cNvSpPr>
            <p:nvPr/>
          </p:nvSpPr>
          <p:spPr bwMode="auto">
            <a:xfrm>
              <a:off x="0" y="0"/>
              <a:ext cx="1096" cy="424"/>
            </a:xfrm>
            <a:prstGeom prst="rect">
              <a:avLst/>
            </a:prstGeom>
            <a:solidFill>
              <a:srgbClr val="FDFFC8"/>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470" name="Rectangle 181"/>
            <p:cNvSpPr>
              <a:spLocks/>
            </p:cNvSpPr>
            <p:nvPr/>
          </p:nvSpPr>
          <p:spPr bwMode="auto">
            <a:xfrm>
              <a:off x="284" y="79"/>
              <a:ext cx="527"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genes</a:t>
              </a:r>
            </a:p>
          </p:txBody>
        </p:sp>
      </p:grpSp>
      <p:sp>
        <p:nvSpPr>
          <p:cNvPr id="102466" name="AutoShape 182"/>
          <p:cNvSpPr>
            <a:spLocks/>
          </p:cNvSpPr>
          <p:nvPr/>
        </p:nvSpPr>
        <p:spPr bwMode="auto">
          <a:xfrm flipH="1">
            <a:off x="7315200" y="1314450"/>
            <a:ext cx="307975" cy="30797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sm" len="sm"/>
          </a:ln>
        </p:spPr>
        <p:txBody>
          <a:bodyPr>
            <a:prstTxWarp prst="textNoShape">
              <a:avLst/>
            </a:prstTxWarp>
          </a:bodyPr>
          <a:lstStyle/>
          <a:p>
            <a:endParaRPr lang="en-US"/>
          </a:p>
        </p:txBody>
      </p:sp>
      <p:sp>
        <p:nvSpPr>
          <p:cNvPr id="102467" name="Rectangle 183"/>
          <p:cNvSpPr>
            <a:spLocks/>
          </p:cNvSpPr>
          <p:nvPr/>
        </p:nvSpPr>
        <p:spPr bwMode="auto">
          <a:xfrm>
            <a:off x="1524000" y="196850"/>
            <a:ext cx="6827838" cy="492125"/>
          </a:xfrm>
          <a:prstGeom prst="rect">
            <a:avLst/>
          </a:prstGeom>
          <a:noFill/>
          <a:ln w="9525">
            <a:noFill/>
            <a:miter lim="800000"/>
            <a:headEnd/>
            <a:tailEnd/>
          </a:ln>
        </p:spPr>
        <p:txBody>
          <a:bodyPr wrap="none" lIns="0" tIns="0" rIns="40640" bIns="0">
            <a:prstTxWarp prst="textNoShape">
              <a:avLst/>
            </a:prstTxWarp>
            <a:spAutoFit/>
          </a:bodyPr>
          <a:lstStyle/>
          <a:p>
            <a:pPr marL="39688" defTabSz="822325"/>
            <a:r>
              <a:rPr lang="en-US" sz="3200" dirty="0">
                <a:latin typeface="Helvetica Neue Light" charset="0"/>
                <a:ea typeface="Helvetica Neue Light" charset="0"/>
                <a:cs typeface="Helvetica Neue Light" charset="0"/>
                <a:sym typeface="Helvetica Neue Light" charset="0"/>
              </a:rPr>
              <a:t>MIAME in a nutshell (ala </a:t>
            </a:r>
            <a:r>
              <a:rPr lang="en-US" sz="3200" dirty="0" err="1">
                <a:latin typeface="Helvetica Neue Light" charset="0"/>
                <a:ea typeface="Helvetica Neue Light" charset="0"/>
                <a:cs typeface="Helvetica Neue Light" charset="0"/>
                <a:sym typeface="Helvetica Neue Light" charset="0"/>
              </a:rPr>
              <a:t>Alvis</a:t>
            </a:r>
            <a:r>
              <a:rPr lang="en-US" sz="3200" dirty="0">
                <a:latin typeface="Helvetica Neue Light" charset="0"/>
                <a:ea typeface="Helvetica Neue Light" charset="0"/>
                <a:cs typeface="Helvetica Neue Light" charset="0"/>
                <a:sym typeface="Helvetica Neue Light" charset="0"/>
              </a:rPr>
              <a:t> </a:t>
            </a:r>
            <a:r>
              <a:rPr lang="en-US" sz="3200" dirty="0" err="1">
                <a:latin typeface="Helvetica Neue Light" charset="0"/>
                <a:ea typeface="Helvetica Neue Light" charset="0"/>
                <a:cs typeface="Helvetica Neue Light" charset="0"/>
                <a:sym typeface="Helvetica Neue Light" charset="0"/>
              </a:rPr>
              <a:t>Brazma</a:t>
            </a:r>
            <a:r>
              <a:rPr lang="en-US" sz="3200" dirty="0">
                <a:latin typeface="Helvetica Neue Light" charset="0"/>
                <a:ea typeface="Helvetica Neue Light" charset="0"/>
                <a:cs typeface="Helvetica Neue Light" charset="0"/>
                <a:sym typeface="Helvetica Neue Light" charset="0"/>
              </a:rPr>
              <a:t>)</a:t>
            </a:r>
          </a:p>
        </p:txBody>
      </p:sp>
      <p:sp>
        <p:nvSpPr>
          <p:cNvPr id="102468" name="Rectangle 184"/>
          <p:cNvSpPr>
            <a:spLocks/>
          </p:cNvSpPr>
          <p:nvPr/>
        </p:nvSpPr>
        <p:spPr bwMode="auto">
          <a:xfrm>
            <a:off x="68263" y="6161088"/>
            <a:ext cx="3455987" cy="488950"/>
          </a:xfrm>
          <a:prstGeom prst="rect">
            <a:avLst/>
          </a:prstGeom>
          <a:noFill/>
          <a:ln w="9525">
            <a:noFill/>
            <a:miter lim="800000"/>
            <a:headEnd/>
            <a:tailEnd/>
          </a:ln>
        </p:spPr>
        <p:txBody>
          <a:bodyPr wrap="none" lIns="0" tIns="0" rIns="40640" bIns="0">
            <a:prstTxWarp prst="textNoShape">
              <a:avLst/>
            </a:prstTxWarp>
            <a:spAutoFit/>
          </a:bodyPr>
          <a:lstStyle/>
          <a:p>
            <a:pPr marL="39688" defTabSz="822325"/>
            <a:r>
              <a:rPr lang="en-US" sz="1600" i="1">
                <a:latin typeface="Helvetica Neue Light" charset="0"/>
                <a:ea typeface="Helvetica Neue Light" charset="0"/>
                <a:cs typeface="Helvetica Neue Light" charset="0"/>
                <a:sym typeface="Helvetica Neue Light" charset="0"/>
              </a:rPr>
              <a:t>Stoeckert et al. </a:t>
            </a:r>
          </a:p>
          <a:p>
            <a:pPr marL="39688" defTabSz="822325"/>
            <a:r>
              <a:rPr lang="en-US" sz="1600" i="1">
                <a:latin typeface="Helvetica Neue Light" charset="0"/>
                <a:ea typeface="Helvetica Neue Light" charset="0"/>
                <a:cs typeface="Helvetica Neue Light" charset="0"/>
                <a:sym typeface="Helvetica Neue Light" charset="0"/>
              </a:rPr>
              <a:t>Drug Discovery Today TARGETS 2004</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736975" y="2606675"/>
            <a:ext cx="1520825" cy="604838"/>
            <a:chOff x="0" y="0"/>
            <a:chExt cx="1064" cy="424"/>
          </a:xfrm>
        </p:grpSpPr>
        <p:sp>
          <p:nvSpPr>
            <p:cNvPr id="102583" name="Rectangle 3"/>
            <p:cNvSpPr>
              <a:spLocks/>
            </p:cNvSpPr>
            <p:nvPr/>
          </p:nvSpPr>
          <p:spPr bwMode="auto">
            <a:xfrm>
              <a:off x="0" y="0"/>
              <a:ext cx="1064" cy="424"/>
            </a:xfrm>
            <a:prstGeom prst="rect">
              <a:avLst/>
            </a:prstGeom>
            <a:solidFill>
              <a:srgbClr val="00FFCA"/>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84" name="Rectangle 4"/>
            <p:cNvSpPr>
              <a:spLocks/>
            </p:cNvSpPr>
            <p:nvPr/>
          </p:nvSpPr>
          <p:spPr bwMode="auto">
            <a:xfrm>
              <a:off x="9" y="79"/>
              <a:ext cx="1045"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hybridisation</a:t>
              </a:r>
            </a:p>
          </p:txBody>
        </p:sp>
      </p:grpSp>
      <p:grpSp>
        <p:nvGrpSpPr>
          <p:cNvPr id="3" name="Group 5"/>
          <p:cNvGrpSpPr>
            <a:grpSpLocks/>
          </p:cNvGrpSpPr>
          <p:nvPr/>
        </p:nvGrpSpPr>
        <p:grpSpPr bwMode="auto">
          <a:xfrm>
            <a:off x="1292225" y="2573338"/>
            <a:ext cx="2433638" cy="674687"/>
            <a:chOff x="0" y="0"/>
            <a:chExt cx="1704" cy="472"/>
          </a:xfrm>
        </p:grpSpPr>
        <p:grpSp>
          <p:nvGrpSpPr>
            <p:cNvPr id="4" name="Group 6"/>
            <p:cNvGrpSpPr>
              <a:grpSpLocks/>
            </p:cNvGrpSpPr>
            <p:nvPr/>
          </p:nvGrpSpPr>
          <p:grpSpPr bwMode="auto">
            <a:xfrm>
              <a:off x="0" y="0"/>
              <a:ext cx="1065" cy="472"/>
              <a:chOff x="0" y="0"/>
              <a:chExt cx="1065" cy="472"/>
            </a:xfrm>
          </p:grpSpPr>
          <p:sp>
            <p:nvSpPr>
              <p:cNvPr id="102581" name="Rectangle 7"/>
              <p:cNvSpPr>
                <a:spLocks/>
              </p:cNvSpPr>
              <p:nvPr/>
            </p:nvSpPr>
            <p:spPr bwMode="auto">
              <a:xfrm>
                <a:off x="0" y="22"/>
                <a:ext cx="1065" cy="427"/>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82" name="Rectangle 8"/>
              <p:cNvSpPr>
                <a:spLocks/>
              </p:cNvSpPr>
              <p:nvPr/>
            </p:nvSpPr>
            <p:spPr bwMode="auto">
              <a:xfrm>
                <a:off x="52" y="0"/>
                <a:ext cx="960" cy="472"/>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labelled </a:t>
                </a:r>
              </a:p>
              <a:p>
                <a:pPr marL="39688" algn="ctr" defTabSz="822325"/>
                <a:r>
                  <a:rPr lang="en-US" sz="2000">
                    <a:latin typeface="Times New Roman" charset="0"/>
                    <a:ea typeface="Times New Roman" charset="0"/>
                    <a:cs typeface="Times New Roman" charset="0"/>
                    <a:sym typeface="Times New Roman" charset="0"/>
                  </a:rPr>
                  <a:t>nucleic acid</a:t>
                </a:r>
              </a:p>
            </p:txBody>
          </p:sp>
        </p:grpSp>
        <p:sp>
          <p:nvSpPr>
            <p:cNvPr id="102580" name="Line 9"/>
            <p:cNvSpPr>
              <a:spLocks noChangeShapeType="1"/>
            </p:cNvSpPr>
            <p:nvPr/>
          </p:nvSpPr>
          <p:spPr bwMode="auto">
            <a:xfrm>
              <a:off x="1065" y="236"/>
              <a:ext cx="639" cy="1"/>
            </a:xfrm>
            <a:prstGeom prst="line">
              <a:avLst/>
            </a:prstGeom>
            <a:noFill/>
            <a:ln w="9525">
              <a:solidFill>
                <a:schemeClr val="tx1"/>
              </a:solidFill>
              <a:round/>
              <a:headEnd/>
              <a:tailEnd type="triangle" w="med" len="med"/>
            </a:ln>
          </p:spPr>
          <p:txBody>
            <a:bodyPr lIns="0" tIns="0" rIns="40640" bIns="0" anchor="ctr">
              <a:prstTxWarp prst="textNoShape">
                <a:avLst/>
              </a:prstTxWarp>
            </a:bodyPr>
            <a:lstStyle/>
            <a:p>
              <a:endParaRPr lang="en-US"/>
            </a:p>
          </p:txBody>
        </p:sp>
      </p:grpSp>
      <p:grpSp>
        <p:nvGrpSpPr>
          <p:cNvPr id="5" name="Group 10"/>
          <p:cNvGrpSpPr>
            <a:grpSpLocks/>
          </p:cNvGrpSpPr>
          <p:nvPr/>
        </p:nvGrpSpPr>
        <p:grpSpPr bwMode="auto">
          <a:xfrm>
            <a:off x="5257800" y="2606675"/>
            <a:ext cx="2365375" cy="604838"/>
            <a:chOff x="0" y="0"/>
            <a:chExt cx="1656" cy="424"/>
          </a:xfrm>
        </p:grpSpPr>
        <p:grpSp>
          <p:nvGrpSpPr>
            <p:cNvPr id="6" name="Group 11"/>
            <p:cNvGrpSpPr>
              <a:grpSpLocks/>
            </p:cNvGrpSpPr>
            <p:nvPr/>
          </p:nvGrpSpPr>
          <p:grpSpPr bwMode="auto">
            <a:xfrm>
              <a:off x="587" y="0"/>
              <a:ext cx="1069" cy="424"/>
              <a:chOff x="0" y="0"/>
              <a:chExt cx="1068" cy="424"/>
            </a:xfrm>
          </p:grpSpPr>
          <p:sp>
            <p:nvSpPr>
              <p:cNvPr id="102577" name="Rectangle 12"/>
              <p:cNvSpPr>
                <a:spLocks/>
              </p:cNvSpPr>
              <p:nvPr/>
            </p:nvSpPr>
            <p:spPr bwMode="auto">
              <a:xfrm>
                <a:off x="0" y="0"/>
                <a:ext cx="1068" cy="424"/>
              </a:xfrm>
              <a:prstGeom prst="rect">
                <a:avLst/>
              </a:prstGeom>
              <a:solidFill>
                <a:srgbClr val="FDFFC8"/>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78" name="Rectangle 13"/>
              <p:cNvSpPr>
                <a:spLocks/>
              </p:cNvSpPr>
              <p:nvPr/>
            </p:nvSpPr>
            <p:spPr bwMode="auto">
              <a:xfrm>
                <a:off x="297" y="79"/>
                <a:ext cx="474"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array</a:t>
                </a:r>
              </a:p>
            </p:txBody>
          </p:sp>
        </p:grpSp>
        <p:sp>
          <p:nvSpPr>
            <p:cNvPr id="102576" name="Line 14"/>
            <p:cNvSpPr>
              <a:spLocks noChangeShapeType="1"/>
            </p:cNvSpPr>
            <p:nvPr/>
          </p:nvSpPr>
          <p:spPr bwMode="auto">
            <a:xfrm>
              <a:off x="0" y="212"/>
              <a:ext cx="587" cy="1"/>
            </a:xfrm>
            <a:prstGeom prst="line">
              <a:avLst/>
            </a:prstGeom>
            <a:noFill/>
            <a:ln w="9525">
              <a:solidFill>
                <a:schemeClr val="tx1"/>
              </a:solidFill>
              <a:round/>
              <a:headEnd type="triangle" w="med" len="med"/>
              <a:tailEnd/>
            </a:ln>
          </p:spPr>
          <p:txBody>
            <a:bodyPr lIns="0" tIns="0" rIns="40640" bIns="0" anchor="ctr">
              <a:prstTxWarp prst="textNoShape">
                <a:avLst/>
              </a:prstTxWarp>
            </a:bodyPr>
            <a:lstStyle/>
            <a:p>
              <a:endParaRPr lang="en-US"/>
            </a:p>
          </p:txBody>
        </p:sp>
      </p:grpSp>
      <p:sp>
        <p:nvSpPr>
          <p:cNvPr id="102405" name="AutoShape 15"/>
          <p:cNvSpPr>
            <a:spLocks/>
          </p:cNvSpPr>
          <p:nvPr/>
        </p:nvSpPr>
        <p:spPr bwMode="auto">
          <a:xfrm>
            <a:off x="1828800" y="2297113"/>
            <a:ext cx="228600" cy="309562"/>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7" name="Group 16"/>
          <p:cNvGrpSpPr>
            <a:grpSpLocks/>
          </p:cNvGrpSpPr>
          <p:nvPr/>
        </p:nvGrpSpPr>
        <p:grpSpPr bwMode="auto">
          <a:xfrm>
            <a:off x="1063625" y="1692275"/>
            <a:ext cx="1519238" cy="604838"/>
            <a:chOff x="0" y="0"/>
            <a:chExt cx="1064" cy="424"/>
          </a:xfrm>
        </p:grpSpPr>
        <p:sp>
          <p:nvSpPr>
            <p:cNvPr id="102573" name="Rectangle 17"/>
            <p:cNvSpPr>
              <a:spLocks/>
            </p:cNvSpPr>
            <p:nvPr/>
          </p:nvSpPr>
          <p:spPr bwMode="auto">
            <a:xfrm>
              <a:off x="0" y="0"/>
              <a:ext cx="1064"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74" name="Rectangle 18"/>
            <p:cNvSpPr>
              <a:spLocks/>
            </p:cNvSpPr>
            <p:nvPr/>
          </p:nvSpPr>
          <p:spPr bwMode="auto">
            <a:xfrm>
              <a:off x="32" y="79"/>
              <a:ext cx="999"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RNA extract</a:t>
              </a:r>
            </a:p>
          </p:txBody>
        </p:sp>
      </p:grpSp>
      <p:sp>
        <p:nvSpPr>
          <p:cNvPr id="102407" name="AutoShape 19"/>
          <p:cNvSpPr>
            <a:spLocks/>
          </p:cNvSpPr>
          <p:nvPr/>
        </p:nvSpPr>
        <p:spPr bwMode="auto">
          <a:xfrm>
            <a:off x="1450975" y="1382713"/>
            <a:ext cx="377825" cy="309562"/>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8" name="Group 20"/>
          <p:cNvGrpSpPr>
            <a:grpSpLocks/>
          </p:cNvGrpSpPr>
          <p:nvPr/>
        </p:nvGrpSpPr>
        <p:grpSpPr bwMode="auto">
          <a:xfrm>
            <a:off x="685800" y="777875"/>
            <a:ext cx="1600200" cy="604838"/>
            <a:chOff x="0" y="0"/>
            <a:chExt cx="1120" cy="424"/>
          </a:xfrm>
        </p:grpSpPr>
        <p:sp>
          <p:nvSpPr>
            <p:cNvPr id="102571" name="Rectangle 21"/>
            <p:cNvSpPr>
              <a:spLocks/>
            </p:cNvSpPr>
            <p:nvPr/>
          </p:nvSpPr>
          <p:spPr bwMode="auto">
            <a:xfrm>
              <a:off x="0" y="0"/>
              <a:ext cx="1120"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72" name="Rectangle 22"/>
            <p:cNvSpPr>
              <a:spLocks/>
            </p:cNvSpPr>
            <p:nvPr/>
          </p:nvSpPr>
          <p:spPr bwMode="auto">
            <a:xfrm>
              <a:off x="223" y="79"/>
              <a:ext cx="673"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Sample</a:t>
              </a:r>
            </a:p>
          </p:txBody>
        </p:sp>
      </p:grpSp>
      <p:grpSp>
        <p:nvGrpSpPr>
          <p:cNvPr id="9" name="Group 23"/>
          <p:cNvGrpSpPr>
            <a:grpSpLocks/>
          </p:cNvGrpSpPr>
          <p:nvPr/>
        </p:nvGrpSpPr>
        <p:grpSpPr bwMode="auto">
          <a:xfrm>
            <a:off x="6550025" y="1611313"/>
            <a:ext cx="1600200" cy="606425"/>
            <a:chOff x="0" y="0"/>
            <a:chExt cx="1120" cy="424"/>
          </a:xfrm>
        </p:grpSpPr>
        <p:sp>
          <p:nvSpPr>
            <p:cNvPr id="102569" name="Rectangle 24"/>
            <p:cNvSpPr>
              <a:spLocks/>
            </p:cNvSpPr>
            <p:nvPr/>
          </p:nvSpPr>
          <p:spPr bwMode="auto">
            <a:xfrm>
              <a:off x="0" y="0"/>
              <a:ext cx="1120" cy="424"/>
            </a:xfrm>
            <a:prstGeom prst="rect">
              <a:avLst/>
            </a:prstGeom>
            <a:solidFill>
              <a:srgbClr val="FDFFC8"/>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70" name="Rectangle 25"/>
            <p:cNvSpPr>
              <a:spLocks/>
            </p:cNvSpPr>
            <p:nvPr/>
          </p:nvSpPr>
          <p:spPr bwMode="auto">
            <a:xfrm>
              <a:off x="18" y="79"/>
              <a:ext cx="1083"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Array design</a:t>
              </a:r>
            </a:p>
          </p:txBody>
        </p:sp>
      </p:grpSp>
      <p:sp>
        <p:nvSpPr>
          <p:cNvPr id="102410" name="AutoShape 26"/>
          <p:cNvSpPr>
            <a:spLocks/>
          </p:cNvSpPr>
          <p:nvPr/>
        </p:nvSpPr>
        <p:spPr bwMode="auto">
          <a:xfrm flipH="1">
            <a:off x="6858000" y="2228850"/>
            <a:ext cx="457200" cy="37782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10" name="Group 27"/>
          <p:cNvGrpSpPr>
            <a:grpSpLocks/>
          </p:cNvGrpSpPr>
          <p:nvPr/>
        </p:nvGrpSpPr>
        <p:grpSpPr bwMode="auto">
          <a:xfrm>
            <a:off x="3886200" y="3211513"/>
            <a:ext cx="1222375" cy="1681162"/>
            <a:chOff x="0" y="0"/>
            <a:chExt cx="856" cy="1176"/>
          </a:xfrm>
        </p:grpSpPr>
        <p:pic>
          <p:nvPicPr>
            <p:cNvPr id="102567" name="Picture 28"/>
            <p:cNvPicPr>
              <a:picLocks noChangeArrowheads="1"/>
            </p:cNvPicPr>
            <p:nvPr/>
          </p:nvPicPr>
          <p:blipFill>
            <a:blip r:embed="rId3"/>
            <a:srcRect/>
            <a:stretch>
              <a:fillRect/>
            </a:stretch>
          </p:blipFill>
          <p:spPr bwMode="auto">
            <a:xfrm>
              <a:off x="0" y="320"/>
              <a:ext cx="856" cy="856"/>
            </a:xfrm>
            <a:prstGeom prst="rect">
              <a:avLst/>
            </a:prstGeom>
            <a:noFill/>
            <a:ln w="9525">
              <a:noFill/>
              <a:miter lim="800000"/>
              <a:headEnd/>
              <a:tailEnd/>
            </a:ln>
          </p:spPr>
        </p:pic>
        <p:sp>
          <p:nvSpPr>
            <p:cNvPr id="102568" name="Line 29"/>
            <p:cNvSpPr>
              <a:spLocks noChangeShapeType="1"/>
            </p:cNvSpPr>
            <p:nvPr/>
          </p:nvSpPr>
          <p:spPr bwMode="auto">
            <a:xfrm>
              <a:off x="428" y="0"/>
              <a:ext cx="1" cy="32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11" name="Group 30"/>
          <p:cNvGrpSpPr>
            <a:grpSpLocks/>
          </p:cNvGrpSpPr>
          <p:nvPr/>
        </p:nvGrpSpPr>
        <p:grpSpPr bwMode="auto">
          <a:xfrm>
            <a:off x="3886200" y="4892675"/>
            <a:ext cx="1222375" cy="1600200"/>
            <a:chOff x="0" y="0"/>
            <a:chExt cx="856" cy="1120"/>
          </a:xfrm>
        </p:grpSpPr>
        <p:sp>
          <p:nvSpPr>
            <p:cNvPr id="102565" name="Rectangle 31"/>
            <p:cNvSpPr>
              <a:spLocks/>
            </p:cNvSpPr>
            <p:nvPr/>
          </p:nvSpPr>
          <p:spPr bwMode="auto">
            <a:xfrm>
              <a:off x="0" y="319"/>
              <a:ext cx="856" cy="801"/>
            </a:xfrm>
            <a:prstGeom prst="rect">
              <a:avLst/>
            </a:prstGeom>
            <a:blipFill dpi="0" rotWithShape="0">
              <a:blip r:embed="rId4"/>
              <a:srcRect/>
              <a:tile tx="0" ty="0" sx="100000" sy="100000" flip="none" algn="tl"/>
            </a:blipFill>
            <a:ln w="9525">
              <a:solidFill>
                <a:schemeClr val="tx1"/>
              </a:solidFill>
              <a:miter lim="800000"/>
              <a:headEnd/>
              <a:tailEnd/>
            </a:ln>
          </p:spPr>
          <p:txBody>
            <a:bodyPr>
              <a:prstTxWarp prst="textNoShape">
                <a:avLst/>
              </a:prstTxWarp>
            </a:bodyPr>
            <a:lstStyle/>
            <a:p>
              <a:endParaRPr lang="en-US"/>
            </a:p>
          </p:txBody>
        </p:sp>
        <p:sp>
          <p:nvSpPr>
            <p:cNvPr id="102566" name="Line 32"/>
            <p:cNvSpPr>
              <a:spLocks noChangeShapeType="1"/>
            </p:cNvSpPr>
            <p:nvPr/>
          </p:nvSpPr>
          <p:spPr bwMode="auto">
            <a:xfrm>
              <a:off x="428" y="0"/>
              <a:ext cx="1" cy="32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12" name="Group 33"/>
          <p:cNvGrpSpPr>
            <a:grpSpLocks/>
          </p:cNvGrpSpPr>
          <p:nvPr/>
        </p:nvGrpSpPr>
        <p:grpSpPr bwMode="auto">
          <a:xfrm>
            <a:off x="3806825" y="2686050"/>
            <a:ext cx="1519238" cy="606425"/>
            <a:chOff x="0" y="0"/>
            <a:chExt cx="1064" cy="424"/>
          </a:xfrm>
        </p:grpSpPr>
        <p:sp>
          <p:nvSpPr>
            <p:cNvPr id="102563" name="Rectangle 34"/>
            <p:cNvSpPr>
              <a:spLocks/>
            </p:cNvSpPr>
            <p:nvPr/>
          </p:nvSpPr>
          <p:spPr bwMode="auto">
            <a:xfrm>
              <a:off x="0" y="0"/>
              <a:ext cx="1064" cy="424"/>
            </a:xfrm>
            <a:prstGeom prst="rect">
              <a:avLst/>
            </a:prstGeom>
            <a:solidFill>
              <a:srgbClr val="00FFCA"/>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64" name="Rectangle 35"/>
            <p:cNvSpPr>
              <a:spLocks/>
            </p:cNvSpPr>
            <p:nvPr/>
          </p:nvSpPr>
          <p:spPr bwMode="auto">
            <a:xfrm>
              <a:off x="9" y="79"/>
              <a:ext cx="1045"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hybridisation</a:t>
              </a:r>
            </a:p>
          </p:txBody>
        </p:sp>
      </p:grpSp>
      <p:grpSp>
        <p:nvGrpSpPr>
          <p:cNvPr id="13" name="Group 36"/>
          <p:cNvGrpSpPr>
            <a:grpSpLocks/>
          </p:cNvGrpSpPr>
          <p:nvPr/>
        </p:nvGrpSpPr>
        <p:grpSpPr bwMode="auto">
          <a:xfrm>
            <a:off x="1371600" y="2651125"/>
            <a:ext cx="1520825" cy="673100"/>
            <a:chOff x="0" y="0"/>
            <a:chExt cx="1064" cy="472"/>
          </a:xfrm>
        </p:grpSpPr>
        <p:sp>
          <p:nvSpPr>
            <p:cNvPr id="102561" name="Rectangle 37"/>
            <p:cNvSpPr>
              <a:spLocks/>
            </p:cNvSpPr>
            <p:nvPr/>
          </p:nvSpPr>
          <p:spPr bwMode="auto">
            <a:xfrm>
              <a:off x="0" y="22"/>
              <a:ext cx="1064" cy="427"/>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62" name="Rectangle 38"/>
            <p:cNvSpPr>
              <a:spLocks/>
            </p:cNvSpPr>
            <p:nvPr/>
          </p:nvSpPr>
          <p:spPr bwMode="auto">
            <a:xfrm>
              <a:off x="52" y="0"/>
              <a:ext cx="959" cy="472"/>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labelled </a:t>
              </a:r>
            </a:p>
            <a:p>
              <a:pPr marL="39688" algn="ctr" defTabSz="822325"/>
              <a:r>
                <a:rPr lang="en-US" sz="2000">
                  <a:latin typeface="Times New Roman" charset="0"/>
                  <a:ea typeface="Times New Roman" charset="0"/>
                  <a:cs typeface="Times New Roman" charset="0"/>
                  <a:sym typeface="Times New Roman" charset="0"/>
                </a:rPr>
                <a:t>nucleic acid</a:t>
              </a:r>
            </a:p>
          </p:txBody>
        </p:sp>
      </p:grpSp>
      <p:sp>
        <p:nvSpPr>
          <p:cNvPr id="102415" name="Line 39"/>
          <p:cNvSpPr>
            <a:spLocks noChangeShapeType="1"/>
          </p:cNvSpPr>
          <p:nvPr/>
        </p:nvSpPr>
        <p:spPr bwMode="auto">
          <a:xfrm>
            <a:off x="2892425" y="2982913"/>
            <a:ext cx="912813" cy="1587"/>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nvGrpSpPr>
          <p:cNvPr id="14" name="Group 40"/>
          <p:cNvGrpSpPr>
            <a:grpSpLocks/>
          </p:cNvGrpSpPr>
          <p:nvPr/>
        </p:nvGrpSpPr>
        <p:grpSpPr bwMode="auto">
          <a:xfrm>
            <a:off x="6172200" y="2686050"/>
            <a:ext cx="1520825" cy="606425"/>
            <a:chOff x="0" y="0"/>
            <a:chExt cx="1064" cy="424"/>
          </a:xfrm>
        </p:grpSpPr>
        <p:sp>
          <p:nvSpPr>
            <p:cNvPr id="102559" name="Rectangle 41"/>
            <p:cNvSpPr>
              <a:spLocks/>
            </p:cNvSpPr>
            <p:nvPr/>
          </p:nvSpPr>
          <p:spPr bwMode="auto">
            <a:xfrm>
              <a:off x="0" y="0"/>
              <a:ext cx="1064" cy="424"/>
            </a:xfrm>
            <a:prstGeom prst="rect">
              <a:avLst/>
            </a:prstGeom>
            <a:solidFill>
              <a:srgbClr val="FDFFC8"/>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60" name="Rectangle 42"/>
            <p:cNvSpPr>
              <a:spLocks/>
            </p:cNvSpPr>
            <p:nvPr/>
          </p:nvSpPr>
          <p:spPr bwMode="auto">
            <a:xfrm>
              <a:off x="295" y="79"/>
              <a:ext cx="473"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array</a:t>
              </a:r>
            </a:p>
          </p:txBody>
        </p:sp>
      </p:grpSp>
      <p:sp>
        <p:nvSpPr>
          <p:cNvPr id="102417" name="Line 43"/>
          <p:cNvSpPr>
            <a:spLocks noChangeShapeType="1"/>
          </p:cNvSpPr>
          <p:nvPr/>
        </p:nvSpPr>
        <p:spPr bwMode="auto">
          <a:xfrm>
            <a:off x="5337175" y="2982913"/>
            <a:ext cx="833438" cy="1587"/>
          </a:xfrm>
          <a:prstGeom prst="line">
            <a:avLst/>
          </a:prstGeom>
          <a:noFill/>
          <a:ln w="9525">
            <a:solidFill>
              <a:schemeClr val="tx1"/>
            </a:solidFill>
            <a:round/>
            <a:headEnd type="triangle" w="med" len="med"/>
            <a:tailEnd/>
          </a:ln>
        </p:spPr>
        <p:txBody>
          <a:bodyPr>
            <a:prstTxWarp prst="textNoShape">
              <a:avLst/>
            </a:prstTxWarp>
          </a:bodyPr>
          <a:lstStyle/>
          <a:p>
            <a:endParaRPr lang="en-US"/>
          </a:p>
        </p:txBody>
      </p:sp>
      <p:sp>
        <p:nvSpPr>
          <p:cNvPr id="102418" name="AutoShape 44"/>
          <p:cNvSpPr>
            <a:spLocks/>
          </p:cNvSpPr>
          <p:nvPr/>
        </p:nvSpPr>
        <p:spPr bwMode="auto">
          <a:xfrm>
            <a:off x="1908175" y="2378075"/>
            <a:ext cx="228600" cy="30797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15" name="Group 45"/>
          <p:cNvGrpSpPr>
            <a:grpSpLocks/>
          </p:cNvGrpSpPr>
          <p:nvPr/>
        </p:nvGrpSpPr>
        <p:grpSpPr bwMode="auto">
          <a:xfrm>
            <a:off x="1143000" y="1771650"/>
            <a:ext cx="1520825" cy="606425"/>
            <a:chOff x="0" y="0"/>
            <a:chExt cx="1064" cy="424"/>
          </a:xfrm>
        </p:grpSpPr>
        <p:sp>
          <p:nvSpPr>
            <p:cNvPr id="102557" name="Rectangle 46"/>
            <p:cNvSpPr>
              <a:spLocks/>
            </p:cNvSpPr>
            <p:nvPr/>
          </p:nvSpPr>
          <p:spPr bwMode="auto">
            <a:xfrm>
              <a:off x="0" y="0"/>
              <a:ext cx="1064"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58" name="Rectangle 47"/>
            <p:cNvSpPr>
              <a:spLocks/>
            </p:cNvSpPr>
            <p:nvPr/>
          </p:nvSpPr>
          <p:spPr bwMode="auto">
            <a:xfrm>
              <a:off x="32" y="79"/>
              <a:ext cx="999"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RNA extract</a:t>
              </a:r>
            </a:p>
          </p:txBody>
        </p:sp>
      </p:grpSp>
      <p:sp>
        <p:nvSpPr>
          <p:cNvPr id="102420" name="AutoShape 48"/>
          <p:cNvSpPr>
            <a:spLocks/>
          </p:cNvSpPr>
          <p:nvPr/>
        </p:nvSpPr>
        <p:spPr bwMode="auto">
          <a:xfrm>
            <a:off x="1520825" y="1463675"/>
            <a:ext cx="376238" cy="30797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16" name="Group 49"/>
          <p:cNvGrpSpPr>
            <a:grpSpLocks/>
          </p:cNvGrpSpPr>
          <p:nvPr/>
        </p:nvGrpSpPr>
        <p:grpSpPr bwMode="auto">
          <a:xfrm>
            <a:off x="765175" y="857250"/>
            <a:ext cx="1577975" cy="606425"/>
            <a:chOff x="0" y="0"/>
            <a:chExt cx="1104" cy="424"/>
          </a:xfrm>
        </p:grpSpPr>
        <p:sp>
          <p:nvSpPr>
            <p:cNvPr id="102555" name="Rectangle 50"/>
            <p:cNvSpPr>
              <a:spLocks/>
            </p:cNvSpPr>
            <p:nvPr/>
          </p:nvSpPr>
          <p:spPr bwMode="auto">
            <a:xfrm>
              <a:off x="0" y="0"/>
              <a:ext cx="1104"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56" name="Rectangle 51"/>
            <p:cNvSpPr>
              <a:spLocks/>
            </p:cNvSpPr>
            <p:nvPr/>
          </p:nvSpPr>
          <p:spPr bwMode="auto">
            <a:xfrm>
              <a:off x="219" y="79"/>
              <a:ext cx="665"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Sample</a:t>
              </a:r>
            </a:p>
          </p:txBody>
        </p:sp>
      </p:grpSp>
      <p:pic>
        <p:nvPicPr>
          <p:cNvPr id="102422" name="Picture 52"/>
          <p:cNvPicPr>
            <a:picLocks noChangeArrowheads="1"/>
          </p:cNvPicPr>
          <p:nvPr/>
        </p:nvPicPr>
        <p:blipFill>
          <a:blip r:embed="rId3"/>
          <a:srcRect/>
          <a:stretch>
            <a:fillRect/>
          </a:stretch>
        </p:blipFill>
        <p:spPr bwMode="auto">
          <a:xfrm>
            <a:off x="3965575" y="3749675"/>
            <a:ext cx="1223963" cy="1222375"/>
          </a:xfrm>
          <a:prstGeom prst="rect">
            <a:avLst/>
          </a:prstGeom>
          <a:noFill/>
          <a:ln w="9525">
            <a:noFill/>
            <a:miter lim="800000"/>
            <a:headEnd/>
            <a:tailEnd/>
          </a:ln>
        </p:spPr>
      </p:pic>
      <p:sp>
        <p:nvSpPr>
          <p:cNvPr id="102423" name="Line 53"/>
          <p:cNvSpPr>
            <a:spLocks noChangeShapeType="1"/>
          </p:cNvSpPr>
          <p:nvPr/>
        </p:nvSpPr>
        <p:spPr bwMode="auto">
          <a:xfrm>
            <a:off x="4572000" y="3292475"/>
            <a:ext cx="1588" cy="45561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02424" name="Rectangle 54"/>
          <p:cNvSpPr>
            <a:spLocks/>
          </p:cNvSpPr>
          <p:nvPr/>
        </p:nvSpPr>
        <p:spPr bwMode="auto">
          <a:xfrm>
            <a:off x="3965575" y="5429250"/>
            <a:ext cx="1223963" cy="1143000"/>
          </a:xfrm>
          <a:prstGeom prst="rect">
            <a:avLst/>
          </a:prstGeom>
          <a:blipFill dpi="0" rotWithShape="0">
            <a:blip r:embed="rId4"/>
            <a:srcRect/>
            <a:tile tx="0" ty="0" sx="100000" sy="100000" flip="none" algn="tl"/>
          </a:blipFill>
          <a:ln w="9525">
            <a:solidFill>
              <a:schemeClr val="tx1"/>
            </a:solidFill>
            <a:miter lim="800000"/>
            <a:headEnd/>
            <a:tailEnd/>
          </a:ln>
        </p:spPr>
        <p:txBody>
          <a:bodyPr>
            <a:prstTxWarp prst="textNoShape">
              <a:avLst/>
            </a:prstTxWarp>
          </a:bodyPr>
          <a:lstStyle/>
          <a:p>
            <a:endParaRPr lang="en-US"/>
          </a:p>
        </p:txBody>
      </p:sp>
      <p:sp>
        <p:nvSpPr>
          <p:cNvPr id="102425" name="Line 55"/>
          <p:cNvSpPr>
            <a:spLocks noChangeShapeType="1"/>
          </p:cNvSpPr>
          <p:nvPr/>
        </p:nvSpPr>
        <p:spPr bwMode="auto">
          <a:xfrm>
            <a:off x="4572000" y="4972050"/>
            <a:ext cx="1588" cy="45561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nvGrpSpPr>
          <p:cNvPr id="17" name="Group 56"/>
          <p:cNvGrpSpPr>
            <a:grpSpLocks/>
          </p:cNvGrpSpPr>
          <p:nvPr/>
        </p:nvGrpSpPr>
        <p:grpSpPr bwMode="auto">
          <a:xfrm>
            <a:off x="3886200" y="2754313"/>
            <a:ext cx="1520825" cy="606425"/>
            <a:chOff x="0" y="0"/>
            <a:chExt cx="1064" cy="424"/>
          </a:xfrm>
        </p:grpSpPr>
        <p:sp>
          <p:nvSpPr>
            <p:cNvPr id="102553" name="Rectangle 57"/>
            <p:cNvSpPr>
              <a:spLocks/>
            </p:cNvSpPr>
            <p:nvPr/>
          </p:nvSpPr>
          <p:spPr bwMode="auto">
            <a:xfrm>
              <a:off x="0" y="0"/>
              <a:ext cx="1064" cy="424"/>
            </a:xfrm>
            <a:prstGeom prst="rect">
              <a:avLst/>
            </a:prstGeom>
            <a:solidFill>
              <a:srgbClr val="00FFCA"/>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54" name="Rectangle 58"/>
            <p:cNvSpPr>
              <a:spLocks/>
            </p:cNvSpPr>
            <p:nvPr/>
          </p:nvSpPr>
          <p:spPr bwMode="auto">
            <a:xfrm>
              <a:off x="9" y="79"/>
              <a:ext cx="1045"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hybridisation</a:t>
              </a:r>
            </a:p>
          </p:txBody>
        </p:sp>
      </p:grpSp>
      <p:grpSp>
        <p:nvGrpSpPr>
          <p:cNvPr id="18" name="Group 59"/>
          <p:cNvGrpSpPr>
            <a:grpSpLocks/>
          </p:cNvGrpSpPr>
          <p:nvPr/>
        </p:nvGrpSpPr>
        <p:grpSpPr bwMode="auto">
          <a:xfrm>
            <a:off x="1450975" y="2725738"/>
            <a:ext cx="2435225" cy="674687"/>
            <a:chOff x="0" y="0"/>
            <a:chExt cx="1704" cy="472"/>
          </a:xfrm>
        </p:grpSpPr>
        <p:grpSp>
          <p:nvGrpSpPr>
            <p:cNvPr id="19" name="Group 60"/>
            <p:cNvGrpSpPr>
              <a:grpSpLocks/>
            </p:cNvGrpSpPr>
            <p:nvPr/>
          </p:nvGrpSpPr>
          <p:grpSpPr bwMode="auto">
            <a:xfrm>
              <a:off x="0" y="0"/>
              <a:ext cx="1065" cy="472"/>
              <a:chOff x="0" y="0"/>
              <a:chExt cx="1065" cy="472"/>
            </a:xfrm>
          </p:grpSpPr>
          <p:sp>
            <p:nvSpPr>
              <p:cNvPr id="102551" name="Rectangle 61"/>
              <p:cNvSpPr>
                <a:spLocks/>
              </p:cNvSpPr>
              <p:nvPr/>
            </p:nvSpPr>
            <p:spPr bwMode="auto">
              <a:xfrm>
                <a:off x="0" y="22"/>
                <a:ext cx="1065" cy="427"/>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52" name="Rectangle 62"/>
              <p:cNvSpPr>
                <a:spLocks/>
              </p:cNvSpPr>
              <p:nvPr/>
            </p:nvSpPr>
            <p:spPr bwMode="auto">
              <a:xfrm>
                <a:off x="52" y="0"/>
                <a:ext cx="960" cy="472"/>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labelled </a:t>
                </a:r>
              </a:p>
              <a:p>
                <a:pPr marL="39688" algn="ctr" defTabSz="822325"/>
                <a:r>
                  <a:rPr lang="en-US" sz="2000">
                    <a:latin typeface="Times New Roman" charset="0"/>
                    <a:ea typeface="Times New Roman" charset="0"/>
                    <a:cs typeface="Times New Roman" charset="0"/>
                    <a:sym typeface="Times New Roman" charset="0"/>
                  </a:rPr>
                  <a:t>nucleic acid</a:t>
                </a:r>
              </a:p>
            </p:txBody>
          </p:sp>
        </p:grpSp>
        <p:sp>
          <p:nvSpPr>
            <p:cNvPr id="102550" name="Line 63"/>
            <p:cNvSpPr>
              <a:spLocks noChangeShapeType="1"/>
            </p:cNvSpPr>
            <p:nvPr/>
          </p:nvSpPr>
          <p:spPr bwMode="auto">
            <a:xfrm>
              <a:off x="1065" y="236"/>
              <a:ext cx="639" cy="1"/>
            </a:xfrm>
            <a:prstGeom prst="line">
              <a:avLst/>
            </a:prstGeom>
            <a:noFill/>
            <a:ln w="9525">
              <a:solidFill>
                <a:schemeClr val="tx1"/>
              </a:solidFill>
              <a:round/>
              <a:headEnd/>
              <a:tailEnd type="triangle" w="med" len="med"/>
            </a:ln>
          </p:spPr>
          <p:txBody>
            <a:bodyPr lIns="0" tIns="0" rIns="40640" bIns="0" anchor="ctr">
              <a:prstTxWarp prst="textNoShape">
                <a:avLst/>
              </a:prstTxWarp>
            </a:bodyPr>
            <a:lstStyle/>
            <a:p>
              <a:endParaRPr lang="en-US"/>
            </a:p>
          </p:txBody>
        </p:sp>
      </p:grpSp>
      <p:grpSp>
        <p:nvGrpSpPr>
          <p:cNvPr id="20" name="Group 64"/>
          <p:cNvGrpSpPr>
            <a:grpSpLocks/>
          </p:cNvGrpSpPr>
          <p:nvPr/>
        </p:nvGrpSpPr>
        <p:grpSpPr bwMode="auto">
          <a:xfrm>
            <a:off x="5407025" y="2754313"/>
            <a:ext cx="2365375" cy="606425"/>
            <a:chOff x="0" y="0"/>
            <a:chExt cx="1656" cy="424"/>
          </a:xfrm>
        </p:grpSpPr>
        <p:grpSp>
          <p:nvGrpSpPr>
            <p:cNvPr id="21" name="Group 65"/>
            <p:cNvGrpSpPr>
              <a:grpSpLocks/>
            </p:cNvGrpSpPr>
            <p:nvPr/>
          </p:nvGrpSpPr>
          <p:grpSpPr bwMode="auto">
            <a:xfrm>
              <a:off x="587" y="0"/>
              <a:ext cx="1069" cy="424"/>
              <a:chOff x="0" y="0"/>
              <a:chExt cx="1068" cy="424"/>
            </a:xfrm>
          </p:grpSpPr>
          <p:sp>
            <p:nvSpPr>
              <p:cNvPr id="102547" name="Rectangle 66"/>
              <p:cNvSpPr>
                <a:spLocks/>
              </p:cNvSpPr>
              <p:nvPr/>
            </p:nvSpPr>
            <p:spPr bwMode="auto">
              <a:xfrm>
                <a:off x="0" y="0"/>
                <a:ext cx="1068" cy="424"/>
              </a:xfrm>
              <a:prstGeom prst="rect">
                <a:avLst/>
              </a:prstGeom>
              <a:solidFill>
                <a:srgbClr val="FDFFC8"/>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48" name="Rectangle 67"/>
              <p:cNvSpPr>
                <a:spLocks/>
              </p:cNvSpPr>
              <p:nvPr/>
            </p:nvSpPr>
            <p:spPr bwMode="auto">
              <a:xfrm>
                <a:off x="297" y="79"/>
                <a:ext cx="474"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array</a:t>
                </a:r>
              </a:p>
            </p:txBody>
          </p:sp>
        </p:grpSp>
        <p:sp>
          <p:nvSpPr>
            <p:cNvPr id="102546" name="Line 68"/>
            <p:cNvSpPr>
              <a:spLocks noChangeShapeType="1"/>
            </p:cNvSpPr>
            <p:nvPr/>
          </p:nvSpPr>
          <p:spPr bwMode="auto">
            <a:xfrm>
              <a:off x="0" y="212"/>
              <a:ext cx="587" cy="1"/>
            </a:xfrm>
            <a:prstGeom prst="line">
              <a:avLst/>
            </a:prstGeom>
            <a:noFill/>
            <a:ln w="9525">
              <a:solidFill>
                <a:schemeClr val="tx1"/>
              </a:solidFill>
              <a:round/>
              <a:headEnd type="triangle" w="med" len="med"/>
              <a:tailEnd/>
            </a:ln>
          </p:spPr>
          <p:txBody>
            <a:bodyPr lIns="0" tIns="0" rIns="40640" bIns="0" anchor="ctr">
              <a:prstTxWarp prst="textNoShape">
                <a:avLst/>
              </a:prstTxWarp>
            </a:bodyPr>
            <a:lstStyle/>
            <a:p>
              <a:endParaRPr lang="en-US"/>
            </a:p>
          </p:txBody>
        </p:sp>
      </p:grpSp>
      <p:sp>
        <p:nvSpPr>
          <p:cNvPr id="102429" name="AutoShape 69"/>
          <p:cNvSpPr>
            <a:spLocks/>
          </p:cNvSpPr>
          <p:nvPr/>
        </p:nvSpPr>
        <p:spPr bwMode="auto">
          <a:xfrm>
            <a:off x="1978025" y="2457450"/>
            <a:ext cx="228600" cy="30797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22" name="Group 70"/>
          <p:cNvGrpSpPr>
            <a:grpSpLocks/>
          </p:cNvGrpSpPr>
          <p:nvPr/>
        </p:nvGrpSpPr>
        <p:grpSpPr bwMode="auto">
          <a:xfrm>
            <a:off x="1222375" y="1839913"/>
            <a:ext cx="1520825" cy="606425"/>
            <a:chOff x="0" y="0"/>
            <a:chExt cx="1064" cy="424"/>
          </a:xfrm>
        </p:grpSpPr>
        <p:sp>
          <p:nvSpPr>
            <p:cNvPr id="102543" name="Rectangle 71"/>
            <p:cNvSpPr>
              <a:spLocks/>
            </p:cNvSpPr>
            <p:nvPr/>
          </p:nvSpPr>
          <p:spPr bwMode="auto">
            <a:xfrm>
              <a:off x="0" y="0"/>
              <a:ext cx="1064"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44" name="Rectangle 72"/>
            <p:cNvSpPr>
              <a:spLocks/>
            </p:cNvSpPr>
            <p:nvPr/>
          </p:nvSpPr>
          <p:spPr bwMode="auto">
            <a:xfrm>
              <a:off x="32" y="79"/>
              <a:ext cx="999"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RNA extract</a:t>
              </a:r>
            </a:p>
          </p:txBody>
        </p:sp>
      </p:grpSp>
      <p:sp>
        <p:nvSpPr>
          <p:cNvPr id="102431" name="AutoShape 73"/>
          <p:cNvSpPr>
            <a:spLocks/>
          </p:cNvSpPr>
          <p:nvPr/>
        </p:nvSpPr>
        <p:spPr bwMode="auto">
          <a:xfrm>
            <a:off x="1600200" y="1543050"/>
            <a:ext cx="377825" cy="30797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23" name="Group 74"/>
          <p:cNvGrpSpPr>
            <a:grpSpLocks/>
          </p:cNvGrpSpPr>
          <p:nvPr/>
        </p:nvGrpSpPr>
        <p:grpSpPr bwMode="auto">
          <a:xfrm>
            <a:off x="835025" y="925513"/>
            <a:ext cx="1587500" cy="606425"/>
            <a:chOff x="0" y="0"/>
            <a:chExt cx="1112" cy="424"/>
          </a:xfrm>
        </p:grpSpPr>
        <p:sp>
          <p:nvSpPr>
            <p:cNvPr id="102541" name="Rectangle 75"/>
            <p:cNvSpPr>
              <a:spLocks/>
            </p:cNvSpPr>
            <p:nvPr/>
          </p:nvSpPr>
          <p:spPr bwMode="auto">
            <a:xfrm>
              <a:off x="0" y="0"/>
              <a:ext cx="1112"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42" name="Rectangle 76"/>
            <p:cNvSpPr>
              <a:spLocks/>
            </p:cNvSpPr>
            <p:nvPr/>
          </p:nvSpPr>
          <p:spPr bwMode="auto">
            <a:xfrm>
              <a:off x="221" y="79"/>
              <a:ext cx="669"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Sample</a:t>
              </a:r>
            </a:p>
          </p:txBody>
        </p:sp>
      </p:grpSp>
      <p:grpSp>
        <p:nvGrpSpPr>
          <p:cNvPr id="24" name="Group 77"/>
          <p:cNvGrpSpPr>
            <a:grpSpLocks/>
          </p:cNvGrpSpPr>
          <p:nvPr/>
        </p:nvGrpSpPr>
        <p:grpSpPr bwMode="auto">
          <a:xfrm>
            <a:off x="4035425" y="3371850"/>
            <a:ext cx="1222375" cy="1679575"/>
            <a:chOff x="0" y="0"/>
            <a:chExt cx="856" cy="1176"/>
          </a:xfrm>
        </p:grpSpPr>
        <p:pic>
          <p:nvPicPr>
            <p:cNvPr id="102539" name="Picture 78"/>
            <p:cNvPicPr>
              <a:picLocks noChangeArrowheads="1"/>
            </p:cNvPicPr>
            <p:nvPr/>
          </p:nvPicPr>
          <p:blipFill>
            <a:blip r:embed="rId3"/>
            <a:srcRect/>
            <a:stretch>
              <a:fillRect/>
            </a:stretch>
          </p:blipFill>
          <p:spPr bwMode="auto">
            <a:xfrm>
              <a:off x="0" y="320"/>
              <a:ext cx="856" cy="856"/>
            </a:xfrm>
            <a:prstGeom prst="rect">
              <a:avLst/>
            </a:prstGeom>
            <a:noFill/>
            <a:ln w="9525">
              <a:noFill/>
              <a:miter lim="800000"/>
              <a:headEnd/>
              <a:tailEnd/>
            </a:ln>
          </p:spPr>
        </p:pic>
        <p:sp>
          <p:nvSpPr>
            <p:cNvPr id="102540" name="Line 79"/>
            <p:cNvSpPr>
              <a:spLocks noChangeShapeType="1"/>
            </p:cNvSpPr>
            <p:nvPr/>
          </p:nvSpPr>
          <p:spPr bwMode="auto">
            <a:xfrm>
              <a:off x="428" y="0"/>
              <a:ext cx="1" cy="32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25" name="Group 80"/>
          <p:cNvGrpSpPr>
            <a:grpSpLocks/>
          </p:cNvGrpSpPr>
          <p:nvPr/>
        </p:nvGrpSpPr>
        <p:grpSpPr bwMode="auto">
          <a:xfrm>
            <a:off x="4035425" y="5040313"/>
            <a:ext cx="1222375" cy="1600200"/>
            <a:chOff x="0" y="0"/>
            <a:chExt cx="856" cy="1120"/>
          </a:xfrm>
        </p:grpSpPr>
        <p:sp>
          <p:nvSpPr>
            <p:cNvPr id="102537" name="Rectangle 81"/>
            <p:cNvSpPr>
              <a:spLocks/>
            </p:cNvSpPr>
            <p:nvPr/>
          </p:nvSpPr>
          <p:spPr bwMode="auto">
            <a:xfrm>
              <a:off x="0" y="319"/>
              <a:ext cx="856" cy="801"/>
            </a:xfrm>
            <a:prstGeom prst="rect">
              <a:avLst/>
            </a:prstGeom>
            <a:blipFill dpi="0" rotWithShape="0">
              <a:blip r:embed="rId4"/>
              <a:srcRect/>
              <a:tile tx="0" ty="0" sx="100000" sy="100000" flip="none" algn="tl"/>
            </a:blipFill>
            <a:ln w="9525">
              <a:solidFill>
                <a:schemeClr val="tx1"/>
              </a:solidFill>
              <a:miter lim="800000"/>
              <a:headEnd/>
              <a:tailEnd/>
            </a:ln>
          </p:spPr>
          <p:txBody>
            <a:bodyPr>
              <a:prstTxWarp prst="textNoShape">
                <a:avLst/>
              </a:prstTxWarp>
            </a:bodyPr>
            <a:lstStyle/>
            <a:p>
              <a:endParaRPr lang="en-US"/>
            </a:p>
          </p:txBody>
        </p:sp>
        <p:sp>
          <p:nvSpPr>
            <p:cNvPr id="102538" name="Line 82"/>
            <p:cNvSpPr>
              <a:spLocks noChangeShapeType="1"/>
            </p:cNvSpPr>
            <p:nvPr/>
          </p:nvSpPr>
          <p:spPr bwMode="auto">
            <a:xfrm>
              <a:off x="428" y="0"/>
              <a:ext cx="1" cy="32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26" name="Group 83"/>
          <p:cNvGrpSpPr>
            <a:grpSpLocks/>
          </p:cNvGrpSpPr>
          <p:nvPr/>
        </p:nvGrpSpPr>
        <p:grpSpPr bwMode="auto">
          <a:xfrm>
            <a:off x="3965575" y="2835275"/>
            <a:ext cx="1520825" cy="604838"/>
            <a:chOff x="0" y="0"/>
            <a:chExt cx="1064" cy="424"/>
          </a:xfrm>
        </p:grpSpPr>
        <p:sp>
          <p:nvSpPr>
            <p:cNvPr id="102535" name="Rectangle 84"/>
            <p:cNvSpPr>
              <a:spLocks/>
            </p:cNvSpPr>
            <p:nvPr/>
          </p:nvSpPr>
          <p:spPr bwMode="auto">
            <a:xfrm>
              <a:off x="0" y="0"/>
              <a:ext cx="1064" cy="424"/>
            </a:xfrm>
            <a:prstGeom prst="rect">
              <a:avLst/>
            </a:prstGeom>
            <a:solidFill>
              <a:srgbClr val="00FFCA"/>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36" name="Rectangle 85"/>
            <p:cNvSpPr>
              <a:spLocks/>
            </p:cNvSpPr>
            <p:nvPr/>
          </p:nvSpPr>
          <p:spPr bwMode="auto">
            <a:xfrm>
              <a:off x="9" y="79"/>
              <a:ext cx="1045"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hybridisation</a:t>
              </a:r>
            </a:p>
          </p:txBody>
        </p:sp>
      </p:grpSp>
      <p:grpSp>
        <p:nvGrpSpPr>
          <p:cNvPr id="27" name="Group 86"/>
          <p:cNvGrpSpPr>
            <a:grpSpLocks/>
          </p:cNvGrpSpPr>
          <p:nvPr/>
        </p:nvGrpSpPr>
        <p:grpSpPr bwMode="auto">
          <a:xfrm>
            <a:off x="1520825" y="2801938"/>
            <a:ext cx="2433638" cy="674687"/>
            <a:chOff x="0" y="0"/>
            <a:chExt cx="1704" cy="472"/>
          </a:xfrm>
        </p:grpSpPr>
        <p:grpSp>
          <p:nvGrpSpPr>
            <p:cNvPr id="28" name="Group 87"/>
            <p:cNvGrpSpPr>
              <a:grpSpLocks/>
            </p:cNvGrpSpPr>
            <p:nvPr/>
          </p:nvGrpSpPr>
          <p:grpSpPr bwMode="auto">
            <a:xfrm>
              <a:off x="0" y="0"/>
              <a:ext cx="1065" cy="472"/>
              <a:chOff x="0" y="0"/>
              <a:chExt cx="1065" cy="472"/>
            </a:xfrm>
          </p:grpSpPr>
          <p:sp>
            <p:nvSpPr>
              <p:cNvPr id="102533" name="Rectangle 88"/>
              <p:cNvSpPr>
                <a:spLocks/>
              </p:cNvSpPr>
              <p:nvPr/>
            </p:nvSpPr>
            <p:spPr bwMode="auto">
              <a:xfrm>
                <a:off x="0" y="22"/>
                <a:ext cx="1065" cy="427"/>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34" name="Rectangle 89"/>
              <p:cNvSpPr>
                <a:spLocks/>
              </p:cNvSpPr>
              <p:nvPr/>
            </p:nvSpPr>
            <p:spPr bwMode="auto">
              <a:xfrm>
                <a:off x="52" y="0"/>
                <a:ext cx="960" cy="472"/>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labelled </a:t>
                </a:r>
              </a:p>
              <a:p>
                <a:pPr marL="39688" algn="ctr" defTabSz="822325"/>
                <a:r>
                  <a:rPr lang="en-US" sz="2000">
                    <a:latin typeface="Times New Roman" charset="0"/>
                    <a:ea typeface="Times New Roman" charset="0"/>
                    <a:cs typeface="Times New Roman" charset="0"/>
                    <a:sym typeface="Times New Roman" charset="0"/>
                  </a:rPr>
                  <a:t>nucleic acid</a:t>
                </a:r>
              </a:p>
            </p:txBody>
          </p:sp>
        </p:grpSp>
        <p:sp>
          <p:nvSpPr>
            <p:cNvPr id="102532" name="Line 90"/>
            <p:cNvSpPr>
              <a:spLocks noChangeShapeType="1"/>
            </p:cNvSpPr>
            <p:nvPr/>
          </p:nvSpPr>
          <p:spPr bwMode="auto">
            <a:xfrm>
              <a:off x="1065" y="236"/>
              <a:ext cx="639" cy="1"/>
            </a:xfrm>
            <a:prstGeom prst="line">
              <a:avLst/>
            </a:prstGeom>
            <a:noFill/>
            <a:ln w="9525">
              <a:solidFill>
                <a:schemeClr val="tx1"/>
              </a:solidFill>
              <a:round/>
              <a:headEnd/>
              <a:tailEnd type="triangle" w="med" len="med"/>
            </a:ln>
          </p:spPr>
          <p:txBody>
            <a:bodyPr lIns="0" tIns="0" rIns="40640" bIns="0" anchor="ctr">
              <a:prstTxWarp prst="textNoShape">
                <a:avLst/>
              </a:prstTxWarp>
            </a:bodyPr>
            <a:lstStyle/>
            <a:p>
              <a:endParaRPr lang="en-US"/>
            </a:p>
          </p:txBody>
        </p:sp>
      </p:grpSp>
      <p:grpSp>
        <p:nvGrpSpPr>
          <p:cNvPr id="29" name="Group 91"/>
          <p:cNvGrpSpPr>
            <a:grpSpLocks/>
          </p:cNvGrpSpPr>
          <p:nvPr/>
        </p:nvGrpSpPr>
        <p:grpSpPr bwMode="auto">
          <a:xfrm>
            <a:off x="5486400" y="2835275"/>
            <a:ext cx="2365375" cy="604838"/>
            <a:chOff x="0" y="0"/>
            <a:chExt cx="1656" cy="424"/>
          </a:xfrm>
        </p:grpSpPr>
        <p:grpSp>
          <p:nvGrpSpPr>
            <p:cNvPr id="30" name="Group 92"/>
            <p:cNvGrpSpPr>
              <a:grpSpLocks/>
            </p:cNvGrpSpPr>
            <p:nvPr/>
          </p:nvGrpSpPr>
          <p:grpSpPr bwMode="auto">
            <a:xfrm>
              <a:off x="587" y="0"/>
              <a:ext cx="1069" cy="424"/>
              <a:chOff x="0" y="0"/>
              <a:chExt cx="1068" cy="424"/>
            </a:xfrm>
          </p:grpSpPr>
          <p:sp>
            <p:nvSpPr>
              <p:cNvPr id="102529" name="Rectangle 93"/>
              <p:cNvSpPr>
                <a:spLocks/>
              </p:cNvSpPr>
              <p:nvPr/>
            </p:nvSpPr>
            <p:spPr bwMode="auto">
              <a:xfrm>
                <a:off x="0" y="0"/>
                <a:ext cx="1068" cy="424"/>
              </a:xfrm>
              <a:prstGeom prst="rect">
                <a:avLst/>
              </a:prstGeom>
              <a:solidFill>
                <a:srgbClr val="FDFFC8"/>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30" name="Rectangle 94"/>
              <p:cNvSpPr>
                <a:spLocks/>
              </p:cNvSpPr>
              <p:nvPr/>
            </p:nvSpPr>
            <p:spPr bwMode="auto">
              <a:xfrm>
                <a:off x="297" y="79"/>
                <a:ext cx="474"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array</a:t>
                </a:r>
              </a:p>
            </p:txBody>
          </p:sp>
        </p:grpSp>
        <p:sp>
          <p:nvSpPr>
            <p:cNvPr id="102528" name="Line 95"/>
            <p:cNvSpPr>
              <a:spLocks noChangeShapeType="1"/>
            </p:cNvSpPr>
            <p:nvPr/>
          </p:nvSpPr>
          <p:spPr bwMode="auto">
            <a:xfrm>
              <a:off x="0" y="212"/>
              <a:ext cx="587" cy="1"/>
            </a:xfrm>
            <a:prstGeom prst="line">
              <a:avLst/>
            </a:prstGeom>
            <a:noFill/>
            <a:ln w="9525">
              <a:solidFill>
                <a:schemeClr val="tx1"/>
              </a:solidFill>
              <a:round/>
              <a:headEnd type="triangle" w="med" len="med"/>
              <a:tailEnd/>
            </a:ln>
          </p:spPr>
          <p:txBody>
            <a:bodyPr lIns="0" tIns="0" rIns="40640" bIns="0" anchor="ctr">
              <a:prstTxWarp prst="textNoShape">
                <a:avLst/>
              </a:prstTxWarp>
            </a:bodyPr>
            <a:lstStyle/>
            <a:p>
              <a:endParaRPr lang="en-US"/>
            </a:p>
          </p:txBody>
        </p:sp>
      </p:grpSp>
      <p:sp>
        <p:nvSpPr>
          <p:cNvPr id="102438" name="AutoShape 96"/>
          <p:cNvSpPr>
            <a:spLocks/>
          </p:cNvSpPr>
          <p:nvPr/>
        </p:nvSpPr>
        <p:spPr bwMode="auto">
          <a:xfrm>
            <a:off x="2057400" y="2525713"/>
            <a:ext cx="228600" cy="309562"/>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31" name="Group 97"/>
          <p:cNvGrpSpPr>
            <a:grpSpLocks/>
          </p:cNvGrpSpPr>
          <p:nvPr/>
        </p:nvGrpSpPr>
        <p:grpSpPr bwMode="auto">
          <a:xfrm>
            <a:off x="1292225" y="1920875"/>
            <a:ext cx="1519238" cy="604838"/>
            <a:chOff x="0" y="0"/>
            <a:chExt cx="1064" cy="424"/>
          </a:xfrm>
        </p:grpSpPr>
        <p:sp>
          <p:nvSpPr>
            <p:cNvPr id="102525" name="Rectangle 98"/>
            <p:cNvSpPr>
              <a:spLocks/>
            </p:cNvSpPr>
            <p:nvPr/>
          </p:nvSpPr>
          <p:spPr bwMode="auto">
            <a:xfrm>
              <a:off x="0" y="0"/>
              <a:ext cx="1064"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26" name="Rectangle 99"/>
            <p:cNvSpPr>
              <a:spLocks/>
            </p:cNvSpPr>
            <p:nvPr/>
          </p:nvSpPr>
          <p:spPr bwMode="auto">
            <a:xfrm>
              <a:off x="32" y="79"/>
              <a:ext cx="999"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RNA extract</a:t>
              </a:r>
            </a:p>
          </p:txBody>
        </p:sp>
      </p:grpSp>
      <p:sp>
        <p:nvSpPr>
          <p:cNvPr id="102440" name="AutoShape 100"/>
          <p:cNvSpPr>
            <a:spLocks/>
          </p:cNvSpPr>
          <p:nvPr/>
        </p:nvSpPr>
        <p:spPr bwMode="auto">
          <a:xfrm>
            <a:off x="1679575" y="1611313"/>
            <a:ext cx="377825" cy="309562"/>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102400" name="Group 101"/>
          <p:cNvGrpSpPr>
            <a:grpSpLocks/>
          </p:cNvGrpSpPr>
          <p:nvPr/>
        </p:nvGrpSpPr>
        <p:grpSpPr bwMode="auto">
          <a:xfrm>
            <a:off x="914400" y="1006475"/>
            <a:ext cx="1646238" cy="604838"/>
            <a:chOff x="0" y="0"/>
            <a:chExt cx="1152" cy="424"/>
          </a:xfrm>
        </p:grpSpPr>
        <p:sp>
          <p:nvSpPr>
            <p:cNvPr id="102523" name="Rectangle 102"/>
            <p:cNvSpPr>
              <a:spLocks/>
            </p:cNvSpPr>
            <p:nvPr/>
          </p:nvSpPr>
          <p:spPr bwMode="auto">
            <a:xfrm>
              <a:off x="0" y="0"/>
              <a:ext cx="1152"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24" name="Rectangle 103"/>
            <p:cNvSpPr>
              <a:spLocks/>
            </p:cNvSpPr>
            <p:nvPr/>
          </p:nvSpPr>
          <p:spPr bwMode="auto">
            <a:xfrm>
              <a:off x="229" y="79"/>
              <a:ext cx="693"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Sample</a:t>
              </a:r>
            </a:p>
          </p:txBody>
        </p:sp>
      </p:grpSp>
      <p:grpSp>
        <p:nvGrpSpPr>
          <p:cNvPr id="102401" name="Group 104"/>
          <p:cNvGrpSpPr>
            <a:grpSpLocks/>
          </p:cNvGrpSpPr>
          <p:nvPr/>
        </p:nvGrpSpPr>
        <p:grpSpPr bwMode="auto">
          <a:xfrm>
            <a:off x="4114800" y="3440113"/>
            <a:ext cx="1222375" cy="1681162"/>
            <a:chOff x="0" y="0"/>
            <a:chExt cx="856" cy="1176"/>
          </a:xfrm>
        </p:grpSpPr>
        <p:pic>
          <p:nvPicPr>
            <p:cNvPr id="102521" name="Picture 105"/>
            <p:cNvPicPr>
              <a:picLocks noChangeArrowheads="1"/>
            </p:cNvPicPr>
            <p:nvPr/>
          </p:nvPicPr>
          <p:blipFill>
            <a:blip r:embed="rId3"/>
            <a:srcRect/>
            <a:stretch>
              <a:fillRect/>
            </a:stretch>
          </p:blipFill>
          <p:spPr bwMode="auto">
            <a:xfrm>
              <a:off x="0" y="320"/>
              <a:ext cx="856" cy="856"/>
            </a:xfrm>
            <a:prstGeom prst="rect">
              <a:avLst/>
            </a:prstGeom>
            <a:noFill/>
            <a:ln w="9525">
              <a:noFill/>
              <a:miter lim="800000"/>
              <a:headEnd/>
              <a:tailEnd/>
            </a:ln>
          </p:spPr>
        </p:pic>
        <p:sp>
          <p:nvSpPr>
            <p:cNvPr id="102522" name="Line 106"/>
            <p:cNvSpPr>
              <a:spLocks noChangeShapeType="1"/>
            </p:cNvSpPr>
            <p:nvPr/>
          </p:nvSpPr>
          <p:spPr bwMode="auto">
            <a:xfrm>
              <a:off x="428" y="0"/>
              <a:ext cx="1" cy="32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102402" name="Group 107"/>
          <p:cNvGrpSpPr>
            <a:grpSpLocks/>
          </p:cNvGrpSpPr>
          <p:nvPr/>
        </p:nvGrpSpPr>
        <p:grpSpPr bwMode="auto">
          <a:xfrm>
            <a:off x="4114800" y="5121275"/>
            <a:ext cx="1222375" cy="1600200"/>
            <a:chOff x="0" y="0"/>
            <a:chExt cx="856" cy="1120"/>
          </a:xfrm>
        </p:grpSpPr>
        <p:sp>
          <p:nvSpPr>
            <p:cNvPr id="102519" name="Rectangle 108"/>
            <p:cNvSpPr>
              <a:spLocks/>
            </p:cNvSpPr>
            <p:nvPr/>
          </p:nvSpPr>
          <p:spPr bwMode="auto">
            <a:xfrm>
              <a:off x="0" y="319"/>
              <a:ext cx="856" cy="801"/>
            </a:xfrm>
            <a:prstGeom prst="rect">
              <a:avLst/>
            </a:prstGeom>
            <a:blipFill dpi="0" rotWithShape="0">
              <a:blip r:embed="rId4"/>
              <a:srcRect/>
              <a:tile tx="0" ty="0" sx="100000" sy="100000" flip="none" algn="tl"/>
            </a:blipFill>
            <a:ln w="9525">
              <a:solidFill>
                <a:schemeClr val="tx1"/>
              </a:solidFill>
              <a:miter lim="800000"/>
              <a:headEnd/>
              <a:tailEnd/>
            </a:ln>
          </p:spPr>
          <p:txBody>
            <a:bodyPr>
              <a:prstTxWarp prst="textNoShape">
                <a:avLst/>
              </a:prstTxWarp>
            </a:bodyPr>
            <a:lstStyle/>
            <a:p>
              <a:endParaRPr lang="en-US"/>
            </a:p>
          </p:txBody>
        </p:sp>
        <p:sp>
          <p:nvSpPr>
            <p:cNvPr id="102520" name="Line 109"/>
            <p:cNvSpPr>
              <a:spLocks noChangeShapeType="1"/>
            </p:cNvSpPr>
            <p:nvPr/>
          </p:nvSpPr>
          <p:spPr bwMode="auto">
            <a:xfrm>
              <a:off x="428" y="0"/>
              <a:ext cx="1" cy="32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102403" name="Group 110"/>
          <p:cNvGrpSpPr>
            <a:grpSpLocks/>
          </p:cNvGrpSpPr>
          <p:nvPr/>
        </p:nvGrpSpPr>
        <p:grpSpPr bwMode="auto">
          <a:xfrm>
            <a:off x="4035425" y="2914650"/>
            <a:ext cx="1600200" cy="606425"/>
            <a:chOff x="0" y="0"/>
            <a:chExt cx="1120" cy="424"/>
          </a:xfrm>
        </p:grpSpPr>
        <p:sp>
          <p:nvSpPr>
            <p:cNvPr id="102517" name="Rectangle 111"/>
            <p:cNvSpPr>
              <a:spLocks/>
            </p:cNvSpPr>
            <p:nvPr/>
          </p:nvSpPr>
          <p:spPr bwMode="auto">
            <a:xfrm>
              <a:off x="0" y="0"/>
              <a:ext cx="1120" cy="424"/>
            </a:xfrm>
            <a:prstGeom prst="rect">
              <a:avLst/>
            </a:prstGeom>
            <a:solidFill>
              <a:srgbClr val="00FFCA"/>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18" name="Rectangle 112"/>
            <p:cNvSpPr>
              <a:spLocks/>
            </p:cNvSpPr>
            <p:nvPr/>
          </p:nvSpPr>
          <p:spPr bwMode="auto">
            <a:xfrm>
              <a:off x="10" y="79"/>
              <a:ext cx="1099"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hybridisation</a:t>
              </a:r>
            </a:p>
          </p:txBody>
        </p:sp>
      </p:grpSp>
      <p:grpSp>
        <p:nvGrpSpPr>
          <p:cNvPr id="102404" name="Group 113"/>
          <p:cNvGrpSpPr>
            <a:grpSpLocks/>
          </p:cNvGrpSpPr>
          <p:nvPr/>
        </p:nvGrpSpPr>
        <p:grpSpPr bwMode="auto">
          <a:xfrm>
            <a:off x="1600200" y="2879725"/>
            <a:ext cx="2492375" cy="673100"/>
            <a:chOff x="0" y="0"/>
            <a:chExt cx="1744" cy="472"/>
          </a:xfrm>
        </p:grpSpPr>
        <p:grpSp>
          <p:nvGrpSpPr>
            <p:cNvPr id="102406" name="Group 114"/>
            <p:cNvGrpSpPr>
              <a:grpSpLocks/>
            </p:cNvGrpSpPr>
            <p:nvPr/>
          </p:nvGrpSpPr>
          <p:grpSpPr bwMode="auto">
            <a:xfrm>
              <a:off x="0" y="0"/>
              <a:ext cx="1090" cy="472"/>
              <a:chOff x="0" y="0"/>
              <a:chExt cx="1090" cy="472"/>
            </a:xfrm>
          </p:grpSpPr>
          <p:sp>
            <p:nvSpPr>
              <p:cNvPr id="102515" name="Rectangle 115"/>
              <p:cNvSpPr>
                <a:spLocks/>
              </p:cNvSpPr>
              <p:nvPr/>
            </p:nvSpPr>
            <p:spPr bwMode="auto">
              <a:xfrm>
                <a:off x="0" y="22"/>
                <a:ext cx="1090" cy="427"/>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16" name="Rectangle 116"/>
              <p:cNvSpPr>
                <a:spLocks/>
              </p:cNvSpPr>
              <p:nvPr/>
            </p:nvSpPr>
            <p:spPr bwMode="auto">
              <a:xfrm>
                <a:off x="53" y="0"/>
                <a:ext cx="983" cy="472"/>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labelled </a:t>
                </a:r>
              </a:p>
              <a:p>
                <a:pPr marL="39688" algn="ctr" defTabSz="822325"/>
                <a:r>
                  <a:rPr lang="en-US" sz="2000">
                    <a:latin typeface="Times New Roman" charset="0"/>
                    <a:ea typeface="Times New Roman" charset="0"/>
                    <a:cs typeface="Times New Roman" charset="0"/>
                    <a:sym typeface="Times New Roman" charset="0"/>
                  </a:rPr>
                  <a:t>nucleic acid</a:t>
                </a:r>
              </a:p>
            </p:txBody>
          </p:sp>
        </p:grpSp>
        <p:sp>
          <p:nvSpPr>
            <p:cNvPr id="102514" name="Line 117"/>
            <p:cNvSpPr>
              <a:spLocks noChangeShapeType="1"/>
            </p:cNvSpPr>
            <p:nvPr/>
          </p:nvSpPr>
          <p:spPr bwMode="auto">
            <a:xfrm>
              <a:off x="1090" y="236"/>
              <a:ext cx="653" cy="1"/>
            </a:xfrm>
            <a:prstGeom prst="line">
              <a:avLst/>
            </a:prstGeom>
            <a:noFill/>
            <a:ln w="9525">
              <a:solidFill>
                <a:schemeClr val="tx1"/>
              </a:solidFill>
              <a:round/>
              <a:headEnd/>
              <a:tailEnd type="triangle" w="med" len="med"/>
            </a:ln>
          </p:spPr>
          <p:txBody>
            <a:bodyPr lIns="0" tIns="0" rIns="40640" bIns="0" anchor="ctr">
              <a:prstTxWarp prst="textNoShape">
                <a:avLst/>
              </a:prstTxWarp>
            </a:bodyPr>
            <a:lstStyle/>
            <a:p>
              <a:endParaRPr lang="en-US"/>
            </a:p>
          </p:txBody>
        </p:sp>
      </p:grpSp>
      <p:grpSp>
        <p:nvGrpSpPr>
          <p:cNvPr id="102408" name="Group 118"/>
          <p:cNvGrpSpPr>
            <a:grpSpLocks/>
          </p:cNvGrpSpPr>
          <p:nvPr/>
        </p:nvGrpSpPr>
        <p:grpSpPr bwMode="auto">
          <a:xfrm>
            <a:off x="5565775" y="2914650"/>
            <a:ext cx="2457450" cy="606425"/>
            <a:chOff x="0" y="0"/>
            <a:chExt cx="1720" cy="424"/>
          </a:xfrm>
        </p:grpSpPr>
        <p:grpSp>
          <p:nvGrpSpPr>
            <p:cNvPr id="102409" name="Group 119"/>
            <p:cNvGrpSpPr>
              <a:grpSpLocks/>
            </p:cNvGrpSpPr>
            <p:nvPr/>
          </p:nvGrpSpPr>
          <p:grpSpPr bwMode="auto">
            <a:xfrm>
              <a:off x="610" y="0"/>
              <a:ext cx="1110" cy="424"/>
              <a:chOff x="0" y="0"/>
              <a:chExt cx="1109" cy="424"/>
            </a:xfrm>
          </p:grpSpPr>
          <p:sp>
            <p:nvSpPr>
              <p:cNvPr id="102511" name="Rectangle 120"/>
              <p:cNvSpPr>
                <a:spLocks/>
              </p:cNvSpPr>
              <p:nvPr/>
            </p:nvSpPr>
            <p:spPr bwMode="auto">
              <a:xfrm>
                <a:off x="0" y="0"/>
                <a:ext cx="1109" cy="424"/>
              </a:xfrm>
              <a:prstGeom prst="rect">
                <a:avLst/>
              </a:prstGeom>
              <a:solidFill>
                <a:srgbClr val="FDFFC8"/>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12" name="Rectangle 121"/>
              <p:cNvSpPr>
                <a:spLocks/>
              </p:cNvSpPr>
              <p:nvPr/>
            </p:nvSpPr>
            <p:spPr bwMode="auto">
              <a:xfrm>
                <a:off x="82" y="79"/>
                <a:ext cx="945"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Microarray</a:t>
                </a:r>
              </a:p>
            </p:txBody>
          </p:sp>
        </p:grpSp>
        <p:sp>
          <p:nvSpPr>
            <p:cNvPr id="102510" name="Line 122"/>
            <p:cNvSpPr>
              <a:spLocks noChangeShapeType="1"/>
            </p:cNvSpPr>
            <p:nvPr/>
          </p:nvSpPr>
          <p:spPr bwMode="auto">
            <a:xfrm>
              <a:off x="0" y="212"/>
              <a:ext cx="610" cy="1"/>
            </a:xfrm>
            <a:prstGeom prst="line">
              <a:avLst/>
            </a:prstGeom>
            <a:noFill/>
            <a:ln w="9525">
              <a:solidFill>
                <a:schemeClr val="tx1"/>
              </a:solidFill>
              <a:round/>
              <a:headEnd type="triangle" w="med" len="med"/>
              <a:tailEnd/>
            </a:ln>
          </p:spPr>
          <p:txBody>
            <a:bodyPr lIns="0" tIns="0" rIns="40640" bIns="0" anchor="ctr">
              <a:prstTxWarp prst="textNoShape">
                <a:avLst/>
              </a:prstTxWarp>
            </a:bodyPr>
            <a:lstStyle/>
            <a:p>
              <a:endParaRPr lang="en-US"/>
            </a:p>
          </p:txBody>
        </p:sp>
      </p:grpSp>
      <p:sp>
        <p:nvSpPr>
          <p:cNvPr id="102447" name="AutoShape 123"/>
          <p:cNvSpPr>
            <a:spLocks/>
          </p:cNvSpPr>
          <p:nvPr/>
        </p:nvSpPr>
        <p:spPr bwMode="auto">
          <a:xfrm>
            <a:off x="2136775" y="2606675"/>
            <a:ext cx="228600" cy="30797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102411" name="Group 124"/>
          <p:cNvGrpSpPr>
            <a:grpSpLocks/>
          </p:cNvGrpSpPr>
          <p:nvPr/>
        </p:nvGrpSpPr>
        <p:grpSpPr bwMode="auto">
          <a:xfrm>
            <a:off x="1371600" y="2000250"/>
            <a:ext cx="1565275" cy="606425"/>
            <a:chOff x="0" y="0"/>
            <a:chExt cx="1096" cy="424"/>
          </a:xfrm>
        </p:grpSpPr>
        <p:sp>
          <p:nvSpPr>
            <p:cNvPr id="102507" name="Rectangle 125"/>
            <p:cNvSpPr>
              <a:spLocks/>
            </p:cNvSpPr>
            <p:nvPr/>
          </p:nvSpPr>
          <p:spPr bwMode="auto">
            <a:xfrm>
              <a:off x="0" y="0"/>
              <a:ext cx="1096"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08" name="Rectangle 126"/>
            <p:cNvSpPr>
              <a:spLocks/>
            </p:cNvSpPr>
            <p:nvPr/>
          </p:nvSpPr>
          <p:spPr bwMode="auto">
            <a:xfrm>
              <a:off x="33" y="79"/>
              <a:ext cx="1029"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RNA extract</a:t>
              </a:r>
            </a:p>
          </p:txBody>
        </p:sp>
      </p:grpSp>
      <p:sp>
        <p:nvSpPr>
          <p:cNvPr id="102449" name="AutoShape 127"/>
          <p:cNvSpPr>
            <a:spLocks/>
          </p:cNvSpPr>
          <p:nvPr/>
        </p:nvSpPr>
        <p:spPr bwMode="auto">
          <a:xfrm>
            <a:off x="1749425" y="1692275"/>
            <a:ext cx="376238" cy="30797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102412" name="Group 128"/>
          <p:cNvGrpSpPr>
            <a:grpSpLocks/>
          </p:cNvGrpSpPr>
          <p:nvPr/>
        </p:nvGrpSpPr>
        <p:grpSpPr bwMode="auto">
          <a:xfrm>
            <a:off x="993775" y="1085850"/>
            <a:ext cx="1635125" cy="606425"/>
            <a:chOff x="0" y="0"/>
            <a:chExt cx="1143" cy="424"/>
          </a:xfrm>
        </p:grpSpPr>
        <p:sp>
          <p:nvSpPr>
            <p:cNvPr id="102505" name="Rectangle 129"/>
            <p:cNvSpPr>
              <a:spLocks/>
            </p:cNvSpPr>
            <p:nvPr/>
          </p:nvSpPr>
          <p:spPr bwMode="auto">
            <a:xfrm>
              <a:off x="0" y="0"/>
              <a:ext cx="1143" cy="424"/>
            </a:xfrm>
            <a:prstGeom prst="rect">
              <a:avLst/>
            </a:prstGeom>
            <a:solidFill>
              <a:srgbClr val="49CBFF"/>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06" name="Rectangle 130"/>
            <p:cNvSpPr>
              <a:spLocks/>
            </p:cNvSpPr>
            <p:nvPr/>
          </p:nvSpPr>
          <p:spPr bwMode="auto">
            <a:xfrm>
              <a:off x="227" y="79"/>
              <a:ext cx="689"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Sample</a:t>
              </a:r>
            </a:p>
          </p:txBody>
        </p:sp>
      </p:grpSp>
      <p:grpSp>
        <p:nvGrpSpPr>
          <p:cNvPr id="102413" name="Group 131"/>
          <p:cNvGrpSpPr>
            <a:grpSpLocks/>
          </p:cNvGrpSpPr>
          <p:nvPr/>
        </p:nvGrpSpPr>
        <p:grpSpPr bwMode="auto">
          <a:xfrm>
            <a:off x="4194175" y="3521075"/>
            <a:ext cx="1223963" cy="1679575"/>
            <a:chOff x="0" y="0"/>
            <a:chExt cx="856" cy="1176"/>
          </a:xfrm>
        </p:grpSpPr>
        <p:pic>
          <p:nvPicPr>
            <p:cNvPr id="102503" name="Picture 132"/>
            <p:cNvPicPr>
              <a:picLocks noChangeArrowheads="1"/>
            </p:cNvPicPr>
            <p:nvPr/>
          </p:nvPicPr>
          <p:blipFill>
            <a:blip r:embed="rId3"/>
            <a:srcRect/>
            <a:stretch>
              <a:fillRect/>
            </a:stretch>
          </p:blipFill>
          <p:spPr bwMode="auto">
            <a:xfrm>
              <a:off x="0" y="320"/>
              <a:ext cx="856" cy="856"/>
            </a:xfrm>
            <a:prstGeom prst="rect">
              <a:avLst/>
            </a:prstGeom>
            <a:noFill/>
            <a:ln w="9525">
              <a:noFill/>
              <a:miter lim="800000"/>
              <a:headEnd/>
              <a:tailEnd/>
            </a:ln>
          </p:spPr>
        </p:pic>
        <p:sp>
          <p:nvSpPr>
            <p:cNvPr id="102504" name="Line 133"/>
            <p:cNvSpPr>
              <a:spLocks noChangeShapeType="1"/>
            </p:cNvSpPr>
            <p:nvPr/>
          </p:nvSpPr>
          <p:spPr bwMode="auto">
            <a:xfrm>
              <a:off x="428" y="0"/>
              <a:ext cx="1" cy="32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102414" name="Group 134"/>
          <p:cNvGrpSpPr>
            <a:grpSpLocks/>
          </p:cNvGrpSpPr>
          <p:nvPr/>
        </p:nvGrpSpPr>
        <p:grpSpPr bwMode="auto">
          <a:xfrm>
            <a:off x="4194175" y="5200650"/>
            <a:ext cx="1223963" cy="1600200"/>
            <a:chOff x="0" y="0"/>
            <a:chExt cx="856" cy="1120"/>
          </a:xfrm>
        </p:grpSpPr>
        <p:sp>
          <p:nvSpPr>
            <p:cNvPr id="102501" name="Rectangle 135"/>
            <p:cNvSpPr>
              <a:spLocks/>
            </p:cNvSpPr>
            <p:nvPr/>
          </p:nvSpPr>
          <p:spPr bwMode="auto">
            <a:xfrm>
              <a:off x="0" y="319"/>
              <a:ext cx="856" cy="801"/>
            </a:xfrm>
            <a:prstGeom prst="rect">
              <a:avLst/>
            </a:prstGeom>
            <a:blipFill dpi="0" rotWithShape="0">
              <a:blip r:embed="rId4"/>
              <a:srcRect/>
              <a:tile tx="0" ty="0" sx="100000" sy="100000" flip="none" algn="tl"/>
            </a:blipFill>
            <a:ln w="9525">
              <a:solidFill>
                <a:schemeClr val="tx1"/>
              </a:solidFill>
              <a:miter lim="800000"/>
              <a:headEnd/>
              <a:tailEnd/>
            </a:ln>
          </p:spPr>
          <p:txBody>
            <a:bodyPr>
              <a:prstTxWarp prst="textNoShape">
                <a:avLst/>
              </a:prstTxWarp>
            </a:bodyPr>
            <a:lstStyle/>
            <a:p>
              <a:endParaRPr lang="en-US"/>
            </a:p>
          </p:txBody>
        </p:sp>
        <p:sp>
          <p:nvSpPr>
            <p:cNvPr id="102502" name="Line 136"/>
            <p:cNvSpPr>
              <a:spLocks noChangeShapeType="1"/>
            </p:cNvSpPr>
            <p:nvPr/>
          </p:nvSpPr>
          <p:spPr bwMode="auto">
            <a:xfrm>
              <a:off x="428" y="0"/>
              <a:ext cx="1" cy="32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102416" name="Group 137"/>
          <p:cNvGrpSpPr>
            <a:grpSpLocks/>
          </p:cNvGrpSpPr>
          <p:nvPr/>
        </p:nvGrpSpPr>
        <p:grpSpPr bwMode="auto">
          <a:xfrm>
            <a:off x="3497263" y="696913"/>
            <a:ext cx="2286000" cy="1063625"/>
            <a:chOff x="0" y="0"/>
            <a:chExt cx="1600" cy="743"/>
          </a:xfrm>
        </p:grpSpPr>
        <p:sp>
          <p:nvSpPr>
            <p:cNvPr id="102499" name="Rectangle 138"/>
            <p:cNvSpPr>
              <a:spLocks/>
            </p:cNvSpPr>
            <p:nvPr/>
          </p:nvSpPr>
          <p:spPr bwMode="auto">
            <a:xfrm>
              <a:off x="0" y="0"/>
              <a:ext cx="1600" cy="743"/>
            </a:xfrm>
            <a:prstGeom prst="rect">
              <a:avLst/>
            </a:prstGeom>
            <a:solidFill>
              <a:srgbClr val="B2B2B2"/>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500" name="Rectangle 139"/>
            <p:cNvSpPr>
              <a:spLocks/>
            </p:cNvSpPr>
            <p:nvPr/>
          </p:nvSpPr>
          <p:spPr bwMode="auto">
            <a:xfrm>
              <a:off x="248" y="221"/>
              <a:ext cx="1103" cy="301"/>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300">
                  <a:latin typeface="Times New Roman" charset="0"/>
                  <a:ea typeface="Times New Roman" charset="0"/>
                  <a:cs typeface="Times New Roman" charset="0"/>
                  <a:sym typeface="Times New Roman" charset="0"/>
                </a:rPr>
                <a:t>Experiment</a:t>
              </a:r>
            </a:p>
          </p:txBody>
        </p:sp>
      </p:grpSp>
      <p:sp>
        <p:nvSpPr>
          <p:cNvPr id="102454" name="Line 140"/>
          <p:cNvSpPr>
            <a:spLocks noChangeShapeType="1"/>
          </p:cNvSpPr>
          <p:nvPr/>
        </p:nvSpPr>
        <p:spPr bwMode="auto">
          <a:xfrm flipH="1">
            <a:off x="4035425" y="1543050"/>
            <a:ext cx="531813" cy="106521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02455" name="Line 141"/>
          <p:cNvSpPr>
            <a:spLocks noChangeShapeType="1"/>
          </p:cNvSpPr>
          <p:nvPr/>
        </p:nvSpPr>
        <p:spPr bwMode="auto">
          <a:xfrm flipH="1">
            <a:off x="4264025" y="1543050"/>
            <a:ext cx="303213" cy="1143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02456" name="Line 142"/>
          <p:cNvSpPr>
            <a:spLocks noChangeShapeType="1"/>
          </p:cNvSpPr>
          <p:nvPr/>
        </p:nvSpPr>
        <p:spPr bwMode="auto">
          <a:xfrm>
            <a:off x="4572000" y="1543050"/>
            <a:ext cx="1588" cy="1222375"/>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02457" name="Line 143"/>
          <p:cNvSpPr>
            <a:spLocks noChangeShapeType="1"/>
          </p:cNvSpPr>
          <p:nvPr/>
        </p:nvSpPr>
        <p:spPr bwMode="auto">
          <a:xfrm>
            <a:off x="4572000" y="1543050"/>
            <a:ext cx="304800" cy="129381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02458" name="Line 144"/>
          <p:cNvSpPr>
            <a:spLocks noChangeShapeType="1"/>
          </p:cNvSpPr>
          <p:nvPr/>
        </p:nvSpPr>
        <p:spPr bwMode="auto">
          <a:xfrm>
            <a:off x="4572000" y="1543050"/>
            <a:ext cx="608013" cy="1371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nvGrpSpPr>
          <p:cNvPr id="102419" name="Group 145"/>
          <p:cNvGrpSpPr>
            <a:grpSpLocks/>
          </p:cNvGrpSpPr>
          <p:nvPr/>
        </p:nvGrpSpPr>
        <p:grpSpPr bwMode="auto">
          <a:xfrm>
            <a:off x="5438775" y="4217988"/>
            <a:ext cx="3625850" cy="2433637"/>
            <a:chOff x="0" y="0"/>
            <a:chExt cx="2536" cy="1704"/>
          </a:xfrm>
        </p:grpSpPr>
        <p:sp>
          <p:nvSpPr>
            <p:cNvPr id="102489" name="Rectangle 146"/>
            <p:cNvSpPr>
              <a:spLocks/>
            </p:cNvSpPr>
            <p:nvPr/>
          </p:nvSpPr>
          <p:spPr bwMode="auto">
            <a:xfrm>
              <a:off x="1102" y="0"/>
              <a:ext cx="1434" cy="781"/>
            </a:xfrm>
            <a:prstGeom prst="rect">
              <a:avLst/>
            </a:prstGeom>
            <a:noFill/>
            <a:ln w="9525">
              <a:noFill/>
              <a:miter lim="800000"/>
              <a:headEnd/>
              <a:tailEnd/>
            </a:ln>
          </p:spPr>
          <p:txBody>
            <a:bodyPr lIns="0" tIns="0" rIns="32918" bIns="0">
              <a:prstTxWarp prst="textNoShape">
                <a:avLst/>
              </a:prstTxWarp>
            </a:bodyPr>
            <a:lstStyle/>
            <a:p>
              <a:pPr marL="39688" defTabSz="822325"/>
              <a:r>
                <a:rPr lang="en-US" sz="2300">
                  <a:latin typeface="Times New Roman" charset="0"/>
                  <a:ea typeface="Times New Roman" charset="0"/>
                  <a:cs typeface="Times New Roman" charset="0"/>
                  <a:sym typeface="Times New Roman" charset="0"/>
                </a:rPr>
                <a:t>Gene expression data matrix</a:t>
              </a:r>
            </a:p>
          </p:txBody>
        </p:sp>
        <p:grpSp>
          <p:nvGrpSpPr>
            <p:cNvPr id="102421" name="Group 147"/>
            <p:cNvGrpSpPr>
              <a:grpSpLocks/>
            </p:cNvGrpSpPr>
            <p:nvPr/>
          </p:nvGrpSpPr>
          <p:grpSpPr bwMode="auto">
            <a:xfrm>
              <a:off x="0" y="958"/>
              <a:ext cx="2425" cy="746"/>
              <a:chOff x="0" y="0"/>
              <a:chExt cx="2425" cy="745"/>
            </a:xfrm>
          </p:grpSpPr>
          <p:sp>
            <p:nvSpPr>
              <p:cNvPr id="102491" name="Rectangle 148"/>
              <p:cNvSpPr>
                <a:spLocks/>
              </p:cNvSpPr>
              <p:nvPr/>
            </p:nvSpPr>
            <p:spPr bwMode="auto">
              <a:xfrm>
                <a:off x="1212" y="0"/>
                <a:ext cx="1213" cy="745"/>
              </a:xfrm>
              <a:prstGeom prst="rect">
                <a:avLst/>
              </a:prstGeom>
              <a:blipFill dpi="0" rotWithShape="0">
                <a:blip r:embed="rId4"/>
                <a:srcRect/>
                <a:tile tx="0" ty="0" sx="100000" sy="100000" flip="none" algn="tl"/>
              </a:blipFill>
              <a:ln w="9525">
                <a:solidFill>
                  <a:schemeClr val="tx1"/>
                </a:solidFill>
                <a:miter lim="800000"/>
                <a:headEnd/>
                <a:tailEnd/>
              </a:ln>
            </p:spPr>
            <p:txBody>
              <a:bodyPr lIns="0" tIns="0" rIns="32918" bIns="0">
                <a:prstTxWarp prst="textNoShape">
                  <a:avLst/>
                </a:prstTxWarp>
              </a:bodyPr>
              <a:lstStyle/>
              <a:p>
                <a:endParaRPr lang="en-US"/>
              </a:p>
            </p:txBody>
          </p:sp>
          <p:sp>
            <p:nvSpPr>
              <p:cNvPr id="102492" name="Rectangle 149"/>
              <p:cNvSpPr>
                <a:spLocks/>
              </p:cNvSpPr>
              <p:nvPr/>
            </p:nvSpPr>
            <p:spPr bwMode="auto">
              <a:xfrm>
                <a:off x="55" y="9"/>
                <a:ext cx="1132" cy="267"/>
              </a:xfrm>
              <a:prstGeom prst="rect">
                <a:avLst/>
              </a:prstGeom>
              <a:noFill/>
              <a:ln w="9525">
                <a:noFill/>
                <a:miter lim="800000"/>
                <a:headEnd/>
                <a:tailEnd/>
              </a:ln>
            </p:spPr>
            <p:txBody>
              <a:bodyPr lIns="0" tIns="0" rIns="32918" bIns="0">
                <a:prstTxWarp prst="textNoShape">
                  <a:avLst/>
                </a:prstTxWarp>
              </a:bodyPr>
              <a:lstStyle/>
              <a:p>
                <a:pPr marL="39688" defTabSz="822325"/>
                <a:r>
                  <a:rPr lang="en-US" sz="2000">
                    <a:latin typeface="Times New Roman" charset="0"/>
                    <a:ea typeface="Times New Roman" charset="0"/>
                    <a:cs typeface="Times New Roman" charset="0"/>
                    <a:sym typeface="Times New Roman" charset="0"/>
                  </a:rPr>
                  <a:t>normalization</a:t>
                </a:r>
              </a:p>
            </p:txBody>
          </p:sp>
          <p:sp>
            <p:nvSpPr>
              <p:cNvPr id="102493" name="Rectangle 150"/>
              <p:cNvSpPr>
                <a:spLocks/>
              </p:cNvSpPr>
              <p:nvPr/>
            </p:nvSpPr>
            <p:spPr bwMode="auto">
              <a:xfrm>
                <a:off x="120" y="414"/>
                <a:ext cx="908" cy="267"/>
              </a:xfrm>
              <a:prstGeom prst="rect">
                <a:avLst/>
              </a:prstGeom>
              <a:noFill/>
              <a:ln w="9525">
                <a:noFill/>
                <a:miter lim="800000"/>
                <a:headEnd/>
                <a:tailEnd/>
              </a:ln>
            </p:spPr>
            <p:txBody>
              <a:bodyPr lIns="0" tIns="0" rIns="32918" bIns="0">
                <a:prstTxWarp prst="textNoShape">
                  <a:avLst/>
                </a:prstTxWarp>
              </a:bodyPr>
              <a:lstStyle/>
              <a:p>
                <a:pPr marL="39688" defTabSz="822325"/>
                <a:r>
                  <a:rPr lang="en-US" sz="2000">
                    <a:latin typeface="Times New Roman" charset="0"/>
                    <a:ea typeface="Times New Roman" charset="0"/>
                    <a:cs typeface="Times New Roman" charset="0"/>
                    <a:sym typeface="Times New Roman" charset="0"/>
                  </a:rPr>
                  <a:t>integration</a:t>
                </a:r>
              </a:p>
            </p:txBody>
          </p:sp>
          <p:sp>
            <p:nvSpPr>
              <p:cNvPr id="102494" name="Line 151"/>
              <p:cNvSpPr>
                <a:spLocks noChangeShapeType="1"/>
              </p:cNvSpPr>
              <p:nvPr/>
            </p:nvSpPr>
            <p:spPr bwMode="auto">
              <a:xfrm>
                <a:off x="0" y="266"/>
                <a:ext cx="1212" cy="110"/>
              </a:xfrm>
              <a:prstGeom prst="line">
                <a:avLst/>
              </a:prstGeom>
              <a:noFill/>
              <a:ln w="9525">
                <a:solidFill>
                  <a:schemeClr val="tx1"/>
                </a:solidFill>
                <a:round/>
                <a:headEnd/>
                <a:tailEnd type="triangle" w="med" len="med"/>
              </a:ln>
            </p:spPr>
            <p:txBody>
              <a:bodyPr lIns="0" tIns="0" rIns="32918" bIns="0">
                <a:prstTxWarp prst="textNoShape">
                  <a:avLst/>
                </a:prstTxWarp>
              </a:bodyPr>
              <a:lstStyle/>
              <a:p>
                <a:endParaRPr lang="en-US"/>
              </a:p>
            </p:txBody>
          </p:sp>
          <p:sp>
            <p:nvSpPr>
              <p:cNvPr id="102495" name="Line 152"/>
              <p:cNvSpPr>
                <a:spLocks noChangeShapeType="1"/>
              </p:cNvSpPr>
              <p:nvPr/>
            </p:nvSpPr>
            <p:spPr bwMode="auto">
              <a:xfrm>
                <a:off x="0" y="319"/>
                <a:ext cx="1212" cy="55"/>
              </a:xfrm>
              <a:prstGeom prst="line">
                <a:avLst/>
              </a:prstGeom>
              <a:noFill/>
              <a:ln w="9525">
                <a:solidFill>
                  <a:schemeClr val="tx1"/>
                </a:solidFill>
                <a:round/>
                <a:headEnd/>
                <a:tailEnd type="triangle" w="med" len="med"/>
              </a:ln>
            </p:spPr>
            <p:txBody>
              <a:bodyPr lIns="0" tIns="0" rIns="32918" bIns="0">
                <a:prstTxWarp prst="textNoShape">
                  <a:avLst/>
                </a:prstTxWarp>
              </a:bodyPr>
              <a:lstStyle/>
              <a:p>
                <a:endParaRPr lang="en-US"/>
              </a:p>
            </p:txBody>
          </p:sp>
          <p:sp>
            <p:nvSpPr>
              <p:cNvPr id="102496" name="Line 153"/>
              <p:cNvSpPr>
                <a:spLocks noChangeShapeType="1"/>
              </p:cNvSpPr>
              <p:nvPr/>
            </p:nvSpPr>
            <p:spPr bwMode="auto">
              <a:xfrm rot="10800000" flipH="1">
                <a:off x="0" y="372"/>
                <a:ext cx="1212" cy="1"/>
              </a:xfrm>
              <a:prstGeom prst="line">
                <a:avLst/>
              </a:prstGeom>
              <a:noFill/>
              <a:ln w="9525">
                <a:solidFill>
                  <a:schemeClr val="tx1"/>
                </a:solidFill>
                <a:round/>
                <a:headEnd/>
                <a:tailEnd type="triangle" w="med" len="med"/>
              </a:ln>
            </p:spPr>
            <p:txBody>
              <a:bodyPr lIns="0" tIns="0" rIns="32918" bIns="0">
                <a:prstTxWarp prst="textNoShape">
                  <a:avLst/>
                </a:prstTxWarp>
              </a:bodyPr>
              <a:lstStyle/>
              <a:p>
                <a:endParaRPr lang="en-US"/>
              </a:p>
            </p:txBody>
          </p:sp>
          <p:sp>
            <p:nvSpPr>
              <p:cNvPr id="102497" name="Line 154"/>
              <p:cNvSpPr>
                <a:spLocks noChangeShapeType="1"/>
              </p:cNvSpPr>
              <p:nvPr/>
            </p:nvSpPr>
            <p:spPr bwMode="auto">
              <a:xfrm rot="10800000" flipH="1">
                <a:off x="0" y="372"/>
                <a:ext cx="1212" cy="55"/>
              </a:xfrm>
              <a:prstGeom prst="line">
                <a:avLst/>
              </a:prstGeom>
              <a:noFill/>
              <a:ln w="9525">
                <a:solidFill>
                  <a:schemeClr val="tx1"/>
                </a:solidFill>
                <a:round/>
                <a:headEnd/>
                <a:tailEnd type="triangle" w="med" len="med"/>
              </a:ln>
            </p:spPr>
            <p:txBody>
              <a:bodyPr lIns="0" tIns="0" rIns="32918" bIns="0">
                <a:prstTxWarp prst="textNoShape">
                  <a:avLst/>
                </a:prstTxWarp>
              </a:bodyPr>
              <a:lstStyle/>
              <a:p>
                <a:endParaRPr lang="en-US"/>
              </a:p>
            </p:txBody>
          </p:sp>
          <p:sp>
            <p:nvSpPr>
              <p:cNvPr id="102498" name="Line 155"/>
              <p:cNvSpPr>
                <a:spLocks noChangeShapeType="1"/>
              </p:cNvSpPr>
              <p:nvPr/>
            </p:nvSpPr>
            <p:spPr bwMode="auto">
              <a:xfrm rot="10800000" flipH="1">
                <a:off x="0" y="372"/>
                <a:ext cx="1212" cy="110"/>
              </a:xfrm>
              <a:prstGeom prst="line">
                <a:avLst/>
              </a:prstGeom>
              <a:noFill/>
              <a:ln w="9525">
                <a:solidFill>
                  <a:schemeClr val="tx1"/>
                </a:solidFill>
                <a:round/>
                <a:headEnd/>
                <a:tailEnd type="triangle" w="med" len="med"/>
              </a:ln>
            </p:spPr>
            <p:txBody>
              <a:bodyPr lIns="0" tIns="0" rIns="32918" bIns="0">
                <a:prstTxWarp prst="textNoShape">
                  <a:avLst/>
                </a:prstTxWarp>
              </a:bodyPr>
              <a:lstStyle/>
              <a:p>
                <a:endParaRPr lang="en-US"/>
              </a:p>
            </p:txBody>
          </p:sp>
        </p:grpSp>
      </p:grpSp>
      <p:grpSp>
        <p:nvGrpSpPr>
          <p:cNvPr id="102426" name="Group 156"/>
          <p:cNvGrpSpPr>
            <a:grpSpLocks/>
          </p:cNvGrpSpPr>
          <p:nvPr/>
        </p:nvGrpSpPr>
        <p:grpSpPr bwMode="auto">
          <a:xfrm>
            <a:off x="765175" y="4354513"/>
            <a:ext cx="2366963" cy="1520825"/>
            <a:chOff x="0" y="0"/>
            <a:chExt cx="1656" cy="1064"/>
          </a:xfrm>
        </p:grpSpPr>
        <p:grpSp>
          <p:nvGrpSpPr>
            <p:cNvPr id="102427" name="Group 157"/>
            <p:cNvGrpSpPr>
              <a:grpSpLocks/>
            </p:cNvGrpSpPr>
            <p:nvPr/>
          </p:nvGrpSpPr>
          <p:grpSpPr bwMode="auto">
            <a:xfrm>
              <a:off x="0" y="0"/>
              <a:ext cx="1121" cy="532"/>
              <a:chOff x="0" y="0"/>
              <a:chExt cx="1121" cy="532"/>
            </a:xfrm>
          </p:grpSpPr>
          <p:sp>
            <p:nvSpPr>
              <p:cNvPr id="102487" name="Rectangle 158"/>
              <p:cNvSpPr>
                <a:spLocks/>
              </p:cNvSpPr>
              <p:nvPr/>
            </p:nvSpPr>
            <p:spPr bwMode="auto">
              <a:xfrm>
                <a:off x="0" y="0"/>
                <a:ext cx="1121" cy="532"/>
              </a:xfrm>
              <a:prstGeom prst="rect">
                <a:avLst/>
              </a:prstGeom>
              <a:solidFill>
                <a:srgbClr val="FF209B"/>
              </a:solidFill>
              <a:ln w="9525">
                <a:solidFill>
                  <a:schemeClr val="tx1"/>
                </a:solidFill>
                <a:miter lim="800000"/>
                <a:headEnd/>
                <a:tailEnd/>
              </a:ln>
            </p:spPr>
            <p:txBody>
              <a:bodyPr lIns="0" tIns="0" rIns="23997" bIns="0" anchor="ctr">
                <a:prstTxWarp prst="textNoShape">
                  <a:avLst/>
                </a:prstTxWarp>
              </a:bodyPr>
              <a:lstStyle/>
              <a:p>
                <a:endParaRPr lang="en-US"/>
              </a:p>
            </p:txBody>
          </p:sp>
          <p:sp>
            <p:nvSpPr>
              <p:cNvPr id="102488" name="Rectangle 159"/>
              <p:cNvSpPr>
                <a:spLocks/>
              </p:cNvSpPr>
              <p:nvPr/>
            </p:nvSpPr>
            <p:spPr bwMode="auto">
              <a:xfrm>
                <a:off x="144" y="115"/>
                <a:ext cx="833" cy="301"/>
              </a:xfrm>
              <a:prstGeom prst="rect">
                <a:avLst/>
              </a:prstGeom>
              <a:noFill/>
              <a:ln w="9525">
                <a:noFill/>
                <a:miter lim="800000"/>
                <a:headEnd/>
                <a:tailEnd/>
              </a:ln>
            </p:spPr>
            <p:txBody>
              <a:bodyPr lIns="0" tIns="0" rIns="23997" bIns="0" anchor="ctr">
                <a:prstTxWarp prst="textNoShape">
                  <a:avLst/>
                </a:prstTxWarp>
              </a:bodyPr>
              <a:lstStyle/>
              <a:p>
                <a:pPr marL="39688" algn="ctr" defTabSz="822325"/>
                <a:r>
                  <a:rPr lang="en-US" sz="2300">
                    <a:latin typeface="Times New Roman" charset="0"/>
                    <a:ea typeface="Times New Roman" charset="0"/>
                    <a:cs typeface="Times New Roman" charset="0"/>
                    <a:sym typeface="Times New Roman" charset="0"/>
                  </a:rPr>
                  <a:t>Protocol</a:t>
                </a:r>
              </a:p>
            </p:txBody>
          </p:sp>
        </p:grpSp>
        <p:grpSp>
          <p:nvGrpSpPr>
            <p:cNvPr id="102428" name="Group 160"/>
            <p:cNvGrpSpPr>
              <a:grpSpLocks/>
            </p:cNvGrpSpPr>
            <p:nvPr/>
          </p:nvGrpSpPr>
          <p:grpSpPr bwMode="auto">
            <a:xfrm>
              <a:off x="106" y="106"/>
              <a:ext cx="1122" cy="532"/>
              <a:chOff x="0" y="0"/>
              <a:chExt cx="1121" cy="532"/>
            </a:xfrm>
          </p:grpSpPr>
          <p:sp>
            <p:nvSpPr>
              <p:cNvPr id="102485" name="Rectangle 161"/>
              <p:cNvSpPr>
                <a:spLocks/>
              </p:cNvSpPr>
              <p:nvPr/>
            </p:nvSpPr>
            <p:spPr bwMode="auto">
              <a:xfrm>
                <a:off x="0" y="0"/>
                <a:ext cx="1121" cy="532"/>
              </a:xfrm>
              <a:prstGeom prst="rect">
                <a:avLst/>
              </a:prstGeom>
              <a:solidFill>
                <a:srgbClr val="FF209B"/>
              </a:solidFill>
              <a:ln w="9525">
                <a:solidFill>
                  <a:schemeClr val="tx1"/>
                </a:solidFill>
                <a:miter lim="800000"/>
                <a:headEnd/>
                <a:tailEnd/>
              </a:ln>
            </p:spPr>
            <p:txBody>
              <a:bodyPr lIns="0" tIns="0" rIns="23997" bIns="0" anchor="ctr">
                <a:prstTxWarp prst="textNoShape">
                  <a:avLst/>
                </a:prstTxWarp>
              </a:bodyPr>
              <a:lstStyle/>
              <a:p>
                <a:endParaRPr lang="en-US"/>
              </a:p>
            </p:txBody>
          </p:sp>
          <p:sp>
            <p:nvSpPr>
              <p:cNvPr id="102486" name="Rectangle 162"/>
              <p:cNvSpPr>
                <a:spLocks/>
              </p:cNvSpPr>
              <p:nvPr/>
            </p:nvSpPr>
            <p:spPr bwMode="auto">
              <a:xfrm>
                <a:off x="144" y="115"/>
                <a:ext cx="833" cy="301"/>
              </a:xfrm>
              <a:prstGeom prst="rect">
                <a:avLst/>
              </a:prstGeom>
              <a:noFill/>
              <a:ln w="9525">
                <a:noFill/>
                <a:miter lim="800000"/>
                <a:headEnd/>
                <a:tailEnd/>
              </a:ln>
            </p:spPr>
            <p:txBody>
              <a:bodyPr lIns="0" tIns="0" rIns="23997" bIns="0" anchor="ctr">
                <a:prstTxWarp prst="textNoShape">
                  <a:avLst/>
                </a:prstTxWarp>
              </a:bodyPr>
              <a:lstStyle/>
              <a:p>
                <a:pPr marL="39688" algn="ctr" defTabSz="822325"/>
                <a:r>
                  <a:rPr lang="en-US" sz="2300">
                    <a:latin typeface="Times New Roman" charset="0"/>
                    <a:ea typeface="Times New Roman" charset="0"/>
                    <a:cs typeface="Times New Roman" charset="0"/>
                    <a:sym typeface="Times New Roman" charset="0"/>
                  </a:rPr>
                  <a:t>Protocol</a:t>
                </a:r>
              </a:p>
            </p:txBody>
          </p:sp>
        </p:grpSp>
        <p:grpSp>
          <p:nvGrpSpPr>
            <p:cNvPr id="102430" name="Group 163"/>
            <p:cNvGrpSpPr>
              <a:grpSpLocks/>
            </p:cNvGrpSpPr>
            <p:nvPr/>
          </p:nvGrpSpPr>
          <p:grpSpPr bwMode="auto">
            <a:xfrm>
              <a:off x="213" y="212"/>
              <a:ext cx="1122" cy="532"/>
              <a:chOff x="0" y="0"/>
              <a:chExt cx="1121" cy="532"/>
            </a:xfrm>
          </p:grpSpPr>
          <p:sp>
            <p:nvSpPr>
              <p:cNvPr id="102483" name="Rectangle 164"/>
              <p:cNvSpPr>
                <a:spLocks/>
              </p:cNvSpPr>
              <p:nvPr/>
            </p:nvSpPr>
            <p:spPr bwMode="auto">
              <a:xfrm>
                <a:off x="0" y="0"/>
                <a:ext cx="1121" cy="532"/>
              </a:xfrm>
              <a:prstGeom prst="rect">
                <a:avLst/>
              </a:prstGeom>
              <a:solidFill>
                <a:srgbClr val="FF209B"/>
              </a:solidFill>
              <a:ln w="9525">
                <a:solidFill>
                  <a:schemeClr val="tx1"/>
                </a:solidFill>
                <a:miter lim="800000"/>
                <a:headEnd/>
                <a:tailEnd/>
              </a:ln>
            </p:spPr>
            <p:txBody>
              <a:bodyPr lIns="0" tIns="0" rIns="23997" bIns="0" anchor="ctr">
                <a:prstTxWarp prst="textNoShape">
                  <a:avLst/>
                </a:prstTxWarp>
              </a:bodyPr>
              <a:lstStyle/>
              <a:p>
                <a:endParaRPr lang="en-US"/>
              </a:p>
            </p:txBody>
          </p:sp>
          <p:sp>
            <p:nvSpPr>
              <p:cNvPr id="102484" name="Rectangle 165"/>
              <p:cNvSpPr>
                <a:spLocks/>
              </p:cNvSpPr>
              <p:nvPr/>
            </p:nvSpPr>
            <p:spPr bwMode="auto">
              <a:xfrm>
                <a:off x="144" y="115"/>
                <a:ext cx="833" cy="301"/>
              </a:xfrm>
              <a:prstGeom prst="rect">
                <a:avLst/>
              </a:prstGeom>
              <a:noFill/>
              <a:ln w="9525">
                <a:noFill/>
                <a:miter lim="800000"/>
                <a:headEnd/>
                <a:tailEnd/>
              </a:ln>
            </p:spPr>
            <p:txBody>
              <a:bodyPr lIns="0" tIns="0" rIns="23997" bIns="0" anchor="ctr">
                <a:prstTxWarp prst="textNoShape">
                  <a:avLst/>
                </a:prstTxWarp>
              </a:bodyPr>
              <a:lstStyle/>
              <a:p>
                <a:pPr marL="39688" algn="ctr" defTabSz="822325"/>
                <a:r>
                  <a:rPr lang="en-US" sz="2300">
                    <a:latin typeface="Times New Roman" charset="0"/>
                    <a:ea typeface="Times New Roman" charset="0"/>
                    <a:cs typeface="Times New Roman" charset="0"/>
                    <a:sym typeface="Times New Roman" charset="0"/>
                  </a:rPr>
                  <a:t>Protocol</a:t>
                </a:r>
              </a:p>
            </p:txBody>
          </p:sp>
        </p:grpSp>
        <p:grpSp>
          <p:nvGrpSpPr>
            <p:cNvPr id="102432" name="Group 166"/>
            <p:cNvGrpSpPr>
              <a:grpSpLocks/>
            </p:cNvGrpSpPr>
            <p:nvPr/>
          </p:nvGrpSpPr>
          <p:grpSpPr bwMode="auto">
            <a:xfrm>
              <a:off x="320" y="319"/>
              <a:ext cx="1122" cy="532"/>
              <a:chOff x="0" y="0"/>
              <a:chExt cx="1121" cy="532"/>
            </a:xfrm>
          </p:grpSpPr>
          <p:sp>
            <p:nvSpPr>
              <p:cNvPr id="102481" name="Rectangle 167"/>
              <p:cNvSpPr>
                <a:spLocks/>
              </p:cNvSpPr>
              <p:nvPr/>
            </p:nvSpPr>
            <p:spPr bwMode="auto">
              <a:xfrm>
                <a:off x="0" y="0"/>
                <a:ext cx="1121" cy="532"/>
              </a:xfrm>
              <a:prstGeom prst="rect">
                <a:avLst/>
              </a:prstGeom>
              <a:solidFill>
                <a:srgbClr val="FF209B"/>
              </a:solidFill>
              <a:ln w="9525">
                <a:solidFill>
                  <a:schemeClr val="tx1"/>
                </a:solidFill>
                <a:miter lim="800000"/>
                <a:headEnd/>
                <a:tailEnd/>
              </a:ln>
            </p:spPr>
            <p:txBody>
              <a:bodyPr lIns="0" tIns="0" rIns="23997" bIns="0" anchor="ctr">
                <a:prstTxWarp prst="textNoShape">
                  <a:avLst/>
                </a:prstTxWarp>
              </a:bodyPr>
              <a:lstStyle/>
              <a:p>
                <a:endParaRPr lang="en-US"/>
              </a:p>
            </p:txBody>
          </p:sp>
          <p:sp>
            <p:nvSpPr>
              <p:cNvPr id="102482" name="Rectangle 168"/>
              <p:cNvSpPr>
                <a:spLocks/>
              </p:cNvSpPr>
              <p:nvPr/>
            </p:nvSpPr>
            <p:spPr bwMode="auto">
              <a:xfrm>
                <a:off x="144" y="115"/>
                <a:ext cx="833" cy="301"/>
              </a:xfrm>
              <a:prstGeom prst="rect">
                <a:avLst/>
              </a:prstGeom>
              <a:noFill/>
              <a:ln w="9525">
                <a:noFill/>
                <a:miter lim="800000"/>
                <a:headEnd/>
                <a:tailEnd/>
              </a:ln>
            </p:spPr>
            <p:txBody>
              <a:bodyPr lIns="0" tIns="0" rIns="23997" bIns="0" anchor="ctr">
                <a:prstTxWarp prst="textNoShape">
                  <a:avLst/>
                </a:prstTxWarp>
              </a:bodyPr>
              <a:lstStyle/>
              <a:p>
                <a:pPr marL="39688" algn="ctr" defTabSz="822325"/>
                <a:r>
                  <a:rPr lang="en-US" sz="2300">
                    <a:latin typeface="Times New Roman" charset="0"/>
                    <a:ea typeface="Times New Roman" charset="0"/>
                    <a:cs typeface="Times New Roman" charset="0"/>
                    <a:sym typeface="Times New Roman" charset="0"/>
                  </a:rPr>
                  <a:t>Protocol</a:t>
                </a:r>
              </a:p>
            </p:txBody>
          </p:sp>
        </p:grpSp>
        <p:grpSp>
          <p:nvGrpSpPr>
            <p:cNvPr id="102433" name="Group 169"/>
            <p:cNvGrpSpPr>
              <a:grpSpLocks/>
            </p:cNvGrpSpPr>
            <p:nvPr/>
          </p:nvGrpSpPr>
          <p:grpSpPr bwMode="auto">
            <a:xfrm>
              <a:off x="427" y="425"/>
              <a:ext cx="1122" cy="532"/>
              <a:chOff x="0" y="0"/>
              <a:chExt cx="1121" cy="532"/>
            </a:xfrm>
          </p:grpSpPr>
          <p:sp>
            <p:nvSpPr>
              <p:cNvPr id="102479" name="Rectangle 170"/>
              <p:cNvSpPr>
                <a:spLocks/>
              </p:cNvSpPr>
              <p:nvPr/>
            </p:nvSpPr>
            <p:spPr bwMode="auto">
              <a:xfrm>
                <a:off x="0" y="0"/>
                <a:ext cx="1121" cy="532"/>
              </a:xfrm>
              <a:prstGeom prst="rect">
                <a:avLst/>
              </a:prstGeom>
              <a:solidFill>
                <a:srgbClr val="FF209B"/>
              </a:solidFill>
              <a:ln w="9525">
                <a:solidFill>
                  <a:schemeClr val="tx1"/>
                </a:solidFill>
                <a:miter lim="800000"/>
                <a:headEnd/>
                <a:tailEnd/>
              </a:ln>
            </p:spPr>
            <p:txBody>
              <a:bodyPr lIns="0" tIns="0" rIns="23997" bIns="0" anchor="ctr">
                <a:prstTxWarp prst="textNoShape">
                  <a:avLst/>
                </a:prstTxWarp>
              </a:bodyPr>
              <a:lstStyle/>
              <a:p>
                <a:endParaRPr lang="en-US"/>
              </a:p>
            </p:txBody>
          </p:sp>
          <p:sp>
            <p:nvSpPr>
              <p:cNvPr id="102480" name="Rectangle 171"/>
              <p:cNvSpPr>
                <a:spLocks/>
              </p:cNvSpPr>
              <p:nvPr/>
            </p:nvSpPr>
            <p:spPr bwMode="auto">
              <a:xfrm>
                <a:off x="144" y="115"/>
                <a:ext cx="833" cy="301"/>
              </a:xfrm>
              <a:prstGeom prst="rect">
                <a:avLst/>
              </a:prstGeom>
              <a:noFill/>
              <a:ln w="9525">
                <a:noFill/>
                <a:miter lim="800000"/>
                <a:headEnd/>
                <a:tailEnd/>
              </a:ln>
            </p:spPr>
            <p:txBody>
              <a:bodyPr lIns="0" tIns="0" rIns="23997" bIns="0" anchor="ctr">
                <a:prstTxWarp prst="textNoShape">
                  <a:avLst/>
                </a:prstTxWarp>
              </a:bodyPr>
              <a:lstStyle/>
              <a:p>
                <a:pPr marL="39688" algn="ctr" defTabSz="822325"/>
                <a:r>
                  <a:rPr lang="en-US" sz="2300">
                    <a:latin typeface="Times New Roman" charset="0"/>
                    <a:ea typeface="Times New Roman" charset="0"/>
                    <a:cs typeface="Times New Roman" charset="0"/>
                    <a:sym typeface="Times New Roman" charset="0"/>
                  </a:rPr>
                  <a:t>Protocol</a:t>
                </a:r>
              </a:p>
            </p:txBody>
          </p:sp>
        </p:grpSp>
        <p:grpSp>
          <p:nvGrpSpPr>
            <p:cNvPr id="102434" name="Group 172"/>
            <p:cNvGrpSpPr>
              <a:grpSpLocks/>
            </p:cNvGrpSpPr>
            <p:nvPr/>
          </p:nvGrpSpPr>
          <p:grpSpPr bwMode="auto">
            <a:xfrm>
              <a:off x="534" y="532"/>
              <a:ext cx="1122" cy="532"/>
              <a:chOff x="0" y="0"/>
              <a:chExt cx="1121" cy="532"/>
            </a:xfrm>
          </p:grpSpPr>
          <p:sp>
            <p:nvSpPr>
              <p:cNvPr id="102477" name="Rectangle 173"/>
              <p:cNvSpPr>
                <a:spLocks/>
              </p:cNvSpPr>
              <p:nvPr/>
            </p:nvSpPr>
            <p:spPr bwMode="auto">
              <a:xfrm>
                <a:off x="0" y="0"/>
                <a:ext cx="1121" cy="532"/>
              </a:xfrm>
              <a:prstGeom prst="rect">
                <a:avLst/>
              </a:prstGeom>
              <a:solidFill>
                <a:srgbClr val="FF209B"/>
              </a:solidFill>
              <a:ln w="9525">
                <a:solidFill>
                  <a:schemeClr val="tx1"/>
                </a:solidFill>
                <a:miter lim="800000"/>
                <a:headEnd/>
                <a:tailEnd/>
              </a:ln>
            </p:spPr>
            <p:txBody>
              <a:bodyPr lIns="0" tIns="0" rIns="23997" bIns="0" anchor="ctr">
                <a:prstTxWarp prst="textNoShape">
                  <a:avLst/>
                </a:prstTxWarp>
              </a:bodyPr>
              <a:lstStyle/>
              <a:p>
                <a:endParaRPr lang="en-US"/>
              </a:p>
            </p:txBody>
          </p:sp>
          <p:sp>
            <p:nvSpPr>
              <p:cNvPr id="102478" name="Rectangle 174"/>
              <p:cNvSpPr>
                <a:spLocks/>
              </p:cNvSpPr>
              <p:nvPr/>
            </p:nvSpPr>
            <p:spPr bwMode="auto">
              <a:xfrm>
                <a:off x="144" y="115"/>
                <a:ext cx="833" cy="301"/>
              </a:xfrm>
              <a:prstGeom prst="rect">
                <a:avLst/>
              </a:prstGeom>
              <a:noFill/>
              <a:ln w="9525">
                <a:noFill/>
                <a:miter lim="800000"/>
                <a:headEnd/>
                <a:tailEnd/>
              </a:ln>
            </p:spPr>
            <p:txBody>
              <a:bodyPr lIns="0" tIns="0" rIns="23997" bIns="0" anchor="ctr">
                <a:prstTxWarp prst="textNoShape">
                  <a:avLst/>
                </a:prstTxWarp>
              </a:bodyPr>
              <a:lstStyle/>
              <a:p>
                <a:pPr marL="39688" algn="ctr" defTabSz="822325"/>
                <a:r>
                  <a:rPr lang="en-US" sz="2300">
                    <a:latin typeface="Times New Roman" charset="0"/>
                    <a:ea typeface="Times New Roman" charset="0"/>
                    <a:cs typeface="Times New Roman" charset="0"/>
                    <a:sym typeface="Times New Roman" charset="0"/>
                  </a:rPr>
                  <a:t>Protocol</a:t>
                </a:r>
              </a:p>
            </p:txBody>
          </p:sp>
        </p:grpSp>
      </p:grpSp>
      <p:sp>
        <p:nvSpPr>
          <p:cNvPr id="102461" name="AutoShape 175"/>
          <p:cNvSpPr>
            <a:spLocks/>
          </p:cNvSpPr>
          <p:nvPr/>
        </p:nvSpPr>
        <p:spPr bwMode="auto">
          <a:xfrm flipH="1">
            <a:off x="6937375" y="2228850"/>
            <a:ext cx="377825" cy="457200"/>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sp>
        <p:nvSpPr>
          <p:cNvPr id="102462" name="AutoShape 176"/>
          <p:cNvSpPr>
            <a:spLocks/>
          </p:cNvSpPr>
          <p:nvPr/>
        </p:nvSpPr>
        <p:spPr bwMode="auto">
          <a:xfrm flipH="1">
            <a:off x="7007225" y="2228850"/>
            <a:ext cx="307975" cy="53657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sp>
        <p:nvSpPr>
          <p:cNvPr id="102463" name="AutoShape 177"/>
          <p:cNvSpPr>
            <a:spLocks/>
          </p:cNvSpPr>
          <p:nvPr/>
        </p:nvSpPr>
        <p:spPr bwMode="auto">
          <a:xfrm flipH="1">
            <a:off x="7165975" y="2228850"/>
            <a:ext cx="149225" cy="685800"/>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sp>
        <p:nvSpPr>
          <p:cNvPr id="102464" name="AutoShape 178"/>
          <p:cNvSpPr>
            <a:spLocks/>
          </p:cNvSpPr>
          <p:nvPr/>
        </p:nvSpPr>
        <p:spPr bwMode="auto">
          <a:xfrm flipH="1">
            <a:off x="7086600" y="2228850"/>
            <a:ext cx="228600" cy="60642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med" len="med"/>
          </a:ln>
        </p:spPr>
        <p:txBody>
          <a:bodyPr>
            <a:prstTxWarp prst="textNoShape">
              <a:avLst/>
            </a:prstTxWarp>
          </a:bodyPr>
          <a:lstStyle/>
          <a:p>
            <a:endParaRPr lang="en-US"/>
          </a:p>
        </p:txBody>
      </p:sp>
      <p:grpSp>
        <p:nvGrpSpPr>
          <p:cNvPr id="102435" name="Group 179"/>
          <p:cNvGrpSpPr>
            <a:grpSpLocks/>
          </p:cNvGrpSpPr>
          <p:nvPr/>
        </p:nvGrpSpPr>
        <p:grpSpPr bwMode="auto">
          <a:xfrm>
            <a:off x="6858000" y="696913"/>
            <a:ext cx="1565275" cy="606425"/>
            <a:chOff x="0" y="0"/>
            <a:chExt cx="1096" cy="424"/>
          </a:xfrm>
        </p:grpSpPr>
        <p:sp>
          <p:nvSpPr>
            <p:cNvPr id="102469" name="Rectangle 180"/>
            <p:cNvSpPr>
              <a:spLocks/>
            </p:cNvSpPr>
            <p:nvPr/>
          </p:nvSpPr>
          <p:spPr bwMode="auto">
            <a:xfrm>
              <a:off x="0" y="0"/>
              <a:ext cx="1096" cy="424"/>
            </a:xfrm>
            <a:prstGeom prst="rect">
              <a:avLst/>
            </a:prstGeom>
            <a:solidFill>
              <a:srgbClr val="FDFFC8"/>
            </a:solidFill>
            <a:ln w="9525">
              <a:solidFill>
                <a:schemeClr val="tx1"/>
              </a:solidFill>
              <a:miter lim="800000"/>
              <a:headEnd/>
              <a:tailEnd/>
            </a:ln>
          </p:spPr>
          <p:txBody>
            <a:bodyPr lIns="0" tIns="0" rIns="40640" bIns="0" anchor="ctr">
              <a:prstTxWarp prst="textNoShape">
                <a:avLst/>
              </a:prstTxWarp>
            </a:bodyPr>
            <a:lstStyle/>
            <a:p>
              <a:endParaRPr lang="en-US"/>
            </a:p>
          </p:txBody>
        </p:sp>
        <p:sp>
          <p:nvSpPr>
            <p:cNvPr id="102470" name="Rectangle 181"/>
            <p:cNvSpPr>
              <a:spLocks/>
            </p:cNvSpPr>
            <p:nvPr/>
          </p:nvSpPr>
          <p:spPr bwMode="auto">
            <a:xfrm>
              <a:off x="284" y="79"/>
              <a:ext cx="527" cy="265"/>
            </a:xfrm>
            <a:prstGeom prst="rect">
              <a:avLst/>
            </a:prstGeom>
            <a:noFill/>
            <a:ln w="9525">
              <a:noFill/>
              <a:miter lim="800000"/>
              <a:headEnd/>
              <a:tailEnd/>
            </a:ln>
          </p:spPr>
          <p:txBody>
            <a:bodyPr lIns="0" tIns="0" rIns="40640" bIns="0" anchor="ctr">
              <a:prstTxWarp prst="textNoShape">
                <a:avLst/>
              </a:prstTxWarp>
            </a:bodyPr>
            <a:lstStyle/>
            <a:p>
              <a:pPr marL="39688" algn="ctr" defTabSz="822325"/>
              <a:r>
                <a:rPr lang="en-US" sz="2000">
                  <a:latin typeface="Times New Roman" charset="0"/>
                  <a:ea typeface="Times New Roman" charset="0"/>
                  <a:cs typeface="Times New Roman" charset="0"/>
                  <a:sym typeface="Times New Roman" charset="0"/>
                </a:rPr>
                <a:t>genes</a:t>
              </a:r>
            </a:p>
          </p:txBody>
        </p:sp>
      </p:grpSp>
      <p:sp>
        <p:nvSpPr>
          <p:cNvPr id="102466" name="AutoShape 182"/>
          <p:cNvSpPr>
            <a:spLocks/>
          </p:cNvSpPr>
          <p:nvPr/>
        </p:nvSpPr>
        <p:spPr bwMode="auto">
          <a:xfrm flipH="1">
            <a:off x="7315200" y="1314450"/>
            <a:ext cx="307975" cy="307975"/>
          </a:xfrm>
          <a:custGeom>
            <a:avLst/>
            <a:gdLst>
              <a:gd name="T0" fmla="*/ 0 w 21600"/>
              <a:gd name="T1" fmla="*/ 0 h 21600"/>
              <a:gd name="T2" fmla="*/ 21600 w 21600"/>
              <a:gd name="T3" fmla="*/ 21600 h 21600"/>
            </a:gdLst>
            <a:ahLst/>
            <a:cxnLst/>
            <a:rect l="T0" t="T1" r="T2" b="T3"/>
            <a:pathLst>
              <a:path w="21600" h="21600">
                <a:moveTo>
                  <a:pt x="0" y="0"/>
                </a:moveTo>
                <a:lnTo>
                  <a:pt x="21600" y="21600"/>
                </a:lnTo>
              </a:path>
            </a:pathLst>
          </a:custGeom>
          <a:noFill/>
          <a:ln w="9525">
            <a:solidFill>
              <a:schemeClr val="tx1"/>
            </a:solidFill>
            <a:miter lim="800000"/>
            <a:headEnd/>
            <a:tailEnd type="triangle" w="sm" len="sm"/>
          </a:ln>
        </p:spPr>
        <p:txBody>
          <a:bodyPr>
            <a:prstTxWarp prst="textNoShape">
              <a:avLst/>
            </a:prstTxWarp>
          </a:bodyPr>
          <a:lstStyle/>
          <a:p>
            <a:endParaRPr lang="en-US"/>
          </a:p>
        </p:txBody>
      </p:sp>
      <p:sp>
        <p:nvSpPr>
          <p:cNvPr id="102467" name="Rectangle 183"/>
          <p:cNvSpPr>
            <a:spLocks/>
          </p:cNvSpPr>
          <p:nvPr/>
        </p:nvSpPr>
        <p:spPr bwMode="auto">
          <a:xfrm>
            <a:off x="1524000" y="196850"/>
            <a:ext cx="7286610" cy="492443"/>
          </a:xfrm>
          <a:prstGeom prst="rect">
            <a:avLst/>
          </a:prstGeom>
          <a:noFill/>
          <a:ln w="9525">
            <a:noFill/>
            <a:miter lim="800000"/>
            <a:headEnd/>
            <a:tailEnd/>
          </a:ln>
        </p:spPr>
        <p:txBody>
          <a:bodyPr wrap="none" lIns="0" tIns="0" rIns="40640" bIns="0">
            <a:prstTxWarp prst="textNoShape">
              <a:avLst/>
            </a:prstTxWarp>
            <a:spAutoFit/>
          </a:bodyPr>
          <a:lstStyle/>
          <a:p>
            <a:pPr marL="39688" defTabSz="822325"/>
            <a:r>
              <a:rPr lang="en-US" sz="3200" dirty="0" smtClean="0">
                <a:latin typeface="Helvetica Neue Light" charset="0"/>
                <a:ea typeface="Helvetica Neue Light" charset="0"/>
                <a:cs typeface="Helvetica Neue Light" charset="0"/>
                <a:sym typeface="Helvetica Neue Light" charset="0"/>
              </a:rPr>
              <a:t>Sequencing is replacing array technology</a:t>
            </a:r>
            <a:endParaRPr lang="en-US" sz="3200" dirty="0">
              <a:latin typeface="Helvetica Neue Light" charset="0"/>
              <a:ea typeface="Helvetica Neue Light" charset="0"/>
              <a:cs typeface="Helvetica Neue Light" charset="0"/>
              <a:sym typeface="Helvetica Neue Light" charset="0"/>
            </a:endParaRPr>
          </a:p>
        </p:txBody>
      </p:sp>
      <p:sp>
        <p:nvSpPr>
          <p:cNvPr id="186" name="Rectangle 185"/>
          <p:cNvSpPr/>
          <p:nvPr/>
        </p:nvSpPr>
        <p:spPr>
          <a:xfrm>
            <a:off x="3251837" y="2182993"/>
            <a:ext cx="3111500" cy="3046989"/>
          </a:xfrm>
          <a:prstGeom prst="rect">
            <a:avLst/>
          </a:prstGeom>
          <a:solidFill>
            <a:schemeClr val="accent3">
              <a:lumMod val="20000"/>
              <a:lumOff val="80000"/>
            </a:schemeClr>
          </a:solidFill>
          <a:ln>
            <a:solidFill>
              <a:srgbClr val="4F81BD"/>
            </a:solidFill>
          </a:ln>
        </p:spPr>
        <p:txBody>
          <a:bodyPr wrap="square">
            <a:spAutoFit/>
          </a:bodyPr>
          <a:lstStyle/>
          <a:p>
            <a:r>
              <a:rPr lang="en-US" sz="800" dirty="0" smtClean="0">
                <a:latin typeface="Courier"/>
                <a:cs typeface="Courier"/>
              </a:rPr>
              <a:t>@HWI-EAS266_0011:8:1:6:969#0/1</a:t>
            </a:r>
          </a:p>
          <a:p>
            <a:r>
              <a:rPr lang="en-US" sz="800" dirty="0" smtClean="0">
                <a:latin typeface="Courier"/>
                <a:cs typeface="Courier"/>
              </a:rPr>
              <a:t>GTTTGCCNGTGTGTACGCTACCCCCTTCTTGTGTGTGTGTGTCT</a:t>
            </a:r>
          </a:p>
          <a:p>
            <a:r>
              <a:rPr lang="en-US" sz="800" dirty="0" smtClean="0">
                <a:latin typeface="Courier"/>
                <a:cs typeface="Courier"/>
              </a:rPr>
              <a:t>+HWI-EAS266_0011:8:1:6:969#0/1</a:t>
            </a:r>
          </a:p>
          <a:p>
            <a:r>
              <a:rPr lang="en-US" sz="800" dirty="0" smtClean="0">
                <a:latin typeface="Courier"/>
                <a:cs typeface="Courier"/>
              </a:rPr>
              <a:t>_</a:t>
            </a:r>
            <a:r>
              <a:rPr lang="en-US" sz="800" dirty="0" err="1" smtClean="0">
                <a:latin typeface="Courier"/>
                <a:cs typeface="Courier"/>
              </a:rPr>
              <a:t>abb`a[DZ`aabaa_a`b]___^^aa_`aa_a^a[\\aZTZVY</a:t>
            </a:r>
            <a:endParaRPr lang="en-US" sz="800" dirty="0" smtClean="0">
              <a:latin typeface="Courier"/>
              <a:cs typeface="Courier"/>
            </a:endParaRPr>
          </a:p>
          <a:p>
            <a:r>
              <a:rPr lang="en-US" sz="800" dirty="0" smtClean="0">
                <a:latin typeface="Courier"/>
                <a:cs typeface="Courier"/>
              </a:rPr>
              <a:t>@HWI-EAS266_0011:8:1:7:1688#0/1</a:t>
            </a:r>
          </a:p>
          <a:p>
            <a:r>
              <a:rPr lang="en-US" sz="800" dirty="0" smtClean="0">
                <a:latin typeface="Courier"/>
                <a:cs typeface="Courier"/>
              </a:rPr>
              <a:t>AAGATGANGGCAGGGTGCAAGATGGCAGGATGCAAGATGGCAGG</a:t>
            </a:r>
          </a:p>
          <a:p>
            <a:r>
              <a:rPr lang="en-US" sz="800" dirty="0" smtClean="0">
                <a:latin typeface="Courier"/>
                <a:cs typeface="Courier"/>
              </a:rPr>
              <a:t>+HWI-EAS266_0011:8:1:7:1688#0/1</a:t>
            </a:r>
          </a:p>
          <a:p>
            <a:r>
              <a:rPr lang="en-US" sz="800" dirty="0" err="1" smtClean="0">
                <a:latin typeface="Courier"/>
                <a:cs typeface="Courier"/>
              </a:rPr>
              <a:t>a`^ab`^D\a]a`b``b_bbbaabb^abaa``^a_^_aa\]_VR</a:t>
            </a:r>
            <a:endParaRPr lang="en-US" sz="800" dirty="0" smtClean="0">
              <a:latin typeface="Courier"/>
              <a:cs typeface="Courier"/>
            </a:endParaRPr>
          </a:p>
          <a:p>
            <a:r>
              <a:rPr lang="en-US" sz="800" dirty="0" smtClean="0">
                <a:latin typeface="Courier"/>
                <a:cs typeface="Courier"/>
              </a:rPr>
              <a:t>@HWI-EAS266_0011:8:1:7:593#0/1</a:t>
            </a:r>
          </a:p>
          <a:p>
            <a:r>
              <a:rPr lang="en-US" sz="800" dirty="0" smtClean="0">
                <a:latin typeface="Courier"/>
                <a:cs typeface="Courier"/>
              </a:rPr>
              <a:t>CAGTTCANTTCTCAGCACCACACTGGGATGCTCACACATGCCTG</a:t>
            </a:r>
          </a:p>
          <a:p>
            <a:r>
              <a:rPr lang="en-US" sz="800" dirty="0" smtClean="0">
                <a:latin typeface="Courier"/>
                <a:cs typeface="Courier"/>
              </a:rPr>
              <a:t>+HWI-EAS266_0011:8:1:7:593#0/1</a:t>
            </a:r>
          </a:p>
          <a:p>
            <a:r>
              <a:rPr lang="en-US" sz="800" dirty="0" err="1" smtClean="0">
                <a:latin typeface="Courier"/>
                <a:cs typeface="Courier"/>
              </a:rPr>
              <a:t>abbbb_VD[bbbba_`bbbbbbbbbbbaa_`bbaabaabb_aa</a:t>
            </a:r>
            <a:r>
              <a:rPr lang="en-US" sz="800" dirty="0" smtClean="0">
                <a:latin typeface="Courier"/>
                <a:cs typeface="Courier"/>
              </a:rPr>
              <a:t>_</a:t>
            </a:r>
          </a:p>
          <a:p>
            <a:r>
              <a:rPr lang="en-US" sz="800" dirty="0" smtClean="0">
                <a:latin typeface="Courier"/>
                <a:cs typeface="Courier"/>
              </a:rPr>
              <a:t>@HWI-EAS266_0011:8:1:7:139#0/1</a:t>
            </a:r>
          </a:p>
          <a:p>
            <a:r>
              <a:rPr lang="en-US" sz="800" dirty="0" smtClean="0">
                <a:latin typeface="Courier"/>
                <a:cs typeface="Courier"/>
              </a:rPr>
              <a:t>CATGGGGNATAATTGCAATCCCCGATCCCCATCACGAATGGGGT</a:t>
            </a:r>
          </a:p>
          <a:p>
            <a:r>
              <a:rPr lang="en-US" sz="800" dirty="0" smtClean="0">
                <a:latin typeface="Courier"/>
                <a:cs typeface="Courier"/>
              </a:rPr>
              <a:t>+HWI-EAS266_0011:8:1:7:139#0/1</a:t>
            </a:r>
          </a:p>
          <a:p>
            <a:r>
              <a:rPr lang="en-US" sz="800" dirty="0" err="1" smtClean="0">
                <a:latin typeface="Courier"/>
                <a:cs typeface="Courier"/>
              </a:rPr>
              <a:t>aab`[^YDY]Z\baa`aabaaaa`aa`a]aa```\aY]^\]ZVX</a:t>
            </a:r>
            <a:endParaRPr lang="en-US" sz="800" dirty="0" smtClean="0">
              <a:latin typeface="Courier"/>
              <a:cs typeface="Courier"/>
            </a:endParaRPr>
          </a:p>
          <a:p>
            <a:r>
              <a:rPr lang="en-US" sz="800" dirty="0" smtClean="0">
                <a:latin typeface="Courier"/>
                <a:cs typeface="Courier"/>
              </a:rPr>
              <a:t>@HWI-EAS266_0011:8:1:7:1390#0/1</a:t>
            </a:r>
          </a:p>
          <a:p>
            <a:r>
              <a:rPr lang="en-US" sz="800" dirty="0" smtClean="0">
                <a:latin typeface="Courier"/>
                <a:cs typeface="Courier"/>
              </a:rPr>
              <a:t>GAATAATNGAATAGGACCGCGGTTCTATTTTGTTGGTTTTCGGA</a:t>
            </a:r>
          </a:p>
          <a:p>
            <a:r>
              <a:rPr lang="en-US" sz="800" dirty="0" smtClean="0">
                <a:latin typeface="Courier"/>
                <a:cs typeface="Courier"/>
              </a:rPr>
              <a:t>+HWI-EAS266_0011:8:1:7:1390#0/1</a:t>
            </a:r>
          </a:p>
          <a:p>
            <a:r>
              <a:rPr lang="en-US" sz="800" dirty="0" smtClean="0">
                <a:latin typeface="Courier"/>
                <a:cs typeface="Courier"/>
              </a:rPr>
              <a:t>_</a:t>
            </a:r>
            <a:r>
              <a:rPr lang="en-US" sz="800" dirty="0" err="1" smtClean="0">
                <a:latin typeface="Courier"/>
                <a:cs typeface="Courier"/>
              </a:rPr>
              <a:t>U^b_`]D\__a_a`S```Y[a__]a\aa_`]`aTVZ__\HYVX</a:t>
            </a:r>
            <a:endParaRPr lang="en-US" sz="800" dirty="0" smtClean="0">
              <a:latin typeface="Courier"/>
              <a:cs typeface="Courier"/>
            </a:endParaRPr>
          </a:p>
          <a:p>
            <a:r>
              <a:rPr lang="en-US" sz="800" dirty="0" smtClean="0">
                <a:latin typeface="Courier"/>
                <a:cs typeface="Courier"/>
              </a:rPr>
              <a:t>@HWI-EAS266_0011:8:1:7:1663#0/1</a:t>
            </a:r>
          </a:p>
          <a:p>
            <a:r>
              <a:rPr lang="en-US" sz="800" dirty="0" smtClean="0">
                <a:latin typeface="Courier"/>
                <a:cs typeface="Courier"/>
              </a:rPr>
              <a:t>TGATGTTNGTGGCAATAATGGGGGTAGCGGCAATGGTGGCGGGG</a:t>
            </a:r>
          </a:p>
          <a:p>
            <a:r>
              <a:rPr lang="en-US" sz="800" dirty="0" smtClean="0">
                <a:latin typeface="Courier"/>
                <a:cs typeface="Courier"/>
              </a:rPr>
              <a:t>+HWI-EAS266_0011:8:1:7:1663#0/1</a:t>
            </a:r>
          </a:p>
          <a:p>
            <a:r>
              <a:rPr lang="en-US" sz="800" dirty="0" err="1" smtClean="0">
                <a:latin typeface="Courier"/>
                <a:cs typeface="Courier"/>
              </a:rPr>
              <a:t>a`[_X]\DQTZ[^YYa[[aXV[PZUUYSYBBBBBBBBBBBBBBB</a:t>
            </a:r>
            <a:endParaRPr lang="en-US" sz="800" dirty="0" smtClean="0">
              <a:latin typeface="Courier"/>
              <a:cs typeface="Courier"/>
            </a:endParaRPr>
          </a:p>
        </p:txBody>
      </p:sp>
      <p:pic>
        <p:nvPicPr>
          <p:cNvPr id="187" name="Picture 3" descr="C:\cygwin\home\ggrant\biology\rum\simulated_example1.jpg"/>
          <p:cNvPicPr>
            <a:picLocks noChangeAspect="1" noChangeArrowheads="1"/>
          </p:cNvPicPr>
          <p:nvPr/>
        </p:nvPicPr>
        <p:blipFill>
          <a:blip r:embed="rId5" cstate="print"/>
          <a:srcRect/>
          <a:stretch>
            <a:fillRect/>
          </a:stretch>
        </p:blipFill>
        <p:spPr bwMode="auto">
          <a:xfrm>
            <a:off x="5924559" y="765462"/>
            <a:ext cx="3219441" cy="465031"/>
          </a:xfrm>
          <a:prstGeom prst="rect">
            <a:avLst/>
          </a:prstGeom>
          <a:noFill/>
          <a:ln w="1270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90" name="Picture 189" descr="images.jpeg"/>
          <p:cNvPicPr>
            <a:picLocks noChangeAspect="1"/>
          </p:cNvPicPr>
          <p:nvPr/>
        </p:nvPicPr>
        <p:blipFill>
          <a:blip r:embed="rId6"/>
          <a:stretch>
            <a:fillRect/>
          </a:stretch>
        </p:blipFill>
        <p:spPr>
          <a:xfrm>
            <a:off x="6670098" y="2608263"/>
            <a:ext cx="1565852" cy="1565852"/>
          </a:xfrm>
          <a:prstGeom prst="rect">
            <a:avLst/>
          </a:prstGeom>
        </p:spPr>
      </p:pic>
      <p:pic>
        <p:nvPicPr>
          <p:cNvPr id="188" name="Picture 187" descr="images-2.jpeg"/>
          <p:cNvPicPr>
            <a:picLocks noChangeAspect="1"/>
          </p:cNvPicPr>
          <p:nvPr/>
        </p:nvPicPr>
        <p:blipFill>
          <a:blip r:embed="rId7"/>
          <a:stretch>
            <a:fillRect/>
          </a:stretch>
        </p:blipFill>
        <p:spPr>
          <a:xfrm>
            <a:off x="6575743" y="1540189"/>
            <a:ext cx="1276032" cy="1143112"/>
          </a:xfrm>
          <a:prstGeom prst="rect">
            <a:avLst/>
          </a:prstGeom>
        </p:spPr>
      </p:pic>
      <p:pic>
        <p:nvPicPr>
          <p:cNvPr id="189" name="Picture 188" descr="images-1.jpeg"/>
          <p:cNvPicPr>
            <a:picLocks noChangeAspect="1"/>
          </p:cNvPicPr>
          <p:nvPr/>
        </p:nvPicPr>
        <p:blipFill>
          <a:blip r:embed="rId8"/>
          <a:stretch>
            <a:fillRect/>
          </a:stretch>
        </p:blipFill>
        <p:spPr>
          <a:xfrm>
            <a:off x="7693025" y="1760538"/>
            <a:ext cx="1514895" cy="1626592"/>
          </a:xfrm>
          <a:prstGeom prst="rect">
            <a:avLst/>
          </a:prstGeom>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722" name="Picture 3" descr="2010-03-03_1721.png"/>
          <p:cNvPicPr>
            <a:picLocks noChangeAspect="1"/>
          </p:cNvPicPr>
          <p:nvPr/>
        </p:nvPicPr>
        <p:blipFill>
          <a:blip r:embed="rId3"/>
          <a:srcRect/>
          <a:stretch>
            <a:fillRect/>
          </a:stretch>
        </p:blipFill>
        <p:spPr bwMode="auto">
          <a:xfrm>
            <a:off x="0" y="1120774"/>
            <a:ext cx="9144000" cy="4617590"/>
          </a:xfrm>
          <a:prstGeom prst="rect">
            <a:avLst/>
          </a:prstGeom>
          <a:noFill/>
          <a:ln w="9525">
            <a:noFill/>
            <a:miter lim="800000"/>
            <a:headEnd/>
            <a:tailEnd/>
          </a:ln>
        </p:spPr>
      </p:pic>
      <p:sp>
        <p:nvSpPr>
          <p:cNvPr id="30723" name="Title 4"/>
          <p:cNvSpPr>
            <a:spLocks noGrp="1"/>
          </p:cNvSpPr>
          <p:nvPr>
            <p:ph type="title"/>
          </p:nvPr>
        </p:nvSpPr>
        <p:spPr>
          <a:xfrm>
            <a:off x="838200" y="0"/>
            <a:ext cx="7772400" cy="1143000"/>
          </a:xfrm>
        </p:spPr>
        <p:txBody>
          <a:bodyPr/>
          <a:lstStyle/>
          <a:p>
            <a:r>
              <a:rPr lang="en-US" sz="3600" smtClean="0">
                <a:ea typeface="ＭＳ Ｐゴシック" charset="-128"/>
                <a:cs typeface="ＭＳ Ｐゴシック" charset="-128"/>
              </a:rPr>
              <a:t>IDF file for E-TABM-34</a:t>
            </a:r>
          </a:p>
        </p:txBody>
      </p:sp>
      <p:sp>
        <p:nvSpPr>
          <p:cNvPr id="4" name="TextBox 3"/>
          <p:cNvSpPr txBox="1"/>
          <p:nvPr/>
        </p:nvSpPr>
        <p:spPr>
          <a:xfrm>
            <a:off x="2565400" y="6101834"/>
            <a:ext cx="3762568" cy="369332"/>
          </a:xfrm>
          <a:prstGeom prst="rect">
            <a:avLst/>
          </a:prstGeom>
          <a:noFill/>
        </p:spPr>
        <p:txBody>
          <a:bodyPr wrap="none" rtlCol="0">
            <a:spAutoFit/>
          </a:bodyPr>
          <a:lstStyle/>
          <a:p>
            <a:r>
              <a:rPr lang="en-US" dirty="0" smtClean="0"/>
              <a:t>IDF = Investigation Description Format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itle 4"/>
          <p:cNvSpPr>
            <a:spLocks noGrp="1"/>
          </p:cNvSpPr>
          <p:nvPr>
            <p:ph type="title"/>
          </p:nvPr>
        </p:nvSpPr>
        <p:spPr>
          <a:xfrm>
            <a:off x="838200" y="0"/>
            <a:ext cx="7772400" cy="1143000"/>
          </a:xfrm>
        </p:spPr>
        <p:txBody>
          <a:bodyPr/>
          <a:lstStyle/>
          <a:p>
            <a:r>
              <a:rPr lang="en-US" sz="3600" smtClean="0">
                <a:ea typeface="ＭＳ Ｐゴシック" charset="-128"/>
                <a:cs typeface="ＭＳ Ｐゴシック" charset="-128"/>
              </a:rPr>
              <a:t>SDRF file for E-TABM-34</a:t>
            </a:r>
          </a:p>
        </p:txBody>
      </p:sp>
      <p:pic>
        <p:nvPicPr>
          <p:cNvPr id="31747" name="Picture 5" descr="2010-03-03_1725.png"/>
          <p:cNvPicPr>
            <a:picLocks noChangeAspect="1"/>
          </p:cNvPicPr>
          <p:nvPr/>
        </p:nvPicPr>
        <p:blipFill>
          <a:blip r:embed="rId3"/>
          <a:srcRect/>
          <a:stretch>
            <a:fillRect/>
          </a:stretch>
        </p:blipFill>
        <p:spPr bwMode="auto">
          <a:xfrm>
            <a:off x="0" y="2285999"/>
            <a:ext cx="9144000" cy="2479729"/>
          </a:xfrm>
          <a:prstGeom prst="rect">
            <a:avLst/>
          </a:prstGeom>
          <a:noFill/>
          <a:ln w="9525">
            <a:noFill/>
            <a:miter lim="800000"/>
            <a:headEnd/>
            <a:tailEnd/>
          </a:ln>
        </p:spPr>
      </p:pic>
      <p:sp>
        <p:nvSpPr>
          <p:cNvPr id="4" name="TextBox 3"/>
          <p:cNvSpPr txBox="1"/>
          <p:nvPr/>
        </p:nvSpPr>
        <p:spPr>
          <a:xfrm>
            <a:off x="2476500" y="5270500"/>
            <a:ext cx="4403770" cy="369332"/>
          </a:xfrm>
          <a:prstGeom prst="rect">
            <a:avLst/>
          </a:prstGeom>
          <a:noFill/>
        </p:spPr>
        <p:txBody>
          <a:bodyPr wrap="none" rtlCol="0">
            <a:spAutoFit/>
          </a:bodyPr>
          <a:lstStyle/>
          <a:p>
            <a:r>
              <a:rPr lang="en-US" dirty="0" smtClean="0"/>
              <a:t>SDRF = Sample and Data Relationship Format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 Using OBI (Exp: E-MEXP-1979)</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8</a:t>
            </a:fld>
            <a:endParaRPr lang="en-US"/>
          </a:p>
        </p:txBody>
      </p:sp>
      <p:graphicFrame>
        <p:nvGraphicFramePr>
          <p:cNvPr id="6" name="Table 5"/>
          <p:cNvGraphicFramePr>
            <a:graphicFrameLocks noGrp="1"/>
          </p:cNvGraphicFramePr>
          <p:nvPr/>
        </p:nvGraphicFramePr>
        <p:xfrm>
          <a:off x="609600" y="1600200"/>
          <a:ext cx="7086600" cy="5029187"/>
        </p:xfrm>
        <a:graphic>
          <a:graphicData uri="http://schemas.openxmlformats.org/drawingml/2006/table">
            <a:tbl>
              <a:tblPr/>
              <a:tblGrid>
                <a:gridCol w="2046398"/>
                <a:gridCol w="2035571"/>
                <a:gridCol w="2005795"/>
                <a:gridCol w="998836"/>
              </a:tblGrid>
              <a:tr h="214923">
                <a:tc>
                  <a:txBody>
                    <a:bodyPr/>
                    <a:lstStyle/>
                    <a:p>
                      <a:pPr algn="l" fontAlgn="b"/>
                      <a:r>
                        <a:rPr lang="en-US" sz="1000" b="1" i="0" u="none" strike="noStrike">
                          <a:solidFill>
                            <a:srgbClr val="000000"/>
                          </a:solidFill>
                          <a:latin typeface="Calibri"/>
                        </a:rPr>
                        <a:t>Field Name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MO terms</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OBI terms</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dirty="0">
                          <a:solidFill>
                            <a:srgbClr val="000000"/>
                          </a:solidFill>
                          <a:latin typeface="Calibri"/>
                        </a:rPr>
                        <a:t>Status</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rowSpan="5">
                  <a:txBody>
                    <a:bodyPr/>
                    <a:lstStyle/>
                    <a:p>
                      <a:pPr algn="l" fontAlgn="t"/>
                      <a:r>
                        <a:rPr lang="en-US" sz="800" b="1" i="0" u="none" strike="noStrike">
                          <a:solidFill>
                            <a:srgbClr val="000000"/>
                          </a:solidFill>
                          <a:latin typeface="Calibri"/>
                        </a:rPr>
                        <a:t>Experimental Design</a:t>
                      </a:r>
                    </a:p>
                  </a:txBody>
                  <a:tcPr marL="6947" marR="6947" marT="6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ex_vivo_design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ex vivo design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pending approval</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vMerge="1">
                  <a:txBody>
                    <a:bodyPr/>
                    <a:lstStyle/>
                    <a:p>
                      <a:endParaRPr lang="en-US"/>
                    </a:p>
                  </a:txBody>
                  <a:tcPr/>
                </a:tc>
                <a:tc>
                  <a:txBody>
                    <a:bodyPr/>
                    <a:lstStyle/>
                    <a:p>
                      <a:pPr algn="l" fontAlgn="b"/>
                      <a:r>
                        <a:rPr lang="en-US" sz="800" b="0" i="0" u="none" strike="noStrike">
                          <a:solidFill>
                            <a:srgbClr val="000000"/>
                          </a:solidFill>
                          <a:latin typeface="Calibri"/>
                        </a:rPr>
                        <a:t>genetic_modification_design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genetic modification design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pending approval</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vMerge="1">
                  <a:txBody>
                    <a:bodyPr/>
                    <a:lstStyle/>
                    <a:p>
                      <a:endParaRPr lang="en-US"/>
                    </a:p>
                  </a:txBody>
                  <a:tcPr/>
                </a:tc>
                <a:tc>
                  <a:txBody>
                    <a:bodyPr/>
                    <a:lstStyle/>
                    <a:p>
                      <a:pPr algn="l" fontAlgn="b"/>
                      <a:r>
                        <a:rPr lang="en-US" sz="800" b="0" i="0" u="none" strike="noStrike">
                          <a:solidFill>
                            <a:srgbClr val="000000"/>
                          </a:solidFill>
                          <a:latin typeface="Calibri"/>
                        </a:rPr>
                        <a:t>co-expression_design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deprecate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vMerge="1">
                  <a:txBody>
                    <a:bodyPr/>
                    <a:lstStyle/>
                    <a:p>
                      <a:endParaRPr lang="en-US"/>
                    </a:p>
                  </a:txBody>
                  <a:tcPr/>
                </a:tc>
                <a:tc>
                  <a:txBody>
                    <a:bodyPr/>
                    <a:lstStyle/>
                    <a:p>
                      <a:pPr algn="l" fontAlgn="b"/>
                      <a:r>
                        <a:rPr lang="en-US" sz="800" b="0" i="0" u="none" strike="noStrike">
                          <a:solidFill>
                            <a:srgbClr val="000000"/>
                          </a:solidFill>
                          <a:latin typeface="Calibri"/>
                        </a:rPr>
                        <a:t>replicate_design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replicate design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vMerge="1">
                  <a:txBody>
                    <a:bodyPr/>
                    <a:lstStyle/>
                    <a:p>
                      <a:endParaRPr lang="en-US"/>
                    </a:p>
                  </a:txBody>
                  <a:tcPr/>
                </a:tc>
                <a:tc>
                  <a:txBody>
                    <a:bodyPr/>
                    <a:lstStyle/>
                    <a:p>
                      <a:pPr algn="l" fontAlgn="b"/>
                      <a:r>
                        <a:rPr lang="en-US" sz="800" b="0" i="0" u="none" strike="noStrike">
                          <a:solidFill>
                            <a:srgbClr val="000000"/>
                          </a:solidFill>
                          <a:latin typeface="Calibri"/>
                        </a:rPr>
                        <a:t>transcription profiling by array (EFO)</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transcription profiling by array design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pending approval</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a:txBody>
                    <a:bodyPr/>
                    <a:lstStyle/>
                    <a:p>
                      <a:pPr algn="l" fontAlgn="b"/>
                      <a:r>
                        <a:rPr lang="en-US" sz="800" b="1" i="0" u="none" strike="noStrike">
                          <a:solidFill>
                            <a:srgbClr val="000000"/>
                          </a:solidFill>
                          <a:latin typeface="Calibri"/>
                        </a:rPr>
                        <a:t>Experimental Factor Type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genotype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allele information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pending approval</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a:txBody>
                    <a:bodyPr/>
                    <a:lstStyle/>
                    <a:p>
                      <a:pPr algn="l" fontAlgn="b"/>
                      <a:r>
                        <a:rPr lang="en-US" sz="800" b="1" i="0" u="none" strike="noStrike">
                          <a:solidFill>
                            <a:srgbClr val="000000"/>
                          </a:solidFill>
                          <a:latin typeface="Calibri"/>
                        </a:rPr>
                        <a:t>Person Roles</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submitter</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reporting party role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rowSpan="7">
                  <a:txBody>
                    <a:bodyPr/>
                    <a:lstStyle/>
                    <a:p>
                      <a:pPr algn="l" fontAlgn="t"/>
                      <a:r>
                        <a:rPr lang="en-US" sz="800" b="1" i="0" u="none" strike="noStrike">
                          <a:solidFill>
                            <a:srgbClr val="000000"/>
                          </a:solidFill>
                          <a:latin typeface="Calibri"/>
                        </a:rPr>
                        <a:t>Protocol Type</a:t>
                      </a:r>
                    </a:p>
                  </a:txBody>
                  <a:tcPr marL="6947" marR="6947" marT="6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nucleic_acid_extraction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nucleic acid extraction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vMerge="1">
                  <a:txBody>
                    <a:bodyPr/>
                    <a:lstStyle/>
                    <a:p>
                      <a:endParaRPr lang="en-US"/>
                    </a:p>
                  </a:txBody>
                  <a:tcPr/>
                </a:tc>
                <a:tc>
                  <a:txBody>
                    <a:bodyPr/>
                    <a:lstStyle/>
                    <a:p>
                      <a:pPr algn="l" fontAlgn="b"/>
                      <a:r>
                        <a:rPr lang="en-US" sz="800" b="0" i="0" u="none" strike="noStrike">
                          <a:solidFill>
                            <a:srgbClr val="000000"/>
                          </a:solidFill>
                          <a:latin typeface="Calibri"/>
                        </a:rPr>
                        <a:t>specified_biomaterial_action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specimen creation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vMerge="1">
                  <a:txBody>
                    <a:bodyPr/>
                    <a:lstStyle/>
                    <a:p>
                      <a:endParaRPr lang="en-US"/>
                    </a:p>
                  </a:txBody>
                  <a:tcPr/>
                </a:tc>
                <a:tc>
                  <a:txBody>
                    <a:bodyPr/>
                    <a:lstStyle/>
                    <a:p>
                      <a:pPr algn="l" fontAlgn="b"/>
                      <a:r>
                        <a:rPr lang="en-US" sz="800" b="0" i="0" u="none" strike="noStrike">
                          <a:solidFill>
                            <a:srgbClr val="000000"/>
                          </a:solidFill>
                          <a:latin typeface="Calibri"/>
                        </a:rPr>
                        <a:t>pool</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pooling specimen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vMerge="1">
                  <a:txBody>
                    <a:bodyPr/>
                    <a:lstStyle/>
                    <a:p>
                      <a:endParaRPr lang="en-US"/>
                    </a:p>
                  </a:txBody>
                  <a:tcPr/>
                </a:tc>
                <a:tc>
                  <a:txBody>
                    <a:bodyPr/>
                    <a:lstStyle/>
                    <a:p>
                      <a:pPr algn="l" fontAlgn="b"/>
                      <a:r>
                        <a:rPr lang="en-US" sz="800" b="0" i="0" u="none" strike="noStrike">
                          <a:solidFill>
                            <a:srgbClr val="000000"/>
                          </a:solidFill>
                          <a:latin typeface="Calibri"/>
                        </a:rPr>
                        <a:t>labeling</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labeling</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vMerge="1">
                  <a:txBody>
                    <a:bodyPr/>
                    <a:lstStyle/>
                    <a:p>
                      <a:endParaRPr lang="en-US"/>
                    </a:p>
                  </a:txBody>
                  <a:tcPr/>
                </a:tc>
                <a:tc>
                  <a:txBody>
                    <a:bodyPr/>
                    <a:lstStyle/>
                    <a:p>
                      <a:pPr algn="l" fontAlgn="b"/>
                      <a:r>
                        <a:rPr lang="en-US" sz="800" b="0" i="0" u="none" strike="noStrike">
                          <a:solidFill>
                            <a:srgbClr val="000000"/>
                          </a:solidFill>
                          <a:latin typeface="Calibri"/>
                        </a:rPr>
                        <a:t>hybridization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nucleic acid hybridization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vMerge="1">
                  <a:txBody>
                    <a:bodyPr/>
                    <a:lstStyle/>
                    <a:p>
                      <a:endParaRPr lang="en-US"/>
                    </a:p>
                  </a:txBody>
                  <a:tcPr/>
                </a:tc>
                <a:tc>
                  <a:txBody>
                    <a:bodyPr/>
                    <a:lstStyle/>
                    <a:p>
                      <a:pPr algn="l" fontAlgn="b"/>
                      <a:r>
                        <a:rPr lang="en-US" sz="800" b="0" i="0" u="none" strike="noStrike">
                          <a:solidFill>
                            <a:srgbClr val="000000"/>
                          </a:solidFill>
                          <a:latin typeface="Calibri"/>
                        </a:rPr>
                        <a:t>feature_extraction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latin typeface="Calibri"/>
                        </a:rPr>
                        <a:t>feature extraction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vMerge="1">
                  <a:txBody>
                    <a:bodyPr/>
                    <a:lstStyle/>
                    <a:p>
                      <a:endParaRPr lang="en-US"/>
                    </a:p>
                  </a:txBody>
                  <a:tcPr/>
                </a:tc>
                <a:tc>
                  <a:txBody>
                    <a:bodyPr/>
                    <a:lstStyle/>
                    <a:p>
                      <a:pPr algn="l" fontAlgn="b"/>
                      <a:r>
                        <a:rPr lang="en-US" sz="800" b="0" i="0" u="none" strike="noStrike">
                          <a:solidFill>
                            <a:srgbClr val="000000"/>
                          </a:solidFill>
                          <a:latin typeface="Calibri"/>
                        </a:rPr>
                        <a:t>bioassay_data_transformation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data transformation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a:txBody>
                    <a:bodyPr/>
                    <a:lstStyle/>
                    <a:p>
                      <a:pPr algn="l" fontAlgn="b"/>
                      <a:r>
                        <a:rPr lang="en-US" sz="800" b="1" i="0" u="none" strike="noStrike">
                          <a:solidFill>
                            <a:srgbClr val="000000"/>
                          </a:solidFill>
                          <a:latin typeface="Calibri"/>
                        </a:rPr>
                        <a:t>Characteristics [Age]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Age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US" sz="800" b="0" i="0" u="none" strike="noStrike">
                          <a:solidFill>
                            <a:srgbClr val="000000"/>
                          </a:solidFill>
                          <a:latin typeface="Calibri"/>
                        </a:rPr>
                        <a:t>age since birth measurement datum</a:t>
                      </a:r>
                    </a:p>
                  </a:txBody>
                  <a:tcPr marL="6947" marR="6947" marT="6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US" sz="800" b="0" i="0" u="none" strike="noStrike">
                          <a:solidFill>
                            <a:srgbClr val="000000"/>
                          </a:solidFill>
                          <a:latin typeface="Calibri"/>
                        </a:rPr>
                        <a:t>in OBI</a:t>
                      </a:r>
                    </a:p>
                  </a:txBody>
                  <a:tcPr marL="6947" marR="6947" marT="6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rowSpan="2">
                  <a:txBody>
                    <a:bodyPr/>
                    <a:lstStyle/>
                    <a:p>
                      <a:pPr algn="l" fontAlgn="t"/>
                      <a:r>
                        <a:rPr lang="en-US" sz="800" b="1" i="0" u="none" strike="noStrike">
                          <a:solidFill>
                            <a:srgbClr val="000000"/>
                          </a:solidFill>
                          <a:latin typeface="Calibri"/>
                        </a:rPr>
                        <a:t>Characteristics [InitialTimePoint]</a:t>
                      </a:r>
                    </a:p>
                  </a:txBody>
                  <a:tcPr marL="6947" marR="6947" marT="6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InitialTimePoint</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71938">
                <a:tc vMerge="1">
                  <a:txBody>
                    <a:bodyPr/>
                    <a:lstStyle/>
                    <a:p>
                      <a:endParaRPr lang="en-US"/>
                    </a:p>
                  </a:txBody>
                  <a:tcPr/>
                </a:tc>
                <a:tc>
                  <a:txBody>
                    <a:bodyPr/>
                    <a:lstStyle/>
                    <a:p>
                      <a:pPr algn="l" fontAlgn="b"/>
                      <a:r>
                        <a:rPr lang="en-US" sz="800" b="0" i="0" u="none" strike="noStrike">
                          <a:solidFill>
                            <a:srgbClr val="000000"/>
                          </a:solidFill>
                          <a:latin typeface="Calibri"/>
                        </a:rPr>
                        <a:t>birth</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71938">
                <a:tc rowSpan="2">
                  <a:txBody>
                    <a:bodyPr/>
                    <a:lstStyle/>
                    <a:p>
                      <a:pPr algn="l" fontAlgn="t"/>
                      <a:r>
                        <a:rPr lang="en-US" sz="800" b="1" i="0" u="none" strike="noStrike">
                          <a:solidFill>
                            <a:srgbClr val="000000"/>
                          </a:solidFill>
                          <a:latin typeface="Calibri"/>
                        </a:rPr>
                        <a:t>Characteristics [Sex]</a:t>
                      </a:r>
                    </a:p>
                  </a:txBody>
                  <a:tcPr marL="6947" marR="6947" marT="6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Sex</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biological sex</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in OBI (PATO)</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vMerge="1">
                  <a:txBody>
                    <a:bodyPr/>
                    <a:lstStyle/>
                    <a:p>
                      <a:endParaRPr lang="en-US"/>
                    </a:p>
                  </a:txBody>
                  <a:tcPr/>
                </a:tc>
                <a:tc>
                  <a:txBody>
                    <a:bodyPr/>
                    <a:lstStyle/>
                    <a:p>
                      <a:pPr algn="l" fontAlgn="b"/>
                      <a:r>
                        <a:rPr lang="en-US" sz="800" b="0" i="0" u="none" strike="noStrike">
                          <a:solidFill>
                            <a:srgbClr val="000000"/>
                          </a:solidFill>
                          <a:latin typeface="Calibri"/>
                        </a:rPr>
                        <a:t>male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male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in OBI (PATO)</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rowSpan="2">
                  <a:txBody>
                    <a:bodyPr/>
                    <a:lstStyle/>
                    <a:p>
                      <a:pPr algn="l" fontAlgn="t"/>
                      <a:r>
                        <a:rPr lang="en-US" sz="800" b="1" i="0" u="none" strike="noStrike">
                          <a:solidFill>
                            <a:srgbClr val="000000"/>
                          </a:solidFill>
                          <a:latin typeface="Calibri"/>
                        </a:rPr>
                        <a:t>Characteristics [BioSourceType]</a:t>
                      </a:r>
                    </a:p>
                  </a:txBody>
                  <a:tcPr marL="6947" marR="6947" marT="6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BioSourceType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specimen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vMerge="1">
                  <a:txBody>
                    <a:bodyPr/>
                    <a:lstStyle/>
                    <a:p>
                      <a:endParaRPr lang="en-US"/>
                    </a:p>
                  </a:txBody>
                  <a:tcPr/>
                </a:tc>
                <a:tc>
                  <a:txBody>
                    <a:bodyPr/>
                    <a:lstStyle/>
                    <a:p>
                      <a:pPr algn="l" fontAlgn="b"/>
                      <a:r>
                        <a:rPr lang="en-US" sz="800" b="0" i="0" u="none" strike="noStrike">
                          <a:solidFill>
                            <a:srgbClr val="000000"/>
                          </a:solidFill>
                          <a:latin typeface="Calibri"/>
                        </a:rPr>
                        <a:t>fresh_sample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fresh specimen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rowSpan="2">
                  <a:txBody>
                    <a:bodyPr/>
                    <a:lstStyle/>
                    <a:p>
                      <a:pPr algn="l" fontAlgn="t"/>
                      <a:r>
                        <a:rPr lang="en-US" sz="800" b="1" i="0" u="none" strike="noStrike">
                          <a:solidFill>
                            <a:srgbClr val="000000"/>
                          </a:solidFill>
                          <a:latin typeface="Calibri"/>
                        </a:rPr>
                        <a:t>Characteristics [Genotype]</a:t>
                      </a:r>
                    </a:p>
                  </a:txBody>
                  <a:tcPr marL="6947" marR="6947" marT="6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Genotype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allele information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pending approval</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vMerge="1">
                  <a:txBody>
                    <a:bodyPr/>
                    <a:lstStyle/>
                    <a:p>
                      <a:endParaRPr lang="en-US"/>
                    </a:p>
                  </a:txBody>
                  <a:tcPr/>
                </a:tc>
                <a:tc>
                  <a:txBody>
                    <a:bodyPr/>
                    <a:lstStyle/>
                    <a:p>
                      <a:pPr algn="l" fontAlgn="b"/>
                      <a:r>
                        <a:rPr lang="en-US" sz="800" b="0" i="0" u="none" strike="noStrike">
                          <a:solidFill>
                            <a:srgbClr val="000000"/>
                          </a:solidFill>
                          <a:latin typeface="Calibri"/>
                        </a:rPr>
                        <a:t>wild_type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allele wild type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pending approval</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a:txBody>
                    <a:bodyPr/>
                    <a:lstStyle/>
                    <a:p>
                      <a:pPr algn="l" fontAlgn="b"/>
                      <a:r>
                        <a:rPr lang="en-US" sz="800" b="1" i="0" u="none" strike="noStrike">
                          <a:solidFill>
                            <a:srgbClr val="000000"/>
                          </a:solidFill>
                          <a:latin typeface="Calibri"/>
                        </a:rPr>
                        <a:t>Characteristics [Organism]</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Organism</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organism</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a:txBody>
                    <a:bodyPr/>
                    <a:lstStyle/>
                    <a:p>
                      <a:pPr algn="l" fontAlgn="b"/>
                      <a:r>
                        <a:rPr lang="en-US" sz="800" b="1" i="0" u="none" strike="noStrike">
                          <a:solidFill>
                            <a:srgbClr val="000000"/>
                          </a:solidFill>
                          <a:latin typeface="Calibri"/>
                        </a:rPr>
                        <a:t>Characteristics [OrganismPart]</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OrganismPart</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anatomical entity</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a:txBody>
                    <a:bodyPr/>
                    <a:lstStyle/>
                    <a:p>
                      <a:pPr algn="l" fontAlgn="b"/>
                      <a:r>
                        <a:rPr lang="en-US" sz="800" b="1" i="0" u="none" strike="noStrike">
                          <a:solidFill>
                            <a:srgbClr val="000000"/>
                          </a:solidFill>
                          <a:latin typeface="Calibri"/>
                        </a:rPr>
                        <a:t>Characteristics [DevelopmentalStage]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DevelopmentalStage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life cycle stage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in OBI (UBERON)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rowSpan="2">
                  <a:txBody>
                    <a:bodyPr/>
                    <a:lstStyle/>
                    <a:p>
                      <a:pPr algn="l" fontAlgn="t"/>
                      <a:r>
                        <a:rPr lang="en-US" sz="800" b="1" i="0" u="none" strike="noStrike">
                          <a:solidFill>
                            <a:srgbClr val="000000"/>
                          </a:solidFill>
                          <a:latin typeface="Calibri"/>
                        </a:rPr>
                        <a:t>Characteristics [GeneticModification]</a:t>
                      </a:r>
                    </a:p>
                  </a:txBody>
                  <a:tcPr marL="6947" marR="6947" marT="6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GeneticModification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genetic transformation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38">
                <a:tc vMerge="1">
                  <a:txBody>
                    <a:bodyPr/>
                    <a:lstStyle/>
                    <a:p>
                      <a:endParaRPr lang="en-US"/>
                    </a:p>
                  </a:txBody>
                  <a:tcPr/>
                </a:tc>
                <a:tc>
                  <a:txBody>
                    <a:bodyPr/>
                    <a:lstStyle/>
                    <a:p>
                      <a:pPr algn="l" fontAlgn="b"/>
                      <a:r>
                        <a:rPr lang="en-US" sz="800" b="0" i="0" u="none" strike="noStrike">
                          <a:solidFill>
                            <a:srgbClr val="000000"/>
                          </a:solidFill>
                          <a:latin typeface="Calibri"/>
                        </a:rPr>
                        <a:t>gene_knock_out</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gene knock out</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lstStyle/>
          <a:p>
            <a:r>
              <a:rPr lang="en-US" dirty="0" smtClean="0"/>
              <a:t>Design Pattern of Experimental Design Terms </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9</a:t>
            </a:fld>
            <a:endParaRPr lang="en-US"/>
          </a:p>
        </p:txBody>
      </p:sp>
      <p:pic>
        <p:nvPicPr>
          <p:cNvPr id="9" name="Content Placeholder 8" descr="ExpDesign-v2.jpeg"/>
          <p:cNvPicPr>
            <a:picLocks noGrp="1" noChangeAspect="1"/>
          </p:cNvPicPr>
          <p:nvPr>
            <p:ph sz="quarter" idx="1"/>
          </p:nvPr>
        </p:nvPicPr>
        <p:blipFill>
          <a:blip r:embed="rId3"/>
          <a:stretch>
            <a:fillRect/>
          </a:stretch>
        </p:blipFill>
        <p:spPr>
          <a:xfrm>
            <a:off x="1289916" y="1524000"/>
            <a:ext cx="6101484" cy="512504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1260</TotalTime>
  <Words>2465</Words>
  <Application>Microsoft Macintosh PowerPoint</Application>
  <PresentationFormat>On-screen Show (4:3)</PresentationFormat>
  <Paragraphs>451</Paragraphs>
  <Slides>33</Slides>
  <Notes>14</Notes>
  <HiddenSlides>0</HiddenSlides>
  <MMClips>0</MMClips>
  <ScaleCrop>false</ScaleCrop>
  <HeadingPairs>
    <vt:vector size="6" baseType="variant">
      <vt:variant>
        <vt:lpstr>Design Template</vt:lpstr>
      </vt:variant>
      <vt:variant>
        <vt:i4>2</vt:i4>
      </vt:variant>
      <vt:variant>
        <vt:lpstr>Embedded OLE Servers</vt:lpstr>
      </vt:variant>
      <vt:variant>
        <vt:i4>1</vt:i4>
      </vt:variant>
      <vt:variant>
        <vt:lpstr>Slide Titles</vt:lpstr>
      </vt:variant>
      <vt:variant>
        <vt:i4>33</vt:i4>
      </vt:variant>
    </vt:vector>
  </HeadingPairs>
  <TitlesOfParts>
    <vt:vector size="36" baseType="lpstr">
      <vt:lpstr>QuizShow</vt:lpstr>
      <vt:lpstr>Oriel</vt:lpstr>
      <vt:lpstr>Worksheet</vt:lpstr>
      <vt:lpstr>Applications of OBI to  Functional Genomics Data Annotation  and Integrative Tools for Protozoan Parasite Research </vt:lpstr>
      <vt:lpstr>Annotation of Functional Genomics Data  Using OBI</vt:lpstr>
      <vt:lpstr>Annotation of Functional Genomics Data </vt:lpstr>
      <vt:lpstr>Slide 4</vt:lpstr>
      <vt:lpstr>Slide 5</vt:lpstr>
      <vt:lpstr>IDF file for E-TABM-34</vt:lpstr>
      <vt:lpstr>SDRF file for E-TABM-34</vt:lpstr>
      <vt:lpstr>Annotation Using OBI (Exp: E-MEXP-1979)</vt:lpstr>
      <vt:lpstr>Design Pattern of Experimental Design Terms </vt:lpstr>
      <vt:lpstr>Adding Required MO Terms into OBI</vt:lpstr>
      <vt:lpstr>Integrated Tools for Protozoan Parasite Research: Data Collection for EuPathDB  Jie Zheng, Omar S. Harb, Christian J. Stoeckert Jr University of Pennsylvania </vt:lpstr>
      <vt:lpstr>EuPathDB is a NIAID Bioinformatics Resource Center covering Eukaryotic Parasites</vt:lpstr>
      <vt:lpstr>Background</vt:lpstr>
      <vt:lpstr>Current Issues for EuPathDB</vt:lpstr>
      <vt:lpstr>Goal</vt:lpstr>
      <vt:lpstr>Isolate Submission Form</vt:lpstr>
      <vt:lpstr>Ontology-based Representation of Isolate Data</vt:lpstr>
      <vt:lpstr>Isolate Submission Form</vt:lpstr>
      <vt:lpstr>Genetic Manipulation and Phenotype Submission Form</vt:lpstr>
      <vt:lpstr>Ontology-based Representation of Genetic Manipulation with Resulting Phenotype Data</vt:lpstr>
      <vt:lpstr>Ontology-based Representation of Genetic Manipulation – Gene Knock Out</vt:lpstr>
      <vt:lpstr>Genetic Manipulation Section</vt:lpstr>
      <vt:lpstr>Phenotype Section</vt:lpstr>
      <vt:lpstr>Integrated Tools for Protozoan Parasite Research:  Web Services Annotation  Chaitanya Guttula, Alok Dhamanaskar, Yung Long Li, Sunny Suvineeth Vadlamudi, Rui Wang, John A. Miller, Jessica C. Kissinger University of Georgia  Jie Zheng, and Christian J. Stoeckert, Jr. University of Pennsylvania</vt:lpstr>
      <vt:lpstr>Background</vt:lpstr>
      <vt:lpstr>Web Services Workflow Creation</vt:lpstr>
      <vt:lpstr>Semantics Annotation of Web Services</vt:lpstr>
      <vt:lpstr>Enrichment of OBI for Web Services Annotation</vt:lpstr>
      <vt:lpstr>Ontology-based Representation of ClustalW</vt:lpstr>
      <vt:lpstr>Required Terms for Web Services Annotation</vt:lpstr>
      <vt:lpstr>RadiantWeb Tool</vt:lpstr>
      <vt:lpstr>Thank You</vt:lpstr>
      <vt:lpstr>Validation – BLAST to ClustalW </vt:lpstr>
    </vt:vector>
  </TitlesOfParts>
  <Company>PCBI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Jie Zheng</dc:creator>
  <cp:lastModifiedBy>Chris Stoeckert</cp:lastModifiedBy>
  <cp:revision>146</cp:revision>
  <dcterms:created xsi:type="dcterms:W3CDTF">2011-03-21T14:21:10Z</dcterms:created>
  <dcterms:modified xsi:type="dcterms:W3CDTF">2011-03-21T14:56:40Z</dcterms:modified>
</cp:coreProperties>
</file>