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3E9F3-A71F-441A-BA96-9A512F42ED18}" type="datetimeFigureOut">
              <a:rPr lang="en-US" smtClean="0"/>
              <a:pPr/>
              <a:t>3/23/2010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51DE5-D4ED-4302-B8DF-B76D2B6979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E238910-7EB9-46FF-AA02-45F032D8404E}" type="slidenum">
              <a:rPr lang="en-GB" smtClean="0"/>
              <a:pPr/>
              <a:t>2</a:t>
            </a:fld>
            <a:endParaRPr lang="en-GB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2475" cy="3422650"/>
          </a:xfrm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Representing the IEDB in OWL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OBI workshop presentation </a:t>
            </a:r>
          </a:p>
          <a:p>
            <a:r>
              <a:rPr lang="en-US" dirty="0" smtClean="0"/>
              <a:t>Vancouver</a:t>
            </a:r>
          </a:p>
          <a:p>
            <a:r>
              <a:rPr lang="en-US" dirty="0" smtClean="0"/>
              <a:t>March 2010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4020800" cy="876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57200" y="3352800"/>
            <a:ext cx="5715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This is all in the paper…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 cell assays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&gt; 125,000 manually curated T cell assays instances</a:t>
            </a:r>
          </a:p>
          <a:p>
            <a:r>
              <a:rPr lang="en-US" dirty="0" smtClean="0"/>
              <a:t>153 entries in the assay table (types)</a:t>
            </a:r>
          </a:p>
          <a:p>
            <a:r>
              <a:rPr lang="en-US" dirty="0" smtClean="0"/>
              <a:t>116 entries after cleanup  </a:t>
            </a:r>
            <a:br>
              <a:rPr lang="en-US" dirty="0" smtClean="0"/>
            </a:br>
            <a:r>
              <a:rPr lang="en-US" dirty="0" smtClean="0"/>
              <a:t>(merge overlapping entries, remove rarely used entries, remove crap)</a:t>
            </a:r>
          </a:p>
          <a:p>
            <a:r>
              <a:rPr lang="en-US" dirty="0" smtClean="0"/>
              <a:t>31 already in OBI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 Map </a:t>
            </a:r>
            <a:r>
              <a:rPr lang="en-US" i="1" dirty="0" smtClean="0">
                <a:sym typeface="Wingdings" pitchFamily="2" charset="2"/>
              </a:rPr>
              <a:t>(and maintain) </a:t>
            </a:r>
            <a:r>
              <a:rPr lang="en-US" dirty="0" smtClean="0">
                <a:sym typeface="Wingdings" pitchFamily="2" charset="2"/>
              </a:rPr>
              <a:t>all in OBI using QTT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8229600" cy="1143000"/>
          </a:xfrm>
        </p:spPr>
        <p:txBody>
          <a:bodyPr/>
          <a:lstStyle/>
          <a:p>
            <a:r>
              <a:rPr lang="en-US" dirty="0" smtClean="0"/>
              <a:t>Design pattern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 t="34000" r="31875" b="51000"/>
          <a:stretch>
            <a:fillRect/>
          </a:stretch>
        </p:blipFill>
        <p:spPr bwMode="auto">
          <a:xfrm>
            <a:off x="-342900" y="1219200"/>
            <a:ext cx="941324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t="40404" r="48864" b="52525"/>
          <a:stretch>
            <a:fillRect/>
          </a:stretch>
        </p:blipFill>
        <p:spPr bwMode="auto">
          <a:xfrm>
            <a:off x="-1" y="4038600"/>
            <a:ext cx="8817429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2628900" y="1905000"/>
            <a:ext cx="1172816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667500" y="2057400"/>
            <a:ext cx="2362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038600" y="4267200"/>
            <a:ext cx="1828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05000" y="53340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ym typeface="Wingdings" pitchFamily="2" charset="2"/>
              </a:rPr>
              <a:t> Switch to spreadsheet.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Need: ‘efficacy of treatment assays’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two groups of patient with disease X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administer group 1 with drug 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do nothing with group 2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compare signs &amp; symptoms of disease between groups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conclude ‘treatment’ (2) reduces disease severity</a:t>
            </a:r>
          </a:p>
          <a:p>
            <a:pPr marL="514350" indent="-514350">
              <a:buNone/>
            </a:pPr>
            <a:endParaRPr lang="en-US" sz="2400" dirty="0" smtClean="0"/>
          </a:p>
          <a:p>
            <a:pPr marL="514350" indent="-514350">
              <a:buNone/>
            </a:pPr>
            <a:r>
              <a:rPr lang="en-US" sz="2400" dirty="0" smtClean="0"/>
              <a:t>Study design vs. assay plan specification ? </a:t>
            </a:r>
          </a:p>
          <a:p>
            <a:pPr marL="514350" indent="-514350">
              <a:buNone/>
            </a:pPr>
            <a:endParaRPr lang="en-US" sz="2400" dirty="0" smtClean="0"/>
          </a:p>
          <a:p>
            <a:pPr marL="514350" indent="-514350">
              <a:buFont typeface="Wingdings"/>
              <a:buChar char="à"/>
            </a:pPr>
            <a:r>
              <a:rPr lang="en-US" sz="2400" dirty="0" smtClean="0">
                <a:sym typeface="Wingdings" pitchFamily="2" charset="2"/>
              </a:rPr>
              <a:t>Need to identify ‘treatment’, ‘reference’  </a:t>
            </a:r>
            <a:br>
              <a:rPr lang="en-US" sz="2400" dirty="0" smtClean="0">
                <a:sym typeface="Wingdings" pitchFamily="2" charset="2"/>
              </a:rPr>
            </a:br>
            <a:r>
              <a:rPr lang="en-US" sz="2400" dirty="0" smtClean="0">
                <a:sym typeface="Wingdings" pitchFamily="2" charset="2"/>
              </a:rPr>
              <a:t>(independent variable in ‘intervention design’)</a:t>
            </a:r>
          </a:p>
          <a:p>
            <a:pPr marL="514350" indent="-514350">
              <a:buFont typeface="Wingdings"/>
              <a:buChar char="à"/>
            </a:pPr>
            <a:r>
              <a:rPr lang="en-US" sz="2400" dirty="0" smtClean="0">
                <a:sym typeface="Wingdings" pitchFamily="2" charset="2"/>
              </a:rPr>
              <a:t>Need assay to evaluate signs &amp; symptoms of disease </a:t>
            </a:r>
            <a:br>
              <a:rPr lang="en-US" sz="2400" dirty="0" smtClean="0">
                <a:sym typeface="Wingdings" pitchFamily="2" charset="2"/>
              </a:rPr>
            </a:br>
            <a:r>
              <a:rPr lang="en-US" sz="2400" dirty="0" smtClean="0">
                <a:sym typeface="Wingdings" pitchFamily="2" charset="2"/>
              </a:rPr>
              <a:t>(dependent variable,  assessed by performance of clinical diagnosis)</a:t>
            </a:r>
          </a:p>
          <a:p>
            <a:pPr marL="514350" indent="-514350">
              <a:buFont typeface="Wingdings"/>
              <a:buChar char="à"/>
            </a:pPr>
            <a:r>
              <a:rPr lang="en-US" sz="2400" dirty="0" smtClean="0">
                <a:sym typeface="Wingdings" pitchFamily="2" charset="2"/>
              </a:rPr>
              <a:t>Specifically: reduction in number of infectious agents (=sign)</a:t>
            </a:r>
          </a:p>
          <a:p>
            <a:pPr marL="514350" indent="-514350">
              <a:buFont typeface="Wingdings"/>
              <a:buChar char="à"/>
            </a:pPr>
            <a:endParaRPr lang="en-US" sz="2400" dirty="0" smtClean="0">
              <a:sym typeface="Wingdings" pitchFamily="2" charset="2"/>
            </a:endParaRPr>
          </a:p>
          <a:p>
            <a:pPr marL="514350" indent="-514350">
              <a:buFont typeface="Wingdings"/>
              <a:buChar char="à"/>
            </a:pP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vivo, in vitro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in vivo cell killing assay vs. in vitro cell killing assay</a:t>
            </a:r>
          </a:p>
          <a:p>
            <a:r>
              <a:rPr lang="en-US" sz="2800" dirty="0" smtClean="0"/>
              <a:t>proposal, define ‘in vivo’, ‘in vitro’ in general as types of processes</a:t>
            </a:r>
          </a:p>
          <a:p>
            <a:pPr lvl="1"/>
            <a:r>
              <a:rPr lang="en-US" sz="2400" dirty="0" smtClean="0"/>
              <a:t>in organism assay: an assay in which a measurement is made by observing entities located in an organism. </a:t>
            </a:r>
            <a:br>
              <a:rPr lang="en-US" sz="2400" dirty="0" smtClean="0"/>
            </a:br>
            <a:r>
              <a:rPr lang="en-US" sz="2400" dirty="0" smtClean="0"/>
              <a:t>alt-term: in vivo</a:t>
            </a:r>
          </a:p>
          <a:p>
            <a:pPr lvl="1"/>
            <a:r>
              <a:rPr lang="en-US" sz="2400" dirty="0" smtClean="0"/>
              <a:t>in cell assay: an assay in which a measurement </a:t>
            </a:r>
            <a:r>
              <a:rPr lang="en-US" sz="2400" dirty="0" smtClean="0"/>
              <a:t>is made by observing entities </a:t>
            </a:r>
            <a:r>
              <a:rPr lang="en-US" sz="2400" dirty="0" smtClean="0"/>
              <a:t>located in a cell.</a:t>
            </a:r>
            <a:br>
              <a:rPr lang="en-US" sz="2400" dirty="0" smtClean="0"/>
            </a:br>
            <a:r>
              <a:rPr lang="en-US" sz="2400" dirty="0" smtClean="0"/>
              <a:t>alt-term: some communities: in vivo, other communities in vitro</a:t>
            </a:r>
          </a:p>
          <a:p>
            <a:pPr lvl="1"/>
            <a:r>
              <a:rPr lang="en-US" sz="2400" dirty="0" smtClean="0"/>
              <a:t>in container assay:  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82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3732213"/>
            <a:ext cx="4038600" cy="195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457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2000" b="1" smtClean="0"/>
              <a:t>Goal: </a:t>
            </a:r>
            <a:r>
              <a:rPr lang="en-US" sz="2000" smtClean="0"/>
              <a:t>To catalog, organize and make accessible immune epitope information</a:t>
            </a:r>
          </a:p>
        </p:txBody>
      </p:sp>
      <p:pic>
        <p:nvPicPr>
          <p:cNvPr id="2528260" name="Picture 4"/>
          <p:cNvPicPr>
            <a:picLocks noChangeAspect="1" noChangeArrowheads="1"/>
          </p:cNvPicPr>
          <p:nvPr/>
        </p:nvPicPr>
        <p:blipFill>
          <a:blip r:embed="rId4" cstate="print"/>
          <a:srcRect b="35950"/>
          <a:stretch>
            <a:fillRect/>
          </a:stretch>
        </p:blipFill>
        <p:spPr bwMode="auto">
          <a:xfrm>
            <a:off x="5240338" y="1600200"/>
            <a:ext cx="3522662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528261" name="Picture 5"/>
          <p:cNvPicPr>
            <a:picLocks noChangeAspect="1" noChangeArrowheads="1"/>
          </p:cNvPicPr>
          <p:nvPr/>
        </p:nvPicPr>
        <p:blipFill>
          <a:blip r:embed="rId5" cstate="print"/>
          <a:srcRect r="6422" b="52000"/>
          <a:stretch>
            <a:fillRect/>
          </a:stretch>
        </p:blipFill>
        <p:spPr bwMode="auto">
          <a:xfrm>
            <a:off x="5105400" y="2590800"/>
            <a:ext cx="2590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52826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67600" y="2438400"/>
            <a:ext cx="1497013" cy="11160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528263" name="AutoShape 7"/>
          <p:cNvSpPr>
            <a:spLocks noChangeArrowheads="1"/>
          </p:cNvSpPr>
          <p:nvPr/>
        </p:nvSpPr>
        <p:spPr bwMode="auto">
          <a:xfrm>
            <a:off x="6858000" y="3048000"/>
            <a:ext cx="381000" cy="533400"/>
          </a:xfrm>
          <a:prstGeom prst="downArrow">
            <a:avLst>
              <a:gd name="adj1" fmla="val 50000"/>
              <a:gd name="adj2" fmla="val 3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Rectangle 24"/>
          <p:cNvSpPr>
            <a:spLocks noChangeArrowheads="1"/>
          </p:cNvSpPr>
          <p:nvPr/>
        </p:nvSpPr>
        <p:spPr bwMode="auto">
          <a:xfrm>
            <a:off x="152400" y="1676400"/>
            <a:ext cx="4572000" cy="2971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28600" y="1752600"/>
            <a:ext cx="4495800" cy="2819400"/>
            <a:chOff x="144" y="1728"/>
            <a:chExt cx="2832" cy="1776"/>
          </a:xfrm>
        </p:grpSpPr>
        <p:sp>
          <p:nvSpPr>
            <p:cNvPr id="6155" name="Rectangle 9"/>
            <p:cNvSpPr>
              <a:spLocks noChangeArrowheads="1"/>
            </p:cNvSpPr>
            <p:nvPr/>
          </p:nvSpPr>
          <p:spPr bwMode="auto">
            <a:xfrm>
              <a:off x="2304" y="2352"/>
              <a:ext cx="240" cy="14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FontTx/>
                <a:buNone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pic>
          <p:nvPicPr>
            <p:cNvPr id="6156" name="Picture 10" descr="PubMed"/>
            <p:cNvPicPr>
              <a:picLocks noChangeAspect="1" noChangeArrowheads="1"/>
            </p:cNvPicPr>
            <p:nvPr/>
          </p:nvPicPr>
          <p:blipFill>
            <a:blip r:embed="rId7" cstate="print"/>
            <a:srcRect r="38597"/>
            <a:stretch>
              <a:fillRect/>
            </a:stretch>
          </p:blipFill>
          <p:spPr bwMode="auto">
            <a:xfrm>
              <a:off x="144" y="2088"/>
              <a:ext cx="168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57" name="AutoShape 11"/>
            <p:cNvSpPr>
              <a:spLocks noChangeArrowheads="1"/>
            </p:cNvSpPr>
            <p:nvPr/>
          </p:nvSpPr>
          <p:spPr bwMode="auto">
            <a:xfrm>
              <a:off x="288" y="2832"/>
              <a:ext cx="2544" cy="672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FontTx/>
                <a:buNone/>
              </a:pPr>
              <a:r>
                <a:rPr lang="en-US" sz="2000">
                  <a:solidFill>
                    <a:schemeClr val="tx1"/>
                  </a:solidFill>
                </a:rPr>
                <a:t>IEDB</a:t>
              </a:r>
              <a:br>
                <a:rPr lang="en-US" sz="2000">
                  <a:solidFill>
                    <a:schemeClr val="tx1"/>
                  </a:solidFill>
                </a:rPr>
              </a:br>
              <a:r>
                <a:rPr lang="en-US" sz="2000">
                  <a:solidFill>
                    <a:schemeClr val="tx1"/>
                  </a:solidFill>
                </a:rPr>
                <a:t>www.immuneepitope.org</a:t>
              </a:r>
            </a:p>
          </p:txBody>
        </p:sp>
        <p:sp>
          <p:nvSpPr>
            <p:cNvPr id="6158" name="Rectangle 12"/>
            <p:cNvSpPr>
              <a:spLocks noChangeArrowheads="1"/>
            </p:cNvSpPr>
            <p:nvPr/>
          </p:nvSpPr>
          <p:spPr bwMode="auto">
            <a:xfrm>
              <a:off x="1392" y="2064"/>
              <a:ext cx="48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59" name="AutoShape 13"/>
            <p:cNvSpPr>
              <a:spLocks noChangeArrowheads="1"/>
            </p:cNvSpPr>
            <p:nvPr/>
          </p:nvSpPr>
          <p:spPr bwMode="auto">
            <a:xfrm>
              <a:off x="768" y="2564"/>
              <a:ext cx="240" cy="220"/>
            </a:xfrm>
            <a:prstGeom prst="downArrow">
              <a:avLst>
                <a:gd name="adj1" fmla="val 50000"/>
                <a:gd name="adj2" fmla="val 3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60" name="Rectangle 14"/>
            <p:cNvSpPr>
              <a:spLocks noChangeArrowheads="1"/>
            </p:cNvSpPr>
            <p:nvPr/>
          </p:nvSpPr>
          <p:spPr bwMode="auto">
            <a:xfrm>
              <a:off x="2016" y="2352"/>
              <a:ext cx="240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61" name="Rectangle 15"/>
            <p:cNvSpPr>
              <a:spLocks noChangeArrowheads="1"/>
            </p:cNvSpPr>
            <p:nvPr/>
          </p:nvSpPr>
          <p:spPr bwMode="auto">
            <a:xfrm>
              <a:off x="2064" y="2256"/>
              <a:ext cx="240" cy="144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62" name="Rectangle 16"/>
            <p:cNvSpPr>
              <a:spLocks noChangeArrowheads="1"/>
            </p:cNvSpPr>
            <p:nvPr/>
          </p:nvSpPr>
          <p:spPr bwMode="auto">
            <a:xfrm>
              <a:off x="2256" y="2304"/>
              <a:ext cx="240" cy="144"/>
            </a:xfrm>
            <a:prstGeom prst="rect">
              <a:avLst/>
            </a:prstGeom>
            <a:solidFill>
              <a:srgbClr val="6666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FontTx/>
                <a:buNone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6163" name="Rectangle 17"/>
            <p:cNvSpPr>
              <a:spLocks noChangeArrowheads="1"/>
            </p:cNvSpPr>
            <p:nvPr/>
          </p:nvSpPr>
          <p:spPr bwMode="auto">
            <a:xfrm>
              <a:off x="2304" y="2208"/>
              <a:ext cx="240" cy="14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FontTx/>
                <a:buNone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6164" name="Text Box 18"/>
            <p:cNvSpPr txBox="1">
              <a:spLocks noChangeArrowheads="1"/>
            </p:cNvSpPr>
            <p:nvPr/>
          </p:nvSpPr>
          <p:spPr bwMode="auto">
            <a:xfrm>
              <a:off x="240" y="1872"/>
              <a:ext cx="12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>
                  <a:solidFill>
                    <a:schemeClr val="tx1"/>
                  </a:solidFill>
                </a:rPr>
                <a:t>Literature curation</a:t>
              </a:r>
            </a:p>
          </p:txBody>
        </p:sp>
        <p:sp>
          <p:nvSpPr>
            <p:cNvPr id="6165" name="AutoShape 19"/>
            <p:cNvSpPr>
              <a:spLocks noChangeArrowheads="1"/>
            </p:cNvSpPr>
            <p:nvPr/>
          </p:nvSpPr>
          <p:spPr bwMode="auto">
            <a:xfrm>
              <a:off x="2098" y="2564"/>
              <a:ext cx="240" cy="220"/>
            </a:xfrm>
            <a:prstGeom prst="downArrow">
              <a:avLst>
                <a:gd name="adj1" fmla="val 50000"/>
                <a:gd name="adj2" fmla="val 3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66" name="Text Box 20"/>
            <p:cNvSpPr txBox="1">
              <a:spLocks noChangeArrowheads="1"/>
            </p:cNvSpPr>
            <p:nvPr/>
          </p:nvSpPr>
          <p:spPr bwMode="auto">
            <a:xfrm>
              <a:off x="1536" y="1728"/>
              <a:ext cx="144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>
                  <a:solidFill>
                    <a:schemeClr val="tx1"/>
                  </a:solidFill>
                </a:rPr>
                <a:t>Epitope discovery </a:t>
              </a:r>
              <a:br>
                <a:rPr lang="en-US">
                  <a:solidFill>
                    <a:schemeClr val="tx1"/>
                  </a:solidFill>
                </a:rPr>
              </a:br>
              <a:r>
                <a:rPr lang="en-US">
                  <a:solidFill>
                    <a:schemeClr val="tx1"/>
                  </a:solidFill>
                </a:rPr>
                <a:t>contract submission </a:t>
              </a:r>
            </a:p>
          </p:txBody>
        </p:sp>
        <p:sp>
          <p:nvSpPr>
            <p:cNvPr id="6167" name="Rectangle 21"/>
            <p:cNvSpPr>
              <a:spLocks noChangeArrowheads="1"/>
            </p:cNvSpPr>
            <p:nvPr/>
          </p:nvSpPr>
          <p:spPr bwMode="auto">
            <a:xfrm>
              <a:off x="1056" y="2379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68" name="Rectangle 22"/>
            <p:cNvSpPr>
              <a:spLocks noChangeArrowheads="1"/>
            </p:cNvSpPr>
            <p:nvPr/>
          </p:nvSpPr>
          <p:spPr bwMode="auto">
            <a:xfrm>
              <a:off x="227" y="1728"/>
              <a:ext cx="1248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69" name="Rectangle 23"/>
            <p:cNvSpPr>
              <a:spLocks noChangeArrowheads="1"/>
            </p:cNvSpPr>
            <p:nvPr/>
          </p:nvSpPr>
          <p:spPr bwMode="auto">
            <a:xfrm>
              <a:off x="1536" y="1728"/>
              <a:ext cx="1344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154" name="Rectangle 24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pPr eaLnBrk="1" hangingPunct="1"/>
            <a:r>
              <a:rPr lang="en-US" sz="4000" smtClean="0"/>
              <a:t>The Immune Epitope Database (IEDB)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826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76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ight Arrow 4"/>
          <p:cNvSpPr/>
          <p:nvPr/>
        </p:nvSpPr>
        <p:spPr>
          <a:xfrm flipH="1" flipV="1">
            <a:off x="2438400" y="6400800"/>
            <a:ext cx="381000" cy="3048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76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ight Arrow 4"/>
          <p:cNvSpPr/>
          <p:nvPr/>
        </p:nvSpPr>
        <p:spPr>
          <a:xfrm flipH="1" flipV="1">
            <a:off x="2948608" y="4343400"/>
            <a:ext cx="381000" cy="3048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76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72888" y="1828800"/>
            <a:ext cx="8918712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48600" y="1828800"/>
            <a:ext cx="1219200" cy="91440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76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76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76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76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51184" y="1765852"/>
            <a:ext cx="6887816" cy="3677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0" y="2514600"/>
            <a:ext cx="5715000" cy="350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Goal: Represent information in OWL  </a:t>
            </a:r>
            <a:br>
              <a:rPr lang="en-US" sz="2400" dirty="0" smtClean="0"/>
            </a:br>
            <a:r>
              <a:rPr lang="en-US" sz="2400" dirty="0" smtClean="0"/>
              <a:t>(to allow for reasoning, expressive queries)</a:t>
            </a:r>
          </a:p>
          <a:p>
            <a:pPr algn="ctr"/>
            <a:r>
              <a:rPr lang="en-US" sz="2400" dirty="0" smtClean="0"/>
              <a:t>by providing export of IEDB into .owl file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This require mapping of DB list values to ontology classes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Current focus: T cell assays</a:t>
            </a:r>
          </a:p>
          <a:p>
            <a:pPr algn="ctr"/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195</Words>
  <Application>Microsoft Office PowerPoint</Application>
  <PresentationFormat>On-screen Show (4:3)</PresentationFormat>
  <Paragraphs>44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Representing the IEDB in OWL</vt:lpstr>
      <vt:lpstr>The Immune Epitope Database (IEDB)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T cell assays</vt:lpstr>
      <vt:lpstr>Design pattern</vt:lpstr>
      <vt:lpstr>Slide 13</vt:lpstr>
      <vt:lpstr>Need: ‘efficacy of treatment assays’</vt:lpstr>
      <vt:lpstr>in vivo, in vitro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IEDB export</dc:title>
  <dc:creator>Bjoern Peters</dc:creator>
  <cp:lastModifiedBy>Bjoern Peters</cp:lastModifiedBy>
  <cp:revision>27</cp:revision>
  <dcterms:created xsi:type="dcterms:W3CDTF">2006-08-16T00:00:00Z</dcterms:created>
  <dcterms:modified xsi:type="dcterms:W3CDTF">2010-03-24T00:01:54Z</dcterms:modified>
</cp:coreProperties>
</file>