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89" r:id="rId1"/>
  </p:sldMasterIdLst>
  <p:notesMasterIdLst>
    <p:notesMasterId r:id="rId20"/>
  </p:notesMasterIdLst>
  <p:handoutMasterIdLst>
    <p:handoutMasterId r:id="rId21"/>
  </p:handoutMasterIdLst>
  <p:sldIdLst>
    <p:sldId id="290" r:id="rId2"/>
    <p:sldId id="302" r:id="rId3"/>
    <p:sldId id="314" r:id="rId4"/>
    <p:sldId id="305" r:id="rId5"/>
    <p:sldId id="300" r:id="rId6"/>
    <p:sldId id="311" r:id="rId7"/>
    <p:sldId id="287" r:id="rId8"/>
    <p:sldId id="303" r:id="rId9"/>
    <p:sldId id="271" r:id="rId10"/>
    <p:sldId id="308" r:id="rId11"/>
    <p:sldId id="309" r:id="rId12"/>
    <p:sldId id="283" r:id="rId13"/>
    <p:sldId id="316" r:id="rId14"/>
    <p:sldId id="322" r:id="rId15"/>
    <p:sldId id="321" r:id="rId16"/>
    <p:sldId id="320" r:id="rId17"/>
    <p:sldId id="318" r:id="rId18"/>
    <p:sldId id="310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4" frameSlides="1"/>
  <p:clrMru>
    <a:srgbClr val="2B6C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41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rniai:Documents:Eagle%20eye:OBI%20Meeting%20Vancouver:class_cou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view3D>
      <c:rotX val="30"/>
      <c:perspective val="30"/>
    </c:view3D>
    <c:plotArea>
      <c:layout>
        <c:manualLayout>
          <c:layoutTarget val="inner"/>
          <c:xMode val="edge"/>
          <c:yMode val="edge"/>
          <c:x val="0.0"/>
          <c:y val="0.0"/>
          <c:w val="0.605410734372489"/>
          <c:h val="0.931888544891641"/>
        </c:manualLayout>
      </c:layout>
      <c:pie3DChart>
        <c:varyColors val="1"/>
        <c:ser>
          <c:idx val="0"/>
          <c:order val="0"/>
          <c:cat>
            <c:multiLvlStrRef>
              <c:f>Sheet1!$A$2:$B$9</c:f>
              <c:multiLvlStrCache>
                <c:ptCount val="8"/>
                <c:lvl>
                  <c:pt idx="0">
                    <c:v>assay, material processing</c:v>
                  </c:pt>
                  <c:pt idx="1">
                    <c:v>processed material</c:v>
                  </c:pt>
                  <c:pt idx="2">
                    <c:v>Organisms</c:v>
                  </c:pt>
                  <c:pt idx="3">
                    <c:v>Data</c:v>
                  </c:pt>
                  <c:pt idx="4">
                    <c:v>Data  Transofrmation Objective</c:v>
                  </c:pt>
                  <c:pt idx="5">
                    <c:v>Instruments</c:v>
                  </c:pt>
                  <c:pt idx="6">
                    <c:v>Roles</c:v>
                  </c:pt>
                  <c:pt idx="7">
                    <c:v>Instrument</c:v>
                  </c:pt>
                </c:lvl>
                <c:lvl>
                  <c:pt idx="0">
                    <c:v>OBI </c:v>
                  </c:pt>
                  <c:pt idx="2">
                    <c:v>NCBI Taxonomy</c:v>
                  </c:pt>
                  <c:pt idx="3">
                    <c:v>SWO</c:v>
                  </c:pt>
                  <c:pt idx="4">
                    <c:v>SWO</c:v>
                  </c:pt>
                  <c:pt idx="5">
                    <c:v>BRO</c:v>
                  </c:pt>
                  <c:pt idx="6">
                    <c:v>OBI</c:v>
                  </c:pt>
                  <c:pt idx="7">
                    <c:v>BRO</c:v>
                  </c:pt>
                </c:lvl>
              </c:multiLvlStrCache>
            </c:multiLvl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150.0</c:v>
                </c:pt>
                <c:pt idx="1">
                  <c:v>214.0</c:v>
                </c:pt>
                <c:pt idx="2">
                  <c:v>3.0</c:v>
                </c:pt>
                <c:pt idx="3">
                  <c:v>33.0</c:v>
                </c:pt>
                <c:pt idx="4">
                  <c:v>21.0</c:v>
                </c:pt>
                <c:pt idx="5">
                  <c:v>13.0</c:v>
                </c:pt>
                <c:pt idx="6">
                  <c:v>2.0</c:v>
                </c:pt>
                <c:pt idx="7">
                  <c:v>13.0</c:v>
                </c:pt>
              </c:numCache>
            </c:numRef>
          </c:val>
        </c:ser>
      </c:pie3DChart>
      <c:spPr>
        <a:noFill/>
        <a:ln w="25400">
          <a:noFill/>
        </a:ln>
      </c:spPr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A89E755-31B8-9D4A-A5B4-55C4661B1E80}" type="datetime1">
              <a:rPr lang="en-US"/>
              <a:pPr>
                <a:defRPr/>
              </a:pPr>
              <a:t>3/22/10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B99EE71-98B6-0B4B-B118-7076EB34F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AA95AAF-E739-EB46-A8D5-A6B61EECC13A}" type="datetime1">
              <a:rPr lang="en-US"/>
              <a:pPr>
                <a:defRPr/>
              </a:pPr>
              <a:t>3/22/10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561FA9-6CB6-ED4B-8D46-8B56B2C10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C7974A-EC2D-C144-83E9-F434B1BB2C44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61FA9-6CB6-ED4B-8D46-8B56B2C10C5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61FA9-6CB6-ED4B-8D46-8B56B2C10C5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61FA9-6CB6-ED4B-8D46-8B56B2C10C5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61FA9-6CB6-ED4B-8D46-8B56B2C10C5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A26E6E-E0A4-EA48-8099-A5628D3E267D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61FA9-6CB6-ED4B-8D46-8B56B2C10C5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C22945-4E33-3541-B524-D48D2DCA4894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4BA3D1-9171-4F49-A23D-CAD88D90A2B6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61FA9-6CB6-ED4B-8D46-8B56B2C10C5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BFD9BF-5AE0-E045-8019-3330BF659917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="1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79110F-E490-5346-AB94-59747ED982B4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F0C076-57A4-A04C-A81D-A3B360E7294A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7D2475-CE7D-B84C-9C99-73324CE9AC51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948" y="609600"/>
            <a:ext cx="5404104" cy="3282696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tIns="182880" bIns="18288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ctr" defTabSz="914400" rtl="0" eaLnBrk="1" latinLnBrk="0" hangingPunct="1">
              <a:lnSpc>
                <a:spcPts val="5200"/>
              </a:lnSpc>
              <a:spcBef>
                <a:spcPts val="2000"/>
              </a:spcBef>
              <a:buSzPct val="80000"/>
              <a:buFont typeface="Wingdings" pitchFamily="2" charset="2"/>
              <a:buNone/>
              <a:defRPr sz="54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5029200" cy="1447800"/>
          </a:xfrm>
          <a:effectLst/>
        </p:spPr>
        <p:txBody>
          <a:bodyPr/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AB84AA-755B-0840-BFFA-AE60EBC0B81C}" type="datetime1">
              <a:rPr lang="en-US"/>
              <a:pPr/>
              <a:t>3/22/10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BB7AA-98E6-3A48-9FBA-776CB59C0D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807293" cy="968189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b"/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807293" cy="3585882"/>
          </a:xfrm>
          <a:effectLst/>
        </p:spPr>
        <p:txBody>
          <a:bodyPr/>
          <a:lstStyle>
            <a:lvl1pPr marL="0" indent="0">
              <a:lnSpc>
                <a:spcPct val="110000"/>
              </a:lnSpc>
              <a:buNone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600" y="671514"/>
            <a:ext cx="3810000" cy="4599734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>
            <a:noAutofit/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None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5E15FD3-6511-4745-B835-0CF45C353F63}" type="datetime1">
              <a:rPr lang="en-US"/>
              <a:pPr/>
              <a:t>3/22/10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E648A31-8CE2-4748-9794-D97DA99A2F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30306"/>
            <a:ext cx="5484813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47839"/>
            <a:ext cx="7823200" cy="4316411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7CC7FB-6B4C-E041-AD6A-EE256631FEC6}" type="datetime1">
              <a:rPr lang="en-US"/>
              <a:pPr/>
              <a:t>3/22/10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36F4-6083-CC4B-BC56-1631A970C8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2082" y="389966"/>
            <a:ext cx="1524000" cy="573619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99" y="644525"/>
            <a:ext cx="6399213" cy="5419726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7B4C5C-44F4-0541-BBCF-9C6ABB10AA8C}" type="datetime1">
              <a:rPr lang="en-US"/>
              <a:pPr/>
              <a:t>3/22/10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A0899-7104-7F47-A5B8-EA37F26B0B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3414E8-9FE1-4849-B6E6-4090BEB746DC}" type="datetime1">
              <a:rPr lang="en-US"/>
              <a:pPr/>
              <a:t>3/22/10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99F08-3CE0-EB48-9F2B-B41303FD8C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881187" y="631824"/>
            <a:ext cx="5407025" cy="3281363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4495800"/>
            <a:ext cx="7827264" cy="1219200"/>
          </a:xfrm>
        </p:spPr>
        <p:txBody>
          <a:bodyPr anchor="b" anchorCtr="0"/>
          <a:lstStyle>
            <a:lvl1pPr>
              <a:lnSpc>
                <a:spcPts val="5200"/>
              </a:lnSpc>
              <a:defRPr sz="48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5715000"/>
            <a:ext cx="7827264" cy="501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21413"/>
            <a:ext cx="2133600" cy="300037"/>
          </a:xfrm>
        </p:spPr>
        <p:txBody>
          <a:bodyPr/>
          <a:lstStyle>
            <a:lvl1pPr>
              <a:defRPr/>
            </a:lvl1pPr>
          </a:lstStyle>
          <a:p>
            <a:fld id="{5E286CB6-1F52-C540-A0F5-D895A57E8663}" type="datetime1">
              <a:rPr lang="en-US"/>
              <a:pPr/>
              <a:t>3/22/10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11888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211888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D1D9ADE5-E45B-F143-A0A9-AE09787AE8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424953"/>
            <a:ext cx="7823200" cy="1474788"/>
          </a:xfrm>
        </p:spPr>
        <p:txBody>
          <a:bodyPr anchor="b" anchorCtr="0"/>
          <a:lstStyle>
            <a:lvl1pPr algn="ctr">
              <a:defRPr sz="4800" b="1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913188"/>
            <a:ext cx="7823200" cy="554694"/>
          </a:xfrm>
        </p:spPr>
        <p:txBody>
          <a:bodyPr/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20C6B1-BFC0-624D-8876-F378C36B3ED6}" type="datetime1">
              <a:rPr lang="en-US"/>
              <a:pPr/>
              <a:t>3/22/10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2B58A-B5AF-5047-8B97-D07159A540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47838"/>
            <a:ext cx="3563470" cy="4316786"/>
          </a:xfrm>
        </p:spPr>
        <p:txBody>
          <a:bodyPr/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747838"/>
            <a:ext cx="3565526" cy="4316786"/>
          </a:xfrm>
        </p:spPr>
        <p:txBody>
          <a:bodyPr/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1D4CAB-A9AD-C646-8581-B61278B7609B}" type="datetime1">
              <a:rPr lang="en-US"/>
              <a:pPr/>
              <a:t>3/22/10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04EDB-FCFA-A444-8E3C-7308FB5E3C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8" y="2271713"/>
            <a:ext cx="3566160" cy="379291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471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471" y="2271713"/>
            <a:ext cx="3566160" cy="379291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8CF6D-CF08-5847-BFF9-B83077519067}" type="datetime1">
              <a:rPr lang="en-US"/>
              <a:pPr/>
              <a:t>3/22/10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ADFFA-CA36-DA45-8235-9251FB5EAC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55C5D9-8BB0-BF4A-B04D-EB37B37F64C3}" type="datetime1">
              <a:rPr lang="en-US"/>
              <a:pPr/>
              <a:t>3/22/10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D8640-0106-9B4F-BF21-0B52893D8C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5092F-6927-BD49-952A-CB287D2C3F88}" type="datetime1">
              <a:rPr lang="en-US"/>
              <a:pPr/>
              <a:t>3/22/10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9A63D-157F-3844-B54F-11BD2C2AF8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794760" cy="968189"/>
          </a:xfrm>
        </p:spPr>
        <p:txBody>
          <a:bodyPr anchor="b"/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58906"/>
            <a:ext cx="3794760" cy="5405719"/>
          </a:xfrm>
        </p:spPr>
        <p:txBody>
          <a:bodyPr/>
          <a:lstStyle>
            <a:lvl1pPr>
              <a:spcBef>
                <a:spcPts val="2000"/>
              </a:spcBef>
              <a:defRPr sz="2200">
                <a:effectLst/>
              </a:defRPr>
            </a:lvl1pPr>
            <a:lvl2pPr>
              <a:spcBef>
                <a:spcPts val="2000"/>
              </a:spcBef>
              <a:defRPr sz="2000">
                <a:effectLst/>
              </a:defRPr>
            </a:lvl2pPr>
            <a:lvl3pPr>
              <a:spcBef>
                <a:spcPts val="2000"/>
              </a:spcBef>
              <a:defRPr sz="1800">
                <a:effectLst/>
              </a:defRPr>
            </a:lvl3pPr>
            <a:lvl4pPr>
              <a:spcBef>
                <a:spcPts val="2000"/>
              </a:spcBef>
              <a:defRPr sz="1800">
                <a:effectLst/>
              </a:defRPr>
            </a:lvl4pPr>
            <a:lvl5pPr>
              <a:spcBef>
                <a:spcPts val="2000"/>
              </a:spcBef>
              <a:defRPr sz="18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794760" cy="381448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EF5A16-2A0F-9E41-A80C-0C722EFED2A6}" type="datetime1">
              <a:rPr lang="en-US"/>
              <a:pPr/>
              <a:t>3/22/10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E8748-FF0D-FC42-9952-4A8C12E5F8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3613" cy="126365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47838"/>
            <a:ext cx="7313613" cy="43037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26175"/>
            <a:ext cx="2133600" cy="2778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7F7F7F"/>
                </a:solidFill>
                <a:latin typeface="Corbel" charset="0"/>
              </a:defRPr>
            </a:lvl1pPr>
          </a:lstStyle>
          <a:p>
            <a:fld id="{8A5102AB-772E-4841-8687-DA833FD9E058}" type="datetime1">
              <a:rPr lang="en-US"/>
              <a:pPr/>
              <a:t>3/22/10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26175"/>
            <a:ext cx="2895600" cy="2778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>
                <a:solidFill>
                  <a:srgbClr val="7F7F7F"/>
                </a:solidFill>
                <a:latin typeface="Corbe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26175"/>
            <a:ext cx="2133600" cy="2778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7F7F7F"/>
                </a:solidFill>
                <a:latin typeface="Corbel" charset="0"/>
              </a:defRPr>
            </a:lvl1pPr>
          </a:lstStyle>
          <a:p>
            <a:fld id="{F8737F69-0DAC-E044-B7B7-3046FFC8EE3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1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xStyles>
    <p:titleStyle>
      <a:lvl1pPr algn="ctr" rtl="0" fontAlgn="base">
        <a:lnSpc>
          <a:spcPts val="5600"/>
        </a:lnSpc>
        <a:spcBef>
          <a:spcPct val="0"/>
        </a:spcBef>
        <a:spcAft>
          <a:spcPct val="0"/>
        </a:spcAft>
        <a:defRPr sz="5400" b="1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j-lt"/>
          <a:ea typeface="ＭＳ Ｐゴシック" charset="-128"/>
          <a:cs typeface="ＭＳ Ｐゴシック" charset="-128"/>
        </a:defRPr>
      </a:lvl1pPr>
      <a:lvl2pPr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2pPr>
      <a:lvl3pPr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3pPr>
      <a:lvl4pPr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4pPr>
      <a:lvl5pPr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fontAlgn="base">
        <a:spcBef>
          <a:spcPts val="2000"/>
        </a:spcBef>
        <a:spcAft>
          <a:spcPct val="0"/>
        </a:spcAft>
        <a:buSzPct val="80000"/>
        <a:buFont typeface="Wingdings" charset="2"/>
        <a:buChar char="l"/>
        <a:defRPr sz="2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fontAlgn="base">
        <a:spcBef>
          <a:spcPct val="20000"/>
        </a:spcBef>
        <a:spcAft>
          <a:spcPct val="0"/>
        </a:spcAft>
        <a:buSzPct val="80000"/>
        <a:buFont typeface="Wingdings" charset="2"/>
        <a:buChar char="l"/>
        <a:defRPr sz="22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ＭＳ Ｐゴシック" charset="-128"/>
          <a:cs typeface="+mn-cs"/>
        </a:defRPr>
      </a:lvl2pPr>
      <a:lvl3pPr marL="1035050" indent="-349250" algn="l" rtl="0" fontAlgn="base">
        <a:spcBef>
          <a:spcPct val="20000"/>
        </a:spcBef>
        <a:spcAft>
          <a:spcPct val="0"/>
        </a:spcAft>
        <a:buSzPct val="80000"/>
        <a:buFont typeface="Wingdings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ＭＳ Ｐゴシック" charset="-128"/>
          <a:cs typeface="+mn-cs"/>
        </a:defRPr>
      </a:lvl3pPr>
      <a:lvl4pPr marL="1371600" indent="-336550" algn="l" rtl="0" fontAlgn="base">
        <a:spcBef>
          <a:spcPct val="20000"/>
        </a:spcBef>
        <a:spcAft>
          <a:spcPct val="0"/>
        </a:spcAft>
        <a:buSzPct val="80000"/>
        <a:buFont typeface="Wingdings" charset="2"/>
        <a:buChar char="l"/>
        <a:defRPr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ＭＳ Ｐゴシック" charset="-128"/>
          <a:cs typeface="+mn-cs"/>
        </a:defRPr>
      </a:lvl4pPr>
      <a:lvl5pPr marL="1720850" indent="-349250" algn="l" rtl="0" fontAlgn="base">
        <a:spcBef>
          <a:spcPct val="20000"/>
        </a:spcBef>
        <a:spcAft>
          <a:spcPct val="0"/>
        </a:spcAft>
        <a:buSzPct val="80000"/>
        <a:buFont typeface="Wingdings" charset="2"/>
        <a:buChar char="l"/>
        <a:defRPr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eagle-i.org/hom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roups.google.com/group/resource-representation-coordin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eg"/><Relationship Id="rId7" Type="http://schemas.openxmlformats.org/officeDocument/2006/relationships/image" Target="../media/image18.png"/><Relationship Id="rId8" Type="http://schemas.openxmlformats.org/officeDocument/2006/relationships/image" Target="../media/image19.wmf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22.jpe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2093593" y="3573463"/>
            <a:ext cx="48427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-107" charset="-128"/>
                <a:cs typeface="+mn-cs"/>
                <a:hlinkClick r:id="rId2"/>
              </a:rPr>
              <a:t>www.eagle-</a:t>
            </a:r>
            <a:r>
              <a:rPr 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-107" charset="-128"/>
                <a:cs typeface="+mn-cs"/>
                <a:hlinkClick r:id="rId2"/>
              </a:rPr>
              <a:t>i.org/home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6387" name="Title 1"/>
          <p:cNvSpPr>
            <a:spLocks/>
          </p:cNvSpPr>
          <p:nvPr/>
        </p:nvSpPr>
        <p:spPr bwMode="auto">
          <a:xfrm>
            <a:off x="-4613275" y="-595313"/>
            <a:ext cx="73914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4400" b="1">
              <a:solidFill>
                <a:srgbClr val="C00000"/>
              </a:solidFill>
              <a:latin typeface="Gill Sans MT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2008" y="445219"/>
            <a:ext cx="8578850" cy="175555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800000"/>
                </a:solidFill>
                <a:ea typeface="+mj-ea"/>
                <a:cs typeface="Arial Bold" pitchFamily="-106" charset="0"/>
              </a:rPr>
              <a:t>   An introduction to</a:t>
            </a:r>
            <a:br>
              <a:rPr lang="en-US" sz="4800" dirty="0" smtClean="0">
                <a:solidFill>
                  <a:srgbClr val="800000"/>
                </a:solidFill>
                <a:ea typeface="+mj-ea"/>
                <a:cs typeface="Arial Bold" pitchFamily="-106" charset="0"/>
              </a:rPr>
            </a:br>
            <a:r>
              <a:rPr lang="en-US" sz="4800" dirty="0" smtClean="0">
                <a:solidFill>
                  <a:srgbClr val="800000"/>
                </a:solidFill>
                <a:ea typeface="+mj-ea"/>
                <a:cs typeface="Arial Bold" pitchFamily="-106" charset="0"/>
              </a:rPr>
              <a:t>   the eagle-</a:t>
            </a:r>
            <a:r>
              <a:rPr lang="en-US" sz="4800" dirty="0" err="1" smtClean="0">
                <a:solidFill>
                  <a:srgbClr val="800000"/>
                </a:solidFill>
                <a:ea typeface="+mj-ea"/>
                <a:cs typeface="Arial Bold" pitchFamily="-106" charset="0"/>
              </a:rPr>
              <a:t>i</a:t>
            </a:r>
            <a:r>
              <a:rPr lang="en-US" sz="4800" dirty="0" smtClean="0">
                <a:solidFill>
                  <a:srgbClr val="800000"/>
                </a:solidFill>
                <a:ea typeface="+mj-ea"/>
                <a:cs typeface="Arial Bold" pitchFamily="-106" charset="0"/>
              </a:rPr>
              <a:t> consortium</a:t>
            </a:r>
            <a:r>
              <a:rPr lang="en-US" dirty="0" smtClean="0">
                <a:solidFill>
                  <a:srgbClr val="800000"/>
                </a:solidFill>
                <a:ea typeface="+mj-ea"/>
                <a:cs typeface="Arial Bold" pitchFamily="-106" charset="0"/>
              </a:rPr>
              <a:t/>
            </a:r>
            <a:br>
              <a:rPr lang="en-US" dirty="0" smtClean="0">
                <a:solidFill>
                  <a:srgbClr val="800000"/>
                </a:solidFill>
                <a:ea typeface="+mj-ea"/>
                <a:cs typeface="Arial Bold" pitchFamily="-106" charset="0"/>
              </a:rPr>
            </a:br>
            <a:endParaRPr lang="en-US" dirty="0">
              <a:solidFill>
                <a:srgbClr val="800000"/>
              </a:solidFill>
              <a:ea typeface="+mj-ea"/>
              <a:cs typeface="+mj-cs"/>
            </a:endParaRPr>
          </a:p>
        </p:txBody>
      </p:sp>
      <p:pic>
        <p:nvPicPr>
          <p:cNvPr id="16389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8238" y="4351338"/>
            <a:ext cx="2146300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90" name="Group 8"/>
          <p:cNvGrpSpPr>
            <a:grpSpLocks noChangeAspect="1"/>
          </p:cNvGrpSpPr>
          <p:nvPr/>
        </p:nvGrpSpPr>
        <p:grpSpPr bwMode="auto">
          <a:xfrm>
            <a:off x="809625" y="4451350"/>
            <a:ext cx="4608513" cy="1635125"/>
            <a:chOff x="2049463" y="1410445"/>
            <a:chExt cx="5189537" cy="1840431"/>
          </a:xfrm>
        </p:grpSpPr>
        <p:sp>
          <p:nvSpPr>
            <p:cNvPr id="16392" name="TextBox 4"/>
            <p:cNvSpPr txBox="1">
              <a:spLocks noChangeArrowheads="1"/>
            </p:cNvSpPr>
            <p:nvPr/>
          </p:nvSpPr>
          <p:spPr bwMode="auto">
            <a:xfrm>
              <a:off x="5022850" y="2800350"/>
              <a:ext cx="2216150" cy="450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16393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9463" y="1410445"/>
              <a:ext cx="5045075" cy="174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391" name="TextBox 11"/>
          <p:cNvSpPr txBox="1">
            <a:spLocks noChangeArrowheads="1"/>
          </p:cNvSpPr>
          <p:nvPr/>
        </p:nvSpPr>
        <p:spPr bwMode="auto">
          <a:xfrm>
            <a:off x="2234233" y="1818038"/>
            <a:ext cx="441113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rebuchet MS" charset="0"/>
                <a:ea typeface="Trebuchet MS" charset="0"/>
                <a:cs typeface="Trebuchet MS" charset="0"/>
              </a:rPr>
              <a:t>Melissa Haendel, Ph.D.</a:t>
            </a:r>
            <a:endParaRPr lang="en-US" sz="28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 algn="ctr"/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Carlo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Torniai</a:t>
            </a:r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sz="2800" dirty="0" err="1" smtClean="0">
                <a:latin typeface="Trebuchet MS" charset="0"/>
                <a:ea typeface="Trebuchet MS" charset="0"/>
                <a:cs typeface="Trebuchet MS" charset="0"/>
              </a:rPr>
              <a:t>Ph.D</a:t>
            </a:r>
            <a:endParaRPr lang="en-US" sz="28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 algn="ctr"/>
            <a:endParaRPr lang="en-US" sz="28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 algn="ctr"/>
            <a:r>
              <a:rPr lang="en-US" sz="2800" dirty="0" smtClean="0">
                <a:latin typeface="Trebuchet MS" charset="0"/>
                <a:ea typeface="Trebuchet MS" charset="0"/>
                <a:cs typeface="Trebuchet MS" charset="0"/>
              </a:rPr>
              <a:t>March 2010, OBI workshop</a:t>
            </a:r>
          </a:p>
          <a:p>
            <a:pPr algn="ctr"/>
            <a:endParaRPr lang="en-US" sz="28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 descr="second_relatioship.jp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62113"/>
            <a:ext cx="8610600" cy="451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9364" y="228601"/>
            <a:ext cx="9363364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800000"/>
                </a:solidFill>
                <a:ea typeface="+mj-ea"/>
                <a:cs typeface="+mj-cs"/>
              </a:rPr>
              <a:t>Coordinating eagle-</a:t>
            </a:r>
            <a:r>
              <a:rPr lang="en-US" sz="4400" dirty="0" err="1" smtClean="0">
                <a:solidFill>
                  <a:srgbClr val="800000"/>
                </a:solidFill>
                <a:ea typeface="+mj-ea"/>
                <a:cs typeface="+mj-cs"/>
              </a:rPr>
              <a:t>i</a:t>
            </a:r>
            <a:r>
              <a:rPr lang="en-US" sz="4400" dirty="0" smtClean="0">
                <a:solidFill>
                  <a:srgbClr val="800000"/>
                </a:solidFill>
                <a:ea typeface="+mj-ea"/>
                <a:cs typeface="+mj-cs"/>
              </a:rPr>
              <a:t> and Vivo </a:t>
            </a:r>
            <a:r>
              <a:rPr lang="en-US" sz="4400" dirty="0" err="1" smtClean="0">
                <a:solidFill>
                  <a:srgbClr val="800000"/>
                </a:solidFill>
                <a:ea typeface="+mj-ea"/>
                <a:cs typeface="+mj-cs"/>
              </a:rPr>
              <a:t>ontologies</a:t>
            </a:r>
            <a:endParaRPr lang="en-US" sz="4400" dirty="0">
              <a:solidFill>
                <a:srgbClr val="800000"/>
              </a:solidFill>
              <a:ea typeface="+mj-ea"/>
              <a:cs typeface="+mj-cs"/>
            </a:endParaRPr>
          </a:p>
        </p:txBody>
      </p:sp>
      <p:sp>
        <p:nvSpPr>
          <p:cNvPr id="33796" name="TextBox 8"/>
          <p:cNvSpPr txBox="1">
            <a:spLocks noChangeArrowheads="1"/>
          </p:cNvSpPr>
          <p:nvPr/>
        </p:nvSpPr>
        <p:spPr bwMode="auto">
          <a:xfrm>
            <a:off x="304800" y="1676400"/>
            <a:ext cx="701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rebuchet MS" charset="0"/>
                <a:ea typeface="Trebuchet MS" charset="0"/>
                <a:cs typeface="Trebuchet MS" charset="0"/>
              </a:rPr>
              <a:t>Vivo</a:t>
            </a:r>
          </a:p>
        </p:txBody>
      </p:sp>
      <p:sp>
        <p:nvSpPr>
          <p:cNvPr id="33797" name="TextBox 9"/>
          <p:cNvSpPr txBox="1">
            <a:spLocks noChangeArrowheads="1"/>
          </p:cNvSpPr>
          <p:nvPr/>
        </p:nvSpPr>
        <p:spPr bwMode="auto">
          <a:xfrm>
            <a:off x="315913" y="373380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rebuchet MS" charset="0"/>
                <a:ea typeface="Trebuchet MS" charset="0"/>
                <a:cs typeface="Trebuchet MS" charset="0"/>
              </a:rPr>
              <a:t>eagle-i</a:t>
            </a:r>
          </a:p>
        </p:txBody>
      </p:sp>
      <p:pic>
        <p:nvPicPr>
          <p:cNvPr id="33798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33800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33801" name="Picture 11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1">
          <a:gsLst>
            <a:gs pos="53000">
              <a:schemeClr val="bg2">
                <a:tint val="10000"/>
                <a:alpha val="80000"/>
                <a:satMod val="300000"/>
              </a:schemeClr>
            </a:gs>
            <a:gs pos="100000">
              <a:schemeClr val="bg2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-25399"/>
            <a:ext cx="821959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800000"/>
                </a:solidFill>
                <a:ea typeface="+mj-ea"/>
                <a:cs typeface="Trebuchet MS"/>
              </a:rPr>
              <a:t>Resource Representation Working Group</a:t>
            </a:r>
            <a:endParaRPr lang="en-US" sz="4400" dirty="0">
              <a:solidFill>
                <a:srgbClr val="800000"/>
              </a:solidFill>
              <a:ea typeface="+mj-ea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675" y="1184275"/>
            <a:ext cx="8782050" cy="5002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Trebuchet MS"/>
                <a:ea typeface="+mn-ea"/>
                <a:cs typeface="Trebuchet MS"/>
              </a:rPr>
              <a:t>Representatives from OBI,</a:t>
            </a:r>
            <a:r>
              <a:rPr lang="en-US" sz="2800" b="1" dirty="0" smtClean="0">
                <a:latin typeface="Trebuchet MS"/>
                <a:ea typeface="+mn-ea"/>
                <a:cs typeface="Trebuchet MS"/>
              </a:rPr>
              <a:t> BRO, </a:t>
            </a:r>
            <a:r>
              <a:rPr lang="en-US" sz="2800" b="1" dirty="0" err="1" smtClean="0">
                <a:latin typeface="Trebuchet MS"/>
                <a:ea typeface="+mn-ea"/>
                <a:cs typeface="Trebuchet MS"/>
              </a:rPr>
              <a:t>biositemaps</a:t>
            </a:r>
            <a:r>
              <a:rPr lang="en-US" sz="2800" b="1" dirty="0">
                <a:latin typeface="Trebuchet MS"/>
                <a:ea typeface="+mn-ea"/>
                <a:cs typeface="Trebuchet MS"/>
              </a:rPr>
              <a:t>, NIF, Vivo and eagle-</a:t>
            </a:r>
            <a:r>
              <a:rPr lang="en-US" sz="2800" b="1" dirty="0" err="1">
                <a:latin typeface="Trebuchet MS"/>
                <a:ea typeface="+mn-ea"/>
                <a:cs typeface="Trebuchet MS"/>
              </a:rPr>
              <a:t>i</a:t>
            </a:r>
            <a:r>
              <a:rPr lang="en-US" sz="2800" b="1" dirty="0">
                <a:latin typeface="Trebuchet MS"/>
                <a:ea typeface="+mn-ea"/>
                <a:cs typeface="Trebuchet MS"/>
              </a:rPr>
              <a:t> (others welcome!)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b="1" dirty="0">
              <a:solidFill>
                <a:srgbClr val="C00000"/>
              </a:solidFill>
              <a:latin typeface="Trebuchet MS"/>
              <a:ea typeface="+mn-ea"/>
              <a:cs typeface="Trebuchet M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 Work together to reuse, expand, and make interoperable existing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ontologies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 Google group and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listserve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  <a:hlinkClick r:id="rId2"/>
              </a:rPr>
              <a:t>http://groups.google.com/group/resource-representation-coordination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Biweekly online meeting, demos of software, and branch-specific discussions planned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 Use of ontology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software, techniques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to import terms across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ontologies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ea"/>
              <a:cs typeface="Trebuchet MS"/>
            </a:endParaRPr>
          </a:p>
        </p:txBody>
      </p:sp>
      <p:pic>
        <p:nvPicPr>
          <p:cNvPr id="32772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32774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32775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0" y="-54904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800000"/>
                </a:solidFill>
                <a:ea typeface="+mj-ea"/>
                <a:cs typeface="+mj-cs"/>
              </a:rPr>
              <a:t> eagle-I data model design</a:t>
            </a:r>
            <a:endParaRPr lang="en-US" sz="4400" dirty="0">
              <a:solidFill>
                <a:srgbClr val="800000"/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2431" y="962520"/>
            <a:ext cx="8213725" cy="5965736"/>
          </a:xfrm>
        </p:spPr>
        <p:txBody>
          <a:bodyPr wrap="square" anchor="t">
            <a:spAutoFit/>
          </a:bodyPr>
          <a:lstStyle/>
          <a:p>
            <a:pPr fontAlgn="auto">
              <a:spcBef>
                <a:spcPts val="200"/>
              </a:spcBef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Trebuchet MS"/>
                <a:ea typeface="+mn-ea"/>
                <a:cs typeface="Trebuchet MS"/>
              </a:rPr>
              <a:t>Define the conceptual model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Identify resource classes (as per grant RFA)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Identify related classes and relations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Test and define classes and relations based on use case queries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fontAlgn="auto">
              <a:spcBef>
                <a:spcPts val="200"/>
              </a:spcBef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rPr>
              <a:t>Implement the conceptual model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Explore how existing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ontologies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 can be used to describe classes and relations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Formalize the conceptual schema in OWL,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MIREOTing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 relevant classes from external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ontologies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lvl="1"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marL="0" lvl="1" indent="0" fontAlgn="auto">
              <a:spcBef>
                <a:spcPts val="200"/>
              </a:spcBef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rPr>
              <a:t>Deploy the OWL file</a:t>
            </a:r>
          </a:p>
          <a:p>
            <a:pPr marL="349250" lvl="2" indent="0"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b="1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rPr>
              <a:t>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Use application OWL file to indicate which fields are specified in the search interface and annotation tool</a:t>
            </a:r>
          </a:p>
          <a:p>
            <a:pPr marL="349250" lvl="2" indent="0"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  Use for logical inference in the repository 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	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pic>
        <p:nvPicPr>
          <p:cNvPr id="35844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101600" y="6183313"/>
            <a:ext cx="2012950" cy="649287"/>
            <a:chOff x="696913" y="6069621"/>
            <a:chExt cx="2011616" cy="649602"/>
          </a:xfrm>
        </p:grpSpPr>
        <p:sp>
          <p:nvSpPr>
            <p:cNvPr id="35846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35847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81426" y="19223"/>
            <a:ext cx="9654250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Queries drive the data modeling</a:t>
            </a:r>
          </a:p>
        </p:txBody>
      </p:sp>
      <p:pic>
        <p:nvPicPr>
          <p:cNvPr id="37892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893" name="Group 6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37895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37896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1089691" y="5004991"/>
            <a:ext cx="6578906" cy="2015936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t">
            <a:sp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25000"/>
              <a:buFont typeface="Wingdings" charset="2"/>
              <a:buChar char="§"/>
              <a:tabLst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Set of queries collected from Resource Navigators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25000"/>
              <a:buFont typeface="Wingdings" charset="2"/>
              <a:buChar char="§"/>
              <a:tabLst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Analyzed and classified according to the value for the project scope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143000" lvl="2" indent="-336550" defTabSz="914400" fontAlgn="auto">
              <a:spcBef>
                <a:spcPts val="200"/>
              </a:spcBef>
              <a:spcAft>
                <a:spcPts val="0"/>
              </a:spcAft>
              <a:buSzPct val="125000"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	</a:t>
            </a:r>
          </a:p>
          <a:p>
            <a:pPr marL="1143000" lvl="2" indent="-336550" defTabSz="914400" fontAlgn="auto">
              <a:spcBef>
                <a:spcPts val="200"/>
              </a:spcBef>
              <a:spcAft>
                <a:spcPts val="0"/>
              </a:spcAft>
              <a:buSzPct val="125000"/>
              <a:defRPr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ea"/>
              <a:cs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6" y="1165243"/>
            <a:ext cx="9411098" cy="369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81426" y="19223"/>
            <a:ext cx="9654250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Queries drive the data modeling</a:t>
            </a:r>
          </a:p>
        </p:txBody>
      </p:sp>
      <p:pic>
        <p:nvPicPr>
          <p:cNvPr id="37892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37895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37896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32" y="1062508"/>
            <a:ext cx="8032221" cy="382063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89691" y="5004991"/>
            <a:ext cx="6578906" cy="1733808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t">
            <a:sp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25000"/>
              <a:buFont typeface="Wingdings" charset="2"/>
              <a:buChar char="§"/>
              <a:tabLst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40 queries validated against to the data model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25000"/>
              <a:buFont typeface="Wingdings" charset="2"/>
              <a:buChar char="§"/>
              <a:tabLst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80 additional queries in the queue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685800" lvl="1" indent="-336550" defTabSz="914400"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Every query spans between 2 and 5 classes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143000" lvl="2" indent="-336550" defTabSz="914400" fontAlgn="auto">
              <a:spcBef>
                <a:spcPts val="200"/>
              </a:spcBef>
              <a:spcAft>
                <a:spcPts val="0"/>
              </a:spcAft>
              <a:buSzPct val="125000"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	</a:t>
            </a:r>
          </a:p>
          <a:p>
            <a:pPr marL="1143000" lvl="2" indent="-336550" defTabSz="914400" fontAlgn="auto">
              <a:spcBef>
                <a:spcPts val="200"/>
              </a:spcBef>
              <a:spcAft>
                <a:spcPts val="0"/>
              </a:spcAft>
              <a:buSzPct val="125000"/>
              <a:defRPr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13898" y="1216518"/>
            <a:ext cx="8823158" cy="5668211"/>
          </a:xfrm>
          <a:prstGeom prst="rect">
            <a:avLst/>
          </a:prstGeom>
          <a:effectLst/>
        </p:spPr>
        <p:txBody>
          <a:bodyPr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SzPct val="125000"/>
              <a:defRPr/>
            </a:pPr>
            <a:r>
              <a:rPr lang="en-US" sz="2200" dirty="0">
                <a:latin typeface="Trebuchet MS"/>
                <a:ea typeface="+mn-ea"/>
                <a:cs typeface="Trebuchet MS"/>
              </a:rPr>
              <a:t>Which laboratories in the United states have high-resolution ultrasound machines for brachial artery reactivity testing (BART)?</a:t>
            </a:r>
          </a:p>
          <a:p>
            <a:pPr marL="687388" defTabSz="914400" fontAlgn="auto">
              <a:spcBef>
                <a:spcPts val="2000"/>
              </a:spcBef>
              <a:spcAft>
                <a:spcPts val="0"/>
              </a:spcAft>
              <a:buSzPct val="125000"/>
              <a:defRPr/>
            </a:pPr>
            <a:r>
              <a:rPr lang="en-US" sz="2200" b="1" dirty="0">
                <a:latin typeface="Trebuchet MS"/>
                <a:ea typeface="+mn-ea"/>
                <a:cs typeface="Trebuchet MS"/>
              </a:rPr>
              <a:t>PROTOCOL &lt;-&gt;</a:t>
            </a:r>
            <a:r>
              <a:rPr lang="en-US" sz="2200" b="1" i="1" dirty="0">
                <a:latin typeface="Trebuchet MS"/>
                <a:ea typeface="+mn-ea"/>
                <a:cs typeface="Trebuchet MS"/>
              </a:rPr>
              <a:t> </a:t>
            </a:r>
            <a:r>
              <a:rPr lang="en-US" sz="2200" b="1" i="1" dirty="0" err="1">
                <a:latin typeface="Trebuchet MS"/>
                <a:ea typeface="+mn-ea"/>
                <a:cs typeface="Trebuchet MS"/>
              </a:rPr>
              <a:t>specifies_use_of</a:t>
            </a:r>
            <a:r>
              <a:rPr lang="en-US" sz="2200" b="1" i="1" dirty="0">
                <a:latin typeface="Trebuchet MS"/>
                <a:ea typeface="+mn-ea"/>
                <a:cs typeface="Trebuchet MS"/>
              </a:rPr>
              <a:t> &lt;-&gt; INSTRUMENT &lt;-&gt; </a:t>
            </a:r>
            <a:r>
              <a:rPr lang="en-US" sz="2200" b="1" i="1" dirty="0" err="1">
                <a:latin typeface="Trebuchet MS"/>
                <a:ea typeface="+mn-ea"/>
                <a:cs typeface="Trebuchet MS"/>
              </a:rPr>
              <a:t>located_in</a:t>
            </a:r>
            <a:r>
              <a:rPr lang="en-US" sz="2200" b="1" i="1" dirty="0">
                <a:latin typeface="Trebuchet MS"/>
                <a:ea typeface="+mn-ea"/>
                <a:cs typeface="Trebuchet MS"/>
              </a:rPr>
              <a:t> &lt;-&gt; LABORATORY</a:t>
            </a:r>
            <a:r>
              <a:rPr lang="en-US" sz="2200" b="1" i="1" dirty="0">
                <a:solidFill>
                  <a:srgbClr val="800000"/>
                </a:solidFill>
                <a:latin typeface="Trebuchet MS"/>
                <a:ea typeface="+mn-ea"/>
                <a:cs typeface="Trebuchet MS"/>
              </a:rPr>
              <a:t>*</a:t>
            </a:r>
          </a:p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SzPct val="125000"/>
              <a:defRPr/>
            </a:pPr>
            <a:r>
              <a:rPr lang="en-US" sz="2200" dirty="0">
                <a:latin typeface="Trebuchet MS"/>
                <a:ea typeface="+mn-ea"/>
                <a:cs typeface="Trebuchet MS"/>
              </a:rPr>
              <a:t>Are there any research projects on HPV infection in Oregon?</a:t>
            </a:r>
          </a:p>
          <a:p>
            <a:pPr marL="687388" defTabSz="914400" fontAlgn="auto">
              <a:spcBef>
                <a:spcPts val="2000"/>
              </a:spcBef>
              <a:spcAft>
                <a:spcPts val="0"/>
              </a:spcAft>
              <a:buSzPct val="125000"/>
              <a:defRPr/>
            </a:pPr>
            <a:r>
              <a:rPr lang="en-US" sz="2200" b="1" dirty="0">
                <a:latin typeface="Trebuchet MS"/>
                <a:ea typeface="+mn-ea"/>
                <a:cs typeface="Trebuchet MS"/>
              </a:rPr>
              <a:t>DISEASE &lt;-&gt; </a:t>
            </a:r>
            <a:r>
              <a:rPr lang="en-US" sz="2200" b="1" dirty="0" err="1">
                <a:latin typeface="Trebuchet MS"/>
                <a:ea typeface="+mn-ea"/>
                <a:cs typeface="Trebuchet MS"/>
              </a:rPr>
              <a:t>is_study_subject_of</a:t>
            </a:r>
            <a:r>
              <a:rPr lang="en-US" sz="2200" b="1" dirty="0">
                <a:latin typeface="Trebuchet MS"/>
                <a:ea typeface="+mn-ea"/>
                <a:cs typeface="Trebuchet MS"/>
              </a:rPr>
              <a:t> &lt;-&gt; RESEARCH PROJECT   &lt;-&gt; </a:t>
            </a:r>
            <a:r>
              <a:rPr lang="en-US" sz="2200" b="1" dirty="0" err="1">
                <a:latin typeface="Trebuchet MS"/>
                <a:ea typeface="+mn-ea"/>
                <a:cs typeface="Trebuchet MS"/>
              </a:rPr>
              <a:t>performed_by</a:t>
            </a:r>
            <a:r>
              <a:rPr lang="en-US" sz="2200" b="1" dirty="0">
                <a:latin typeface="Trebuchet MS"/>
                <a:ea typeface="+mn-ea"/>
                <a:cs typeface="Trebuchet MS"/>
              </a:rPr>
              <a:t> &lt;-&gt; LABORATORY</a:t>
            </a:r>
            <a:r>
              <a:rPr lang="en-US" sz="2200" b="1" dirty="0">
                <a:solidFill>
                  <a:srgbClr val="800000"/>
                </a:solidFill>
                <a:latin typeface="Trebuchet MS"/>
                <a:ea typeface="+mn-ea"/>
                <a:cs typeface="Trebuchet MS"/>
              </a:rPr>
              <a:t>*</a:t>
            </a:r>
            <a:r>
              <a:rPr lang="en-US" sz="2200" b="1" dirty="0">
                <a:latin typeface="Trebuchet MS"/>
                <a:ea typeface="+mn-ea"/>
                <a:cs typeface="Trebuchet MS"/>
              </a:rPr>
              <a:t> (limit by state)</a:t>
            </a:r>
          </a:p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SzPct val="125000"/>
              <a:defRPr/>
            </a:pPr>
            <a:r>
              <a:rPr lang="en-US" sz="2200" dirty="0">
                <a:latin typeface="Trebuchet MS"/>
                <a:ea typeface="+mn-ea"/>
                <a:cs typeface="Trebuchet MS"/>
              </a:rPr>
              <a:t>Find available antibodies used to study </a:t>
            </a:r>
            <a:r>
              <a:rPr lang="en-US" sz="2200" dirty="0" err="1">
                <a:latin typeface="Trebuchet MS"/>
                <a:ea typeface="+mn-ea"/>
                <a:cs typeface="Trebuchet MS"/>
              </a:rPr>
              <a:t>cardiomyopathy</a:t>
            </a:r>
            <a:endParaRPr lang="en-US" sz="2200" dirty="0">
              <a:latin typeface="Trebuchet MS"/>
              <a:ea typeface="+mn-ea"/>
              <a:cs typeface="Trebuchet MS"/>
            </a:endParaRPr>
          </a:p>
          <a:p>
            <a:pPr marL="687388" defTabSz="914400" fontAlgn="auto">
              <a:spcBef>
                <a:spcPts val="2000"/>
              </a:spcBef>
              <a:spcAft>
                <a:spcPts val="0"/>
              </a:spcAft>
              <a:buSzPct val="125000"/>
              <a:defRPr/>
            </a:pPr>
            <a:r>
              <a:rPr lang="en-US" sz="2200" b="1" dirty="0">
                <a:latin typeface="Trebuchet MS"/>
                <a:ea typeface="+mn-ea"/>
                <a:cs typeface="Trebuchet MS"/>
              </a:rPr>
              <a:t>REAGENT &lt;-&gt; </a:t>
            </a:r>
            <a:r>
              <a:rPr lang="en-US" sz="2200" b="1" i="1" dirty="0" err="1">
                <a:latin typeface="Trebuchet MS"/>
                <a:ea typeface="+mn-ea"/>
                <a:cs typeface="Trebuchet MS"/>
              </a:rPr>
              <a:t>has_subtype</a:t>
            </a:r>
            <a:r>
              <a:rPr lang="en-US" sz="2200" b="1" i="1" dirty="0">
                <a:latin typeface="Trebuchet MS"/>
                <a:ea typeface="+mn-ea"/>
                <a:cs typeface="Trebuchet MS"/>
              </a:rPr>
              <a:t> &lt;-&gt; ANTIBODY &lt;-&gt; </a:t>
            </a:r>
            <a:r>
              <a:rPr lang="en-US" sz="2200" b="1" i="1" dirty="0" err="1">
                <a:latin typeface="Trebuchet MS"/>
                <a:ea typeface="+mn-ea"/>
                <a:cs typeface="Trebuchet MS"/>
              </a:rPr>
              <a:t>recognizes_product_of</a:t>
            </a:r>
            <a:r>
              <a:rPr lang="en-US" sz="2200" b="1" i="1" dirty="0">
                <a:latin typeface="Trebuchet MS"/>
                <a:ea typeface="+mn-ea"/>
                <a:cs typeface="Trebuchet MS"/>
              </a:rPr>
              <a:t> &lt;-&gt; GENE &lt;-&gt; </a:t>
            </a:r>
            <a:r>
              <a:rPr lang="en-US" sz="2200" b="1" i="1" dirty="0" err="1">
                <a:latin typeface="Trebuchet MS"/>
                <a:ea typeface="+mn-ea"/>
                <a:cs typeface="Trebuchet MS"/>
              </a:rPr>
              <a:t>plays_role_in</a:t>
            </a:r>
            <a:r>
              <a:rPr lang="en-US" sz="2200" b="1" i="1" dirty="0">
                <a:latin typeface="Trebuchet MS"/>
                <a:ea typeface="+mn-ea"/>
                <a:cs typeface="Trebuchet MS"/>
              </a:rPr>
              <a:t> &lt;-&gt; DISEASE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81426" y="19223"/>
            <a:ext cx="9654250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Queries drive the data modeling</a:t>
            </a:r>
          </a:p>
        </p:txBody>
      </p:sp>
      <p:pic>
        <p:nvPicPr>
          <p:cNvPr id="37892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37895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37896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4" name="TextBox 10"/>
          <p:cNvSpPr txBox="1">
            <a:spLocks noChangeArrowheads="1"/>
          </p:cNvSpPr>
          <p:nvPr/>
        </p:nvSpPr>
        <p:spPr bwMode="auto">
          <a:xfrm>
            <a:off x="3011488" y="6350000"/>
            <a:ext cx="4194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800000"/>
                </a:solidFill>
                <a:latin typeface="Corbel" charset="0"/>
              </a:rPr>
              <a:t>*are these the same type? Probably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81426" y="19223"/>
            <a:ext cx="9654250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 err="1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MIREOTing</a:t>
            </a:r>
            <a:endParaRPr lang="en-US" sz="4400" b="1" dirty="0">
              <a:solidFill>
                <a:srgbClr val="8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7892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37895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37896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7" name="Chart 6"/>
          <p:cNvGraphicFramePr/>
          <p:nvPr/>
        </p:nvGraphicFramePr>
        <p:xfrm>
          <a:off x="1460500" y="1377950"/>
          <a:ext cx="5607980" cy="3067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335" y="4174661"/>
            <a:ext cx="6490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449 terms </a:t>
            </a:r>
            <a:r>
              <a:rPr lang="en-US" dirty="0" err="1" smtClean="0">
                <a:latin typeface="Trebuchet MS"/>
                <a:cs typeface="Trebuchet MS"/>
              </a:rPr>
              <a:t>MIREOTed</a:t>
            </a:r>
            <a:r>
              <a:rPr lang="en-US" dirty="0" smtClean="0">
                <a:latin typeface="Trebuchet MS"/>
                <a:cs typeface="Trebuchet MS"/>
              </a:rPr>
              <a:t> so far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For the future	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Extending imports for NCBI Taxonomy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Imports from </a:t>
            </a:r>
            <a:r>
              <a:rPr lang="en-US" dirty="0" err="1" smtClean="0">
                <a:latin typeface="Trebuchet MS"/>
                <a:cs typeface="Trebuchet MS"/>
              </a:rPr>
              <a:t>Chebi</a:t>
            </a:r>
            <a:r>
              <a:rPr lang="en-US" dirty="0" smtClean="0">
                <a:latin typeface="Trebuchet MS"/>
                <a:cs typeface="Trebuchet MS"/>
              </a:rPr>
              <a:t> (reagents), Disease Ontology, GO 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 Including </a:t>
            </a:r>
            <a:r>
              <a:rPr lang="en-US" dirty="0" err="1" smtClean="0">
                <a:latin typeface="Trebuchet MS"/>
                <a:cs typeface="Trebuchet MS"/>
              </a:rPr>
              <a:t>MeSH</a:t>
            </a:r>
            <a:r>
              <a:rPr lang="en-US" dirty="0" smtClean="0">
                <a:latin typeface="Trebuchet MS"/>
                <a:cs typeface="Trebuchet MS"/>
              </a:rPr>
              <a:t> terms</a:t>
            </a:r>
          </a:p>
          <a:p>
            <a:r>
              <a:rPr lang="en-US" dirty="0" smtClean="0">
                <a:latin typeface="Trebuchet MS"/>
                <a:cs typeface="Trebuchet MS"/>
              </a:rPr>
              <a:t>	</a:t>
            </a:r>
            <a:endParaRPr lang="en-US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05305" y="-296006"/>
            <a:ext cx="7800375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Example MIREOT from OBI</a:t>
            </a:r>
            <a:endParaRPr lang="en-US" sz="4400" b="1" dirty="0">
              <a:solidFill>
                <a:srgbClr val="8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63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40970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40971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0965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1003915"/>
            <a:ext cx="3733800" cy="50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99013" y="1065827"/>
            <a:ext cx="4187825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TextBox 9"/>
          <p:cNvSpPr txBox="1">
            <a:spLocks noChangeArrowheads="1"/>
          </p:cNvSpPr>
          <p:nvPr/>
        </p:nvSpPr>
        <p:spPr bwMode="auto">
          <a:xfrm>
            <a:off x="2483384" y="634027"/>
            <a:ext cx="833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rbel" charset="0"/>
              </a:rPr>
              <a:t>eagle-</a:t>
            </a:r>
            <a:r>
              <a:rPr lang="en-US" dirty="0" err="1">
                <a:latin typeface="Corbel" charset="0"/>
              </a:rPr>
              <a:t>i</a:t>
            </a:r>
            <a:endParaRPr lang="en-US" dirty="0">
              <a:latin typeface="Corbel" charset="0"/>
            </a:endParaRPr>
          </a:p>
        </p:txBody>
      </p:sp>
      <p:sp>
        <p:nvSpPr>
          <p:cNvPr id="40968" name="TextBox 10"/>
          <p:cNvSpPr txBox="1">
            <a:spLocks noChangeArrowheads="1"/>
          </p:cNvSpPr>
          <p:nvPr/>
        </p:nvSpPr>
        <p:spPr bwMode="auto">
          <a:xfrm>
            <a:off x="7164388" y="695940"/>
            <a:ext cx="547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rbel" charset="0"/>
              </a:rPr>
              <a:t>OBI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94200" y="2666027"/>
            <a:ext cx="1654175" cy="261938"/>
          </a:xfrm>
          <a:prstGeom prst="straightConnector1">
            <a:avLst/>
          </a:prstGeom>
          <a:ln>
            <a:solidFill>
              <a:srgbClr val="8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67382" y="2444975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s_a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90025" y="6122988"/>
            <a:ext cx="545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children of ‘processed material’ were imported under our ‘instrument’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38918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38919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Title 4"/>
          <p:cNvSpPr txBox="1">
            <a:spLocks/>
          </p:cNvSpPr>
          <p:nvPr/>
        </p:nvSpPr>
        <p:spPr>
          <a:xfrm>
            <a:off x="511864" y="293058"/>
            <a:ext cx="8578850" cy="1755559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+mj-ea"/>
                <a:cs typeface="Arial Bold" pitchFamily="-106" charset="0"/>
              </a:rPr>
              <a:t>   More information at: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+mj-ea"/>
                <a:cs typeface="Arial Bold" pitchFamily="-106" charset="0"/>
              </a:rPr>
              <a:t/>
            </a:r>
            <a:b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+mj-ea"/>
                <a:cs typeface="Arial Bold" pitchFamily="-106" charset="0"/>
              </a:rPr>
            </a:b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78125" y="1831446"/>
            <a:ext cx="386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http://</a:t>
            </a:r>
            <a:r>
              <a:rPr lang="en-US" u="sng" dirty="0" err="1"/>
              <a:t>purl.obolibrary.org/obo/ero.owl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78125" y="2531076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/>
              <a:t>https://code.google.com/p/eagle-i</a:t>
            </a:r>
            <a:r>
              <a:rPr lang="en-US" u="sng" dirty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70147" y="3801118"/>
            <a:ext cx="713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 thanks to Melanie and Alan, for all their help with purl and MIREOT, among other things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0" y="61232"/>
            <a:ext cx="91440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rgbClr val="800000"/>
                </a:solidFill>
                <a:ea typeface="ＭＳ Ｐゴシック" pitchFamily="34" charset="-128"/>
                <a:cs typeface="Arial Bold" pitchFamily="-106" charset="0"/>
              </a:rPr>
              <a:t>What is</a:t>
            </a:r>
            <a:r>
              <a:rPr lang="en-US" sz="4400" dirty="0" smtClean="0">
                <a:solidFill>
                  <a:srgbClr val="800000"/>
                </a:solidFill>
                <a:ea typeface="ＭＳ Ｐゴシック" pitchFamily="34" charset="-128"/>
                <a:cs typeface="Arial Bold" pitchFamily="-106" charset="0"/>
              </a:rPr>
              <a:t> eagle-</a:t>
            </a:r>
            <a:r>
              <a:rPr lang="en-US" sz="4400" dirty="0" err="1" smtClean="0">
                <a:solidFill>
                  <a:srgbClr val="800000"/>
                </a:solidFill>
                <a:ea typeface="ＭＳ Ｐゴシック" pitchFamily="34" charset="-128"/>
                <a:cs typeface="Arial Bold" pitchFamily="-106" charset="0"/>
              </a:rPr>
              <a:t>i</a:t>
            </a:r>
            <a:r>
              <a:rPr lang="en-US" sz="4400" dirty="0" smtClean="0">
                <a:solidFill>
                  <a:srgbClr val="800000"/>
                </a:solidFill>
                <a:ea typeface="ＭＳ Ｐゴシック" pitchFamily="34" charset="-128"/>
                <a:cs typeface="Arial Bold" pitchFamily="-106" charset="0"/>
              </a:rPr>
              <a:t>?</a:t>
            </a:r>
          </a:p>
        </p:txBody>
      </p:sp>
      <p:pic>
        <p:nvPicPr>
          <p:cNvPr id="17411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2" name="Group 8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17414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17415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414338" y="1236663"/>
            <a:ext cx="8547100" cy="4770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Arial" charset="0"/>
              </a:rPr>
              <a:t>NIH funded 2-year pilot project with the goal of improving biomedical research by:</a:t>
            </a: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ea typeface="ＭＳ Ｐゴシック" pitchFamily="34" charset="-128"/>
              <a:cs typeface="Arial" charset="0"/>
            </a:endParaRP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Helping researchers find scientific resources more easily</a:t>
            </a: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ea typeface="ＭＳ Ｐゴシック" pitchFamily="34" charset="-128"/>
              <a:cs typeface="Arial" charset="0"/>
            </a:endParaRP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 Reducing time-consuming and expensive duplication of resources</a:t>
            </a: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ea typeface="ＭＳ Ｐゴシック" pitchFamily="34" charset="-128"/>
              <a:cs typeface="Arial" charset="0"/>
            </a:endParaRP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 Accelerating the development of diagnostics, treatments, and prevention strategies</a:t>
            </a: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ea typeface="+mn-ea"/>
              <a:cs typeface="+mn-cs"/>
            </a:endParaRP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 Changing the way researchers find resources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26568"/>
            <a:ext cx="9144000" cy="114300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eagle-</a:t>
            </a:r>
            <a:r>
              <a:rPr lang="en-US" sz="4400" b="1" dirty="0" err="1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i</a:t>
            </a:r>
            <a:r>
              <a:rPr lang="en-US" sz="4400" b="1" dirty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 will inventory “invisible” resources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72959" y="1758647"/>
            <a:ext cx="8209387" cy="4525963"/>
          </a:xfrm>
          <a:prstGeom prst="rect">
            <a:avLst/>
          </a:prstGeom>
          <a:effectLst/>
        </p:spPr>
        <p:txBody>
          <a:bodyPr anchor="ctr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Char char="l"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2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ＭＳ Ｐゴシック" pitchFamily="34" charset="-128"/>
                <a:cs typeface="Trebuchet MS"/>
              </a:rPr>
              <a:t>Research generates many resources that are rarely shared or published:</a:t>
            </a:r>
          </a:p>
          <a:p>
            <a:pPr marL="693738" indent="-3175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r>
              <a:rPr lang="en-US" sz="2600" i="1" dirty="0" smtClean="0">
                <a:solidFill>
                  <a:schemeClr val="tx1"/>
                </a:solidFill>
                <a:latin typeface="Trebuchet MS"/>
                <a:ea typeface="ＭＳ Ｐゴシック" pitchFamily="34" charset="-128"/>
                <a:cs typeface="Trebuchet MS"/>
              </a:rPr>
              <a:t>Reagents, protocols, services, instruments, organisms, training opportunities, software, human study metadata, biological specimens, etc. </a:t>
            </a:r>
          </a:p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ＭＳ Ｐゴシック" pitchFamily="34" charset="-128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0" y="28436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800000"/>
                </a:solidFill>
                <a:ea typeface="ＭＳ Ｐゴシック" pitchFamily="34" charset="-128"/>
                <a:cs typeface="Arial" pitchFamily="34" charset="0"/>
              </a:rPr>
              <a:t>Participating institutions</a:t>
            </a:r>
          </a:p>
        </p:txBody>
      </p:sp>
      <p:sp>
        <p:nvSpPr>
          <p:cNvPr id="20483" name="Content Placeholder 7"/>
          <p:cNvSpPr>
            <a:spLocks noGrp="1"/>
          </p:cNvSpPr>
          <p:nvPr>
            <p:ph idx="4294967295"/>
          </p:nvPr>
        </p:nvSpPr>
        <p:spPr>
          <a:xfrm>
            <a:off x="568036" y="13693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3" fontAlgn="auto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Dartmouth College (NH) –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Jason H. Moore, PhD</a:t>
            </a:r>
          </a:p>
          <a:p>
            <a:pPr lvl="3" fontAlgn="auto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Harvard University (MA) – </a:t>
            </a:r>
            <a:r>
              <a:rPr lang="en-US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Lee Nadler, MD; Douglas </a:t>
            </a:r>
            <a:r>
              <a:rPr lang="en-US" dirty="0" err="1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MacFadden</a:t>
            </a:r>
            <a:r>
              <a:rPr lang="en-US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, MS</a:t>
            </a:r>
          </a:p>
          <a:p>
            <a:pPr lvl="3" fontAlgn="auto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Jackson State University (MS) – </a:t>
            </a:r>
            <a:r>
              <a:rPr lang="en-US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James L. Perkins, PhD</a:t>
            </a:r>
          </a:p>
          <a:p>
            <a:pPr lvl="3" fontAlgn="auto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Morehouse School of Medicine (GA) – </a:t>
            </a:r>
            <a:r>
              <a:rPr lang="en-US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Gary H. Gibbons, MD </a:t>
            </a:r>
          </a:p>
          <a:p>
            <a:pPr lvl="3" fontAlgn="auto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Montana State University (MT) – </a:t>
            </a:r>
            <a:r>
              <a:rPr lang="en-US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Sara L. Young, </a:t>
            </a:r>
            <a:r>
              <a:rPr lang="en-US" dirty="0" err="1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MEd</a:t>
            </a:r>
            <a:endParaRPr lang="en-US" dirty="0" smtClean="0">
              <a:solidFill>
                <a:srgbClr val="000000"/>
              </a:solidFill>
              <a:latin typeface="Trebuchet MS" pitchFamily="34" charset="0"/>
              <a:ea typeface="ＭＳ Ｐゴシック" pitchFamily="34" charset="-128"/>
              <a:cs typeface="Arial" charset="0"/>
            </a:endParaRPr>
          </a:p>
          <a:p>
            <a:pPr lvl="3" fontAlgn="auto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Oregon Health and Science University (OR) – </a:t>
            </a:r>
            <a:r>
              <a:rPr lang="en-US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David W. Robinson, PhD; Chris Shaffer, MS, AHIP</a:t>
            </a:r>
          </a:p>
          <a:p>
            <a:pPr lvl="3" fontAlgn="auto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b="1" u="sng" dirty="0" smtClean="0">
                <a:solidFill>
                  <a:srgbClr val="8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University of Alaska Fairbanks (AK) </a:t>
            </a:r>
            <a:r>
              <a:rPr lang="sv-SE" b="1" u="sng" dirty="0" smtClean="0">
                <a:solidFill>
                  <a:srgbClr val="8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– Gerald V. Mohatt, MS, </a:t>
            </a:r>
            <a:r>
              <a:rPr lang="sv-SE" b="1" u="sng" dirty="0" err="1" smtClean="0">
                <a:solidFill>
                  <a:srgbClr val="8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EdD</a:t>
            </a:r>
            <a:r>
              <a:rPr lang="sv-SE" b="1" u="sng" dirty="0" smtClean="0">
                <a:solidFill>
                  <a:srgbClr val="8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***</a:t>
            </a:r>
            <a:endParaRPr lang="en-US" b="1" u="sng" dirty="0" smtClean="0">
              <a:solidFill>
                <a:srgbClr val="800000"/>
              </a:solidFill>
              <a:latin typeface="Trebuchet MS" pitchFamily="34" charset="0"/>
              <a:ea typeface="ＭＳ Ｐゴシック" pitchFamily="34" charset="-128"/>
              <a:cs typeface="Arial" charset="0"/>
            </a:endParaRPr>
          </a:p>
          <a:p>
            <a:pPr lvl="3" fontAlgn="auto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University of Hawaii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Manoa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 (HI) – </a:t>
            </a:r>
            <a:r>
              <a:rPr lang="en-US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Richard </a:t>
            </a:r>
            <a:r>
              <a:rPr lang="en-US" dirty="0" err="1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Yanagihara</a:t>
            </a:r>
            <a:r>
              <a:rPr lang="en-US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, MD</a:t>
            </a:r>
          </a:p>
          <a:p>
            <a:pPr lvl="3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University of Puerto Rico (PR) – </a:t>
            </a:r>
            <a:r>
              <a:rPr lang="en-US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Emma Fernandez-</a:t>
            </a:r>
            <a:r>
              <a:rPr lang="en-US" dirty="0" err="1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Repollet</a:t>
            </a:r>
            <a:r>
              <a:rPr lang="en-US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, PhD; José Condé, MD, MPH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5838" y="14462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4"/>
          <a:srcRect t="6400" b="6400"/>
          <a:stretch>
            <a:fillRect/>
          </a:stretch>
        </p:blipFill>
        <p:spPr bwMode="auto">
          <a:xfrm>
            <a:off x="947738" y="1971675"/>
            <a:ext cx="5334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5"/>
          <a:srcRect t="19200" b="19200"/>
          <a:stretch>
            <a:fillRect/>
          </a:stretch>
        </p:blipFill>
        <p:spPr bwMode="auto">
          <a:xfrm>
            <a:off x="857250" y="2455863"/>
            <a:ext cx="71437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8"/>
          <p:cNvPicPr>
            <a:picLocks noChangeAspect="1" noChangeArrowheads="1"/>
          </p:cNvPicPr>
          <p:nvPr/>
        </p:nvPicPr>
        <p:blipFill>
          <a:blip r:embed="rId6"/>
          <a:srcRect t="25600" b="32001"/>
          <a:stretch>
            <a:fillRect/>
          </a:stretch>
        </p:blipFill>
        <p:spPr bwMode="auto">
          <a:xfrm>
            <a:off x="857250" y="2895600"/>
            <a:ext cx="7143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9"/>
          <p:cNvPicPr>
            <a:picLocks noChangeAspect="1" noChangeArrowheads="1"/>
          </p:cNvPicPr>
          <p:nvPr/>
        </p:nvPicPr>
        <p:blipFill>
          <a:blip r:embed="rId7"/>
          <a:srcRect t="12801" b="19200"/>
          <a:stretch>
            <a:fillRect/>
          </a:stretch>
        </p:blipFill>
        <p:spPr bwMode="auto">
          <a:xfrm>
            <a:off x="857250" y="3240088"/>
            <a:ext cx="7143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0"/>
          <p:cNvPicPr>
            <a:picLocks noChangeAspect="1" noChangeArrowheads="1"/>
          </p:cNvPicPr>
          <p:nvPr/>
        </p:nvPicPr>
        <p:blipFill>
          <a:blip r:embed="rId8"/>
          <a:srcRect t="12801" b="12801"/>
          <a:stretch>
            <a:fillRect/>
          </a:stretch>
        </p:blipFill>
        <p:spPr bwMode="auto">
          <a:xfrm>
            <a:off x="933450" y="3790950"/>
            <a:ext cx="5619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11"/>
          <p:cNvPicPr>
            <a:picLocks noChangeAspect="1" noChangeArrowheads="1"/>
          </p:cNvPicPr>
          <p:nvPr/>
        </p:nvPicPr>
        <p:blipFill>
          <a:blip r:embed="rId9"/>
          <a:srcRect t="12801" b="12801"/>
          <a:stretch>
            <a:fillRect/>
          </a:stretch>
        </p:blipFill>
        <p:spPr bwMode="auto">
          <a:xfrm>
            <a:off x="998538" y="4325938"/>
            <a:ext cx="43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12"/>
          <p:cNvPicPr>
            <a:picLocks noChangeAspect="1" noChangeArrowheads="1"/>
          </p:cNvPicPr>
          <p:nvPr/>
        </p:nvPicPr>
        <p:blipFill>
          <a:blip r:embed="rId10"/>
          <a:srcRect t="6400" b="12801"/>
          <a:stretch>
            <a:fillRect/>
          </a:stretch>
        </p:blipFill>
        <p:spPr bwMode="auto">
          <a:xfrm>
            <a:off x="973138" y="4730750"/>
            <a:ext cx="482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13"/>
          <p:cNvPicPr>
            <a:picLocks noChangeAspect="1" noChangeArrowheads="1"/>
          </p:cNvPicPr>
          <p:nvPr/>
        </p:nvPicPr>
        <p:blipFill>
          <a:blip r:embed="rId11"/>
          <a:srcRect t="6400" b="6400"/>
          <a:stretch>
            <a:fillRect/>
          </a:stretch>
        </p:blipFill>
        <p:spPr bwMode="auto">
          <a:xfrm>
            <a:off x="946150" y="5170488"/>
            <a:ext cx="5365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1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22544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22545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543" name="TextBox 17"/>
          <p:cNvSpPr txBox="1">
            <a:spLocks noChangeArrowheads="1"/>
          </p:cNvSpPr>
          <p:nvPr/>
        </p:nvSpPr>
        <p:spPr bwMode="auto">
          <a:xfrm>
            <a:off x="3983038" y="6122988"/>
            <a:ext cx="2093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rebuchet MS" charset="0"/>
                <a:ea typeface="Trebuchet MS" charset="0"/>
                <a:cs typeface="Trebuchet MS" charset="0"/>
              </a:rPr>
              <a:t>***In memoriam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 idx="4294967295"/>
          </p:nvPr>
        </p:nvSpPr>
        <p:spPr>
          <a:xfrm>
            <a:off x="0" y="34014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800000"/>
                </a:solidFill>
                <a:ea typeface="ＭＳ Ｐゴシック" pitchFamily="34" charset="-128"/>
                <a:cs typeface="Arial Bold" pitchFamily="-106" charset="0"/>
              </a:rPr>
              <a:t>Network architecture</a:t>
            </a:r>
          </a:p>
        </p:txBody>
      </p:sp>
      <p:sp>
        <p:nvSpPr>
          <p:cNvPr id="23554" name="Content Placeholder 7"/>
          <p:cNvSpPr>
            <a:spLocks noGrp="1"/>
          </p:cNvSpPr>
          <p:nvPr>
            <p:ph idx="4294967295"/>
          </p:nvPr>
        </p:nvSpPr>
        <p:spPr>
          <a:xfrm>
            <a:off x="115450" y="1352410"/>
            <a:ext cx="5412894" cy="4407866"/>
          </a:xfrm>
        </p:spPr>
        <p:txBody>
          <a:bodyPr>
            <a:noAutofit/>
          </a:bodyPr>
          <a:lstStyle/>
          <a:p>
            <a:pPr marL="171450" indent="-171450" fontAlgn="auto"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b="1" dirty="0" smtClean="0">
                <a:solidFill>
                  <a:srgbClr val="4A452A"/>
                </a:solidFill>
                <a:latin typeface="Trebuchet MS"/>
                <a:ea typeface="ＭＳ Ｐゴシック" pitchFamily="34" charset="-128"/>
                <a:cs typeface="Trebuchet MS"/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ＭＳ Ｐゴシック" pitchFamily="34" charset="-128"/>
                <a:cs typeface="Trebuchet MS"/>
              </a:rPr>
              <a:t>Separate repository for each institution</a:t>
            </a:r>
          </a:p>
          <a:p>
            <a:pPr marL="171450" indent="-171450" fontAlgn="auto"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ＭＳ Ｐゴシック" pitchFamily="34" charset="-128"/>
                <a:cs typeface="Trebuchet MS"/>
              </a:rPr>
              <a:t> Networked repositories will be connected via a web-based search portal</a:t>
            </a:r>
          </a:p>
          <a:p>
            <a:pPr marL="171450" indent="-171450" fontAlgn="auto"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ＭＳ Ｐゴシック" pitchFamily="34" charset="-128"/>
                <a:cs typeface="Trebuchet MS"/>
              </a:rPr>
              <a:t> Designed for additional institutions to join after the pilot</a:t>
            </a:r>
          </a:p>
          <a:p>
            <a:pPr marL="171450" indent="-171450" fontAlgn="auto"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ＭＳ Ｐゴシック" pitchFamily="34" charset="-128"/>
                <a:cs typeface="Trebuchet MS"/>
              </a:rPr>
              <a:t> During the pilot, only participating institutions will have access</a:t>
            </a:r>
          </a:p>
        </p:txBody>
      </p:sp>
      <p:pic>
        <p:nvPicPr>
          <p:cNvPr id="24580" name="Picture 8" descr="C:\Documents and Settings\rgg9\Desktop\networ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7675" y="1819275"/>
            <a:ext cx="3349625" cy="394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24583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24584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AA05384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4773613"/>
            <a:ext cx="36353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7413" y="2011363"/>
            <a:ext cx="5619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02450" y="1631950"/>
            <a:ext cx="13858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1588" y="1554163"/>
            <a:ext cx="2143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Resource Navigator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3346450" y="1069975"/>
            <a:ext cx="2278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800000"/>
                </a:solidFill>
                <a:latin typeface="Corbel" charset="0"/>
              </a:rPr>
              <a:t>OHSU Curation team</a:t>
            </a: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6477000" y="1249363"/>
            <a:ext cx="1993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90"/>
                </a:solidFill>
                <a:latin typeface="Corbel" charset="0"/>
              </a:rPr>
              <a:t>Architecture team</a:t>
            </a:r>
          </a:p>
        </p:txBody>
      </p:sp>
      <p:pic>
        <p:nvPicPr>
          <p:cNvPr id="26632" name="Picture 8" descr="wine.tif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29413" y="4606925"/>
            <a:ext cx="1236663" cy="11477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7018338" y="4221163"/>
            <a:ext cx="11334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rbel" charset="0"/>
              </a:rPr>
              <a:t>Database</a:t>
            </a:r>
          </a:p>
        </p:txBody>
      </p:sp>
      <p:sp>
        <p:nvSpPr>
          <p:cNvPr id="26634" name="TextBox 10"/>
          <p:cNvSpPr txBox="1">
            <a:spLocks noChangeArrowheads="1"/>
          </p:cNvSpPr>
          <p:nvPr/>
        </p:nvSpPr>
        <p:spPr bwMode="auto">
          <a:xfrm>
            <a:off x="914400" y="4460875"/>
            <a:ext cx="698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660066"/>
                </a:solidFill>
                <a:latin typeface="Corbel" charset="0"/>
              </a:rPr>
              <a:t>User</a:t>
            </a:r>
          </a:p>
        </p:txBody>
      </p:sp>
      <p:pic>
        <p:nvPicPr>
          <p:cNvPr id="26635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4463" y="1439863"/>
            <a:ext cx="658813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1982788" y="2925763"/>
            <a:ext cx="1066800" cy="533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09" name="TextBox 19"/>
          <p:cNvSpPr txBox="1">
            <a:spLocks noChangeArrowheads="1"/>
          </p:cNvSpPr>
          <p:nvPr/>
        </p:nvSpPr>
        <p:spPr bwMode="auto">
          <a:xfrm>
            <a:off x="304800" y="2620963"/>
            <a:ext cx="1785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Resource discovery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525588" y="2316163"/>
            <a:ext cx="2057400" cy="317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9" name="TextBox 23"/>
          <p:cNvSpPr txBox="1">
            <a:spLocks noChangeArrowheads="1"/>
          </p:cNvSpPr>
          <p:nvPr/>
        </p:nvSpPr>
        <p:spPr bwMode="auto">
          <a:xfrm>
            <a:off x="3633788" y="2335213"/>
            <a:ext cx="12525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800000"/>
                </a:solidFill>
                <a:latin typeface="Corbel" charset="0"/>
              </a:rPr>
              <a:t>Data model, </a:t>
            </a:r>
          </a:p>
          <a:p>
            <a:r>
              <a:rPr lang="en-US" sz="1600" i="1" dirty="0" err="1">
                <a:solidFill>
                  <a:srgbClr val="800000"/>
                </a:solidFill>
                <a:latin typeface="Corbel" charset="0"/>
              </a:rPr>
              <a:t>ontologies</a:t>
            </a:r>
            <a:endParaRPr lang="en-US" sz="1600" i="1" dirty="0">
              <a:solidFill>
                <a:srgbClr val="800000"/>
              </a:solidFill>
              <a:latin typeface="Corbe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05400" y="2773363"/>
            <a:ext cx="1828800" cy="1676400"/>
          </a:xfrm>
          <a:prstGeom prst="straightConnector1">
            <a:avLst/>
          </a:prstGeom>
          <a:ln>
            <a:solidFill>
              <a:srgbClr val="8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7058819" y="3812381"/>
            <a:ext cx="941388" cy="28575"/>
          </a:xfrm>
          <a:prstGeom prst="straightConnector1">
            <a:avLst/>
          </a:prstGeom>
          <a:ln>
            <a:solidFill>
              <a:srgbClr val="00009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42" name="TextBox 31"/>
          <p:cNvSpPr txBox="1">
            <a:spLocks noChangeArrowheads="1"/>
          </p:cNvSpPr>
          <p:nvPr/>
        </p:nvSpPr>
        <p:spPr bwMode="auto">
          <a:xfrm>
            <a:off x="6978650" y="2333625"/>
            <a:ext cx="17240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rgbClr val="000090"/>
                </a:solidFill>
                <a:latin typeface="Corbel" charset="0"/>
              </a:rPr>
              <a:t>Interfaces,</a:t>
            </a:r>
          </a:p>
          <a:p>
            <a:r>
              <a:rPr lang="en-US" sz="1600" i="1">
                <a:solidFill>
                  <a:srgbClr val="000090"/>
                </a:solidFill>
                <a:latin typeface="Corbel" charset="0"/>
              </a:rPr>
              <a:t>database, and architecture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76400" y="5440363"/>
            <a:ext cx="2259013" cy="1587"/>
          </a:xfrm>
          <a:prstGeom prst="straightConnector1">
            <a:avLst/>
          </a:prstGeom>
          <a:ln>
            <a:solidFill>
              <a:srgbClr val="66006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V="1">
            <a:off x="571500" y="3725863"/>
            <a:ext cx="14478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645" name="Picture 4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25788" y="3078163"/>
            <a:ext cx="939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46" name="TextBox 45"/>
          <p:cNvSpPr txBox="1">
            <a:spLocks noChangeArrowheads="1"/>
          </p:cNvSpPr>
          <p:nvPr/>
        </p:nvSpPr>
        <p:spPr bwMode="auto">
          <a:xfrm>
            <a:off x="2971800" y="3916363"/>
            <a:ext cx="1533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latin typeface="Corbel" charset="0"/>
              </a:rPr>
              <a:t>Annotation tool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954588" y="4830763"/>
            <a:ext cx="1600200" cy="533400"/>
          </a:xfrm>
          <a:prstGeom prst="straightConnector1">
            <a:avLst/>
          </a:prstGeom>
          <a:ln>
            <a:solidFill>
              <a:srgbClr val="00009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78413" y="2257425"/>
            <a:ext cx="1741487" cy="69850"/>
          </a:xfrm>
          <a:prstGeom prst="straightConnector1">
            <a:avLst/>
          </a:prstGeom>
          <a:ln>
            <a:solidFill>
              <a:srgbClr val="8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4359275" y="2849563"/>
            <a:ext cx="2422525" cy="685800"/>
          </a:xfrm>
          <a:prstGeom prst="straightConnector1">
            <a:avLst/>
          </a:prstGeom>
          <a:ln>
            <a:solidFill>
              <a:srgbClr val="00009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650" name="Picture 9" descr="MCj0300834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29075" y="4525963"/>
            <a:ext cx="107473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51" name="TextBox 88"/>
          <p:cNvSpPr txBox="1">
            <a:spLocks noChangeArrowheads="1"/>
          </p:cNvSpPr>
          <p:nvPr/>
        </p:nvSpPr>
        <p:spPr bwMode="auto">
          <a:xfrm>
            <a:off x="3860800" y="5440363"/>
            <a:ext cx="15033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>
                <a:latin typeface="Corbel" charset="0"/>
              </a:rPr>
              <a:t>Query interface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524000" y="3078163"/>
            <a:ext cx="2438400" cy="21336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25" name="Title 46"/>
          <p:cNvSpPr>
            <a:spLocks noGrp="1"/>
          </p:cNvSpPr>
          <p:nvPr>
            <p:ph type="title"/>
          </p:nvPr>
        </p:nvSpPr>
        <p:spPr>
          <a:xfrm>
            <a:off x="461800" y="-18460"/>
            <a:ext cx="7966364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800000"/>
                </a:solidFill>
                <a:ea typeface="+mj-ea"/>
                <a:cs typeface="+mj-cs"/>
              </a:rPr>
              <a:t>Project roles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4002882" y="3725069"/>
            <a:ext cx="1447800" cy="1588"/>
          </a:xfrm>
          <a:prstGeom prst="straightConnector1">
            <a:avLst/>
          </a:prstGeom>
          <a:ln>
            <a:solidFill>
              <a:srgbClr val="8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078288" y="2963863"/>
            <a:ext cx="381000" cy="304800"/>
          </a:xfrm>
          <a:prstGeom prst="straightConnector1">
            <a:avLst/>
          </a:prstGeom>
          <a:ln>
            <a:solidFill>
              <a:srgbClr val="8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656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57" name="Group 35"/>
          <p:cNvGrpSpPr>
            <a:grpSpLocks/>
          </p:cNvGrpSpPr>
          <p:nvPr/>
        </p:nvGrpSpPr>
        <p:grpSpPr bwMode="auto">
          <a:xfrm>
            <a:off x="79376" y="6208713"/>
            <a:ext cx="2011362" cy="649287"/>
            <a:chOff x="696913" y="6069621"/>
            <a:chExt cx="2011616" cy="649602"/>
          </a:xfrm>
        </p:grpSpPr>
        <p:sp>
          <p:nvSpPr>
            <p:cNvPr id="26658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26659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17078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err="1" smtClean="0">
                <a:solidFill>
                  <a:srgbClr val="800000"/>
                </a:solidFill>
                <a:ea typeface="+mj-ea"/>
                <a:cs typeface="+mj-cs"/>
              </a:rPr>
              <a:t>Curation</a:t>
            </a:r>
            <a:r>
              <a:rPr lang="en-US" sz="4400" dirty="0" smtClean="0">
                <a:solidFill>
                  <a:srgbClr val="800000"/>
                </a:solidFill>
                <a:ea typeface="+mj-ea"/>
                <a:cs typeface="+mj-cs"/>
              </a:rPr>
              <a:t> team</a:t>
            </a:r>
            <a:endParaRPr lang="en-US" sz="4400" dirty="0">
              <a:solidFill>
                <a:srgbClr val="800000"/>
              </a:solidFill>
              <a:ea typeface="+mj-ea"/>
              <a:cs typeface="+mj-cs"/>
            </a:endParaRPr>
          </a:p>
        </p:txBody>
      </p:sp>
      <p:pic>
        <p:nvPicPr>
          <p:cNvPr id="27652" name="Picture 3" descr="IMG_126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4673" y="2622439"/>
            <a:ext cx="1087785" cy="1632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 descr="n600889543_1284.jpg"/>
          <p:cNvPicPr>
            <a:picLocks noChangeAspect="1"/>
          </p:cNvPicPr>
          <p:nvPr/>
        </p:nvPicPr>
        <p:blipFill>
          <a:blip r:embed="rId4"/>
          <a:srcRect l="12000" b="1991"/>
          <a:stretch>
            <a:fillRect/>
          </a:stretch>
        </p:blipFill>
        <p:spPr bwMode="auto">
          <a:xfrm>
            <a:off x="5489881" y="2677180"/>
            <a:ext cx="1144618" cy="160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16246" y="4255388"/>
            <a:ext cx="16891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Melanie Wilson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5346" y="4288513"/>
            <a:ext cx="15557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Erik Segerdell</a:t>
            </a:r>
          </a:p>
        </p:txBody>
      </p:sp>
      <p:pic>
        <p:nvPicPr>
          <p:cNvPr id="27657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58" name="Group 9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27661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27662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1863062" y="4266240"/>
            <a:ext cx="145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404040"/>
                </a:solidFill>
                <a:latin typeface="Corbel" charset="0"/>
              </a:rPr>
              <a:t>Chris Shaffer</a:t>
            </a:r>
          </a:p>
          <a:p>
            <a:pPr algn="ctr"/>
            <a:r>
              <a:rPr lang="en-US" dirty="0">
                <a:solidFill>
                  <a:srgbClr val="404040"/>
                </a:solidFill>
                <a:latin typeface="Corbel" charset="0"/>
              </a:rPr>
              <a:t>eagle-</a:t>
            </a:r>
            <a:r>
              <a:rPr lang="en-US" dirty="0" err="1">
                <a:solidFill>
                  <a:srgbClr val="404040"/>
                </a:solidFill>
                <a:latin typeface="Corbel" charset="0"/>
              </a:rPr>
              <a:t>i</a:t>
            </a:r>
            <a:r>
              <a:rPr lang="en-US" dirty="0">
                <a:solidFill>
                  <a:srgbClr val="404040"/>
                </a:solidFill>
                <a:latin typeface="Corbel" charset="0"/>
              </a:rPr>
              <a:t> co-PI</a:t>
            </a:r>
          </a:p>
        </p:txBody>
      </p:sp>
      <p:pic>
        <p:nvPicPr>
          <p:cNvPr id="27660" name="Picture 8" descr="shaffer3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35163" y="2622439"/>
            <a:ext cx="1246467" cy="165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343" y="2665766"/>
            <a:ext cx="1232020" cy="16004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5888" y="4277654"/>
            <a:ext cx="15311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Karen Corday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8316" y="2752614"/>
            <a:ext cx="1366556" cy="12440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42604" y="4277654"/>
            <a:ext cx="17149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Tenille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Johnson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Magnetic Disk 44"/>
          <p:cNvSpPr/>
          <p:nvPr/>
        </p:nvSpPr>
        <p:spPr>
          <a:xfrm>
            <a:off x="5391150" y="5232400"/>
            <a:ext cx="2506663" cy="1209675"/>
          </a:xfrm>
          <a:prstGeom prst="flowChartMagneticDisk">
            <a:avLst/>
          </a:prstGeom>
          <a:solidFill>
            <a:schemeClr val="accent5">
              <a:alpha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7999" y="60147"/>
            <a:ext cx="9601346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800000"/>
                </a:solidFill>
                <a:ea typeface="+mj-ea"/>
                <a:cs typeface="+mj-cs"/>
              </a:rPr>
              <a:t>Diverse use cases require</a:t>
            </a:r>
            <a:br>
              <a:rPr lang="en-US" sz="4400" dirty="0" smtClean="0">
                <a:solidFill>
                  <a:srgbClr val="800000"/>
                </a:solidFill>
                <a:ea typeface="+mj-ea"/>
                <a:cs typeface="+mj-cs"/>
              </a:rPr>
            </a:br>
            <a:r>
              <a:rPr lang="en-US" sz="4400" dirty="0" smtClean="0">
                <a:solidFill>
                  <a:srgbClr val="800000"/>
                </a:solidFill>
                <a:ea typeface="+mj-ea"/>
                <a:cs typeface="+mj-cs"/>
              </a:rPr>
              <a:t>diverse </a:t>
            </a:r>
            <a:r>
              <a:rPr lang="en-US" sz="4400" dirty="0" err="1" smtClean="0">
                <a:solidFill>
                  <a:srgbClr val="800000"/>
                </a:solidFill>
                <a:ea typeface="+mj-ea"/>
                <a:cs typeface="+mj-cs"/>
              </a:rPr>
              <a:t>ontologies</a:t>
            </a:r>
            <a:r>
              <a:rPr lang="en-US" sz="4400" dirty="0" smtClean="0">
                <a:solidFill>
                  <a:srgbClr val="800000"/>
                </a:solidFill>
                <a:ea typeface="+mj-ea"/>
                <a:cs typeface="+mj-cs"/>
              </a:rPr>
              <a:t> and data sources</a:t>
            </a:r>
            <a:endParaRPr lang="en-US" sz="4400" dirty="0">
              <a:solidFill>
                <a:srgbClr val="800000"/>
              </a:solidFill>
              <a:ea typeface="+mj-ea"/>
              <a:cs typeface="+mj-cs"/>
            </a:endParaRPr>
          </a:p>
        </p:txBody>
      </p:sp>
      <p:pic>
        <p:nvPicPr>
          <p:cNvPr id="28676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28689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28690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06750" y="1578341"/>
            <a:ext cx="8657526" cy="2015936"/>
          </a:xfrm>
        </p:spPr>
        <p:txBody>
          <a:bodyPr wrap="square" anchor="t">
            <a:spAutoFit/>
          </a:bodyPr>
          <a:lstStyle/>
          <a:p>
            <a:pPr marL="234950" indent="-234950" fontAlgn="auto">
              <a:spcBef>
                <a:spcPts val="200"/>
              </a:spcBef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For each resource type, eagle-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i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 will assess whether value can be added by leveraging:</a:t>
            </a:r>
          </a:p>
          <a:p>
            <a:pPr marL="623888" indent="0"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 existing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ontologies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 for biomedical resources</a:t>
            </a:r>
          </a:p>
          <a:p>
            <a:pPr marL="623888" indent="0"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 existing public resource repositories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0850" y="3424238"/>
            <a:ext cx="2379663" cy="939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Community </a:t>
            </a:r>
            <a:r>
              <a:rPr lang="en-US" dirty="0" err="1"/>
              <a:t>ontologies</a:t>
            </a: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and taxonomies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8025" y="3424238"/>
            <a:ext cx="2379663" cy="9398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repositories 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institutional records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67425" y="3424238"/>
            <a:ext cx="2379663" cy="939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 inventoried by eagle-</a:t>
            </a:r>
            <a:r>
              <a:rPr lang="en-US" dirty="0" err="1"/>
              <a:t>i</a:t>
            </a: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49588" y="5500688"/>
            <a:ext cx="2214562" cy="1587"/>
          </a:xfrm>
          <a:prstGeom prst="straightConnector1">
            <a:avLst/>
          </a:prstGeom>
          <a:ln>
            <a:solidFill>
              <a:srgbClr val="8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0850" y="5030788"/>
            <a:ext cx="2379663" cy="94138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eagle-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ontologies</a:t>
            </a: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4331" y="4809332"/>
            <a:ext cx="771525" cy="1588"/>
          </a:xfrm>
          <a:prstGeom prst="straightConnector1">
            <a:avLst/>
          </a:prstGeom>
          <a:ln>
            <a:solidFill>
              <a:srgbClr val="8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22" idx="0"/>
          </p:cNvCxnSpPr>
          <p:nvPr/>
        </p:nvCxnSpPr>
        <p:spPr>
          <a:xfrm rot="5400000">
            <a:off x="1307307" y="4698206"/>
            <a:ext cx="666750" cy="1587"/>
          </a:xfrm>
          <a:prstGeom prst="straightConnector1">
            <a:avLst/>
          </a:prstGeom>
          <a:ln>
            <a:solidFill>
              <a:srgbClr val="8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62475" y="4422775"/>
            <a:ext cx="933450" cy="806450"/>
          </a:xfrm>
          <a:prstGeom prst="straightConnector1">
            <a:avLst/>
          </a:prstGeom>
          <a:ln>
            <a:solidFill>
              <a:srgbClr val="8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687" name="Picture 6" descr="C:\Documents and Settings\rgg9\Desktop\eagle-i\Images\U24_Logos\EI_Logo_Final_B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7225" y="5689600"/>
            <a:ext cx="174783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8" name="TextBox 46"/>
          <p:cNvSpPr txBox="1">
            <a:spLocks noChangeArrowheads="1"/>
          </p:cNvSpPr>
          <p:nvPr/>
        </p:nvSpPr>
        <p:spPr bwMode="auto">
          <a:xfrm>
            <a:off x="6045200" y="5181600"/>
            <a:ext cx="1222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rbel" charset="0"/>
              </a:rPr>
              <a:t>repository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460375" y="274638"/>
            <a:ext cx="8236692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800000"/>
                </a:solidFill>
                <a:ea typeface="+mj-ea"/>
                <a:cs typeface="+mj-cs"/>
              </a:rPr>
              <a:t>Vivo: Enabling National Networking of Scientists</a:t>
            </a:r>
            <a:endParaRPr lang="en-US" sz="4400" dirty="0">
              <a:solidFill>
                <a:srgbClr val="800000"/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0375" y="2072977"/>
            <a:ext cx="8439150" cy="4072910"/>
          </a:xfrm>
        </p:spPr>
        <p:txBody>
          <a:bodyPr wrap="square" anchor="t">
            <a:spAutoFit/>
          </a:bodyPr>
          <a:lstStyle/>
          <a:p>
            <a:pPr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The “other” Recovery Act funded project -  goal is to establish national networking of scientists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  <a:buFont typeface="Wingdings" charset="2"/>
              <a:buChar char="§"/>
              <a:defRPr/>
            </a:pP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Vivo is based on work done previously at Cornell University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  <a:buFont typeface="Wingdings" charset="2"/>
              <a:buChar char="§"/>
              <a:defRPr/>
            </a:pP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ea"/>
              <a:cs typeface="Trebuchet MS"/>
            </a:endParaRPr>
          </a:p>
          <a:p>
            <a:pPr fontAlgn="auto">
              <a:spcBef>
                <a:spcPts val="20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rPr>
              <a:t>Focus on people, publications and area of expertise</a:t>
            </a:r>
          </a:p>
        </p:txBody>
      </p:sp>
      <p:pic>
        <p:nvPicPr>
          <p:cNvPr id="30724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25" name="Group 6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30727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30728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26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638" y="274638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Custom 4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3B3B3B"/>
      </a:hlink>
      <a:folHlink>
        <a:srgbClr val="BD912D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21059</TotalTime>
  <Words>1120</Words>
  <Application>Microsoft Macintosh PowerPoint</Application>
  <PresentationFormat>On-screen Show (4:3)</PresentationFormat>
  <Paragraphs>168</Paragraphs>
  <Slides>18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Studio</vt:lpstr>
      <vt:lpstr>   An introduction to    the eagle-i consortium </vt:lpstr>
      <vt:lpstr>What is eagle-i?</vt:lpstr>
      <vt:lpstr>Slide 3</vt:lpstr>
      <vt:lpstr>Participating institutions</vt:lpstr>
      <vt:lpstr>Network architecture</vt:lpstr>
      <vt:lpstr>Project roles</vt:lpstr>
      <vt:lpstr>Curation team</vt:lpstr>
      <vt:lpstr>Diverse use cases require diverse ontologies and data sources</vt:lpstr>
      <vt:lpstr>Vivo: Enabling National Networking of Scientists</vt:lpstr>
      <vt:lpstr>Coordinating eagle-i and Vivo ontologies</vt:lpstr>
      <vt:lpstr>Resource Representation Working Group</vt:lpstr>
      <vt:lpstr> eagle-I data model design</vt:lpstr>
      <vt:lpstr>Slide 13</vt:lpstr>
      <vt:lpstr>Slide 14</vt:lpstr>
      <vt:lpstr>Slide 15</vt:lpstr>
      <vt:lpstr>Slide 16</vt:lpstr>
      <vt:lpstr>Slide 17</vt:lpstr>
      <vt:lpstr>Slide 18</vt:lpstr>
    </vt:vector>
  </TitlesOfParts>
  <Company>OHSU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Eagle-I Data Model</dc:title>
  <dc:creator>Carlo Torniai</dc:creator>
  <cp:lastModifiedBy>Carlo Torniai</cp:lastModifiedBy>
  <cp:revision>203</cp:revision>
  <cp:lastPrinted>2010-03-19T18:54:50Z</cp:lastPrinted>
  <dcterms:created xsi:type="dcterms:W3CDTF">2010-03-22T20:38:06Z</dcterms:created>
  <dcterms:modified xsi:type="dcterms:W3CDTF">2010-03-22T23:01:43Z</dcterms:modified>
</cp:coreProperties>
</file>