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57.xml" ContentType="application/vnd.openxmlformats-officedocument.presentationml.slideLayout+xml"/>
  <Override PartName="/ppt/slideLayouts/slideLayout50.xml" ContentType="application/vnd.openxmlformats-officedocument.presentationml.slideLayout+xml"/>
  <Default Extension="xml" ContentType="application/xml"/>
  <Override PartName="/ppt/tableStyles.xml" ContentType="application/vnd.openxmlformats-officedocument.presentationml.tableStyles+xml"/>
  <Override PartName="/ppt/slideLayouts/slideLayout4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6.xml" ContentType="application/vnd.openxmlformats-officedocument.presentationml.slideLayout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ppt/slideLayouts/slideLayout6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slideLayouts/slideLayout55.xml" ContentType="application/vnd.openxmlformats-officedocument.presentationml.slideLayout+xml"/>
  <Override PartName="/ppt/slideLayouts/slideLayout3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1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3.xml" ContentType="application/vnd.openxmlformats-officedocument.presentationml.slide+xml"/>
  <Override PartName="/ppt/slideMasters/slideMaster6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Layouts/slideLayout5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53.xml" ContentType="application/vnd.openxmlformats-officedocument.presentationml.slideLayout+xml"/>
  <Override PartName="/docProps/app.xml" ContentType="application/vnd.openxmlformats-officedocument.extended-properties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slideMasters/slideMaster4.xml" ContentType="application/vnd.openxmlformats-officedocument.presentationml.slideMaster+xml"/>
  <Override PartName="/ppt/slideLayouts/slideLayout59.xml" ContentType="application/vnd.openxmlformats-officedocument.presentationml.slideLayout+xml"/>
  <Default Extension="jpeg" ContentType="image/jpeg"/>
  <Override PartName="/ppt/viewProps.xml" ContentType="application/vnd.openxmlformats-officedocument.presentationml.viewProps+xml"/>
  <Override PartName="/ppt/slideLayouts/slideLayout5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15.xml" ContentType="application/vnd.openxmlformats-officedocument.presentationml.slide+xml"/>
  <Override PartName="/ppt/slideMasters/slideMaster3.xml" ContentType="application/vnd.openxmlformats-officedocument.presentationml.slideMaster+xml"/>
  <Override PartName="/ppt/slideLayouts/slideLayout5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26.xml" ContentType="application/vnd.openxmlformats-officedocument.presentationml.slideLayout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  <p:sldMasterId id="2147483671" r:id="rId2"/>
    <p:sldMasterId id="2147483683" r:id="rId3"/>
    <p:sldMasterId id="2147483695" r:id="rId4"/>
    <p:sldMasterId id="2147483707" r:id="rId5"/>
    <p:sldMasterId id="2147483779" r:id="rId6"/>
  </p:sldMasterIdLst>
  <p:sldIdLst>
    <p:sldId id="256" r:id="rId7"/>
    <p:sldId id="263" r:id="rId8"/>
    <p:sldId id="264" r:id="rId9"/>
    <p:sldId id="260" r:id="rId10"/>
    <p:sldId id="257" r:id="rId11"/>
    <p:sldId id="261" r:id="rId12"/>
    <p:sldId id="262" r:id="rId13"/>
    <p:sldId id="258" r:id="rId14"/>
    <p:sldId id="259" r:id="rId15"/>
    <p:sldId id="272" r:id="rId16"/>
    <p:sldId id="268" r:id="rId17"/>
    <p:sldId id="270" r:id="rId18"/>
    <p:sldId id="269" r:id="rId19"/>
    <p:sldId id="267" r:id="rId20"/>
    <p:sldId id="271" r:id="rId21"/>
    <p:sldId id="265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jpe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jpe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C4E1F84-22AE-408B-8AEE-B5F39E910140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1F84-22AE-408B-8AEE-B5F39E910140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838200"/>
            <a:ext cx="6172200" cy="2971800"/>
          </a:xfrm>
        </p:spPr>
        <p:txBody>
          <a:bodyPr/>
          <a:lstStyle>
            <a:lvl1pPr>
              <a:defRPr b="1" cap="none" baseline="0">
                <a:latin typeface="Arial" pitchFamily="34" charset="0"/>
                <a:ea typeface="+mj-ea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C4E1F84-22AE-408B-8AEE-B5F39E910140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838200"/>
            <a:ext cx="6172200" cy="2971800"/>
          </a:xfrm>
        </p:spPr>
        <p:txBody>
          <a:bodyPr/>
          <a:lstStyle>
            <a:lvl1pPr>
              <a:defRPr b="1" cap="none" baseline="0">
                <a:latin typeface="Arial" pitchFamily="34" charset="0"/>
                <a:ea typeface="+mj-ea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C4E1F84-22AE-408B-8AEE-B5F39E910140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838200"/>
            <a:ext cx="6172200" cy="2971800"/>
          </a:xfrm>
        </p:spPr>
        <p:txBody>
          <a:bodyPr/>
          <a:lstStyle>
            <a:lvl1pPr>
              <a:defRPr b="1" cap="none" baseline="0">
                <a:latin typeface="Arial" pitchFamily="34" charset="0"/>
                <a:ea typeface="+mj-ea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</a:lstStyle>
          <a:p>
            <a:fld id="{FC4E1F84-22AE-408B-8AEE-B5F39E910140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838200"/>
            <a:ext cx="6172200" cy="2971800"/>
          </a:xfrm>
        </p:spPr>
        <p:txBody>
          <a:bodyPr/>
          <a:lstStyle>
            <a:lvl1pPr>
              <a:defRPr b="1" cap="none" baseline="0">
                <a:latin typeface="Arial" pitchFamily="34" charset="0"/>
                <a:ea typeface="+mj-ea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</a:lstStyle>
          <a:p>
            <a:fld id="{FC4E1F84-22AE-408B-8AEE-B5F39E910140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4E1F84-22AE-408B-8AEE-B5F39E910140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1F84-22AE-408B-8AEE-B5F39E910140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1F84-22AE-408B-8AEE-B5F39E910140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1F84-22AE-408B-8AEE-B5F39E910140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1F84-22AE-408B-8AEE-B5F39E910140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</a:lstStyle>
          <a:p>
            <a:fld id="{FC4E1F84-22AE-408B-8AEE-B5F39E910140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1F84-22AE-408B-8AEE-B5F39E910140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1F84-22AE-408B-8AEE-B5F39E910140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C4E1F84-22AE-408B-8AEE-B5F39E910140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C4E1F84-22AE-408B-8AEE-B5F39E910140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1F84-22AE-408B-8AEE-B5F39E910140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1F84-22AE-408B-8AEE-B5F39E910140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</a:lstStyle>
          <a:p>
            <a:fld id="{FC4E1F84-22AE-408B-8AEE-B5F39E910140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7696200" cy="1371600"/>
          </a:xfrm>
        </p:spPr>
        <p:txBody>
          <a:bodyPr vert="horz"/>
          <a:lstStyle>
            <a:lvl1pPr algn="l">
              <a:defRPr i="1" baseline="0"/>
            </a:lvl1pPr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</a:lstStyle>
          <a:p>
            <a:fld id="{FC4E1F84-22AE-408B-8AEE-B5F39E910140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10"/>
          <p:cNvSpPr txBox="1"/>
          <p:nvPr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</a:lstStyle>
          <a:p>
            <a:pPr lvl="0"/>
            <a:r>
              <a:rPr lang="en-US" dirty="0" smtClean="0"/>
              <a:t>Click to add a correct answer (then rearrange the choices)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</a:lstStyle>
          <a:p>
            <a:fld id="{FC4E1F84-22AE-408B-8AEE-B5F39E910140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13" Type="http://schemas.openxmlformats.org/officeDocument/2006/relationships/image" Target="../media/image3.jpeg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</a:lstStyle>
          <a:p>
            <a:fld id="{FC4E1F84-22AE-408B-8AEE-B5F39E910140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C41B7C-DC17-4ECC-A2D3-90661E3E8418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FC4E1F84-22AE-408B-8AEE-B5F39E910140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OBI Links</a:t>
            </a:r>
            <a:br>
              <a:rPr lang="en-US" dirty="0" smtClean="0"/>
            </a:br>
            <a:r>
              <a:rPr lang="en-US" dirty="0" smtClean="0"/>
              <a:t>Genotype to Phenotype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Jie</a:t>
            </a:r>
            <a:r>
              <a:rPr lang="en-US" dirty="0" smtClean="0"/>
              <a:t> </a:t>
            </a:r>
            <a:r>
              <a:rPr lang="en-US" dirty="0" err="1" smtClean="0"/>
              <a:t>Zheng</a:t>
            </a:r>
            <a:r>
              <a:rPr lang="en-US" dirty="0" smtClean="0"/>
              <a:t>, Chris </a:t>
            </a:r>
            <a:r>
              <a:rPr lang="en-US" dirty="0" err="1" smtClean="0"/>
              <a:t>Stoeckert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previous work to consider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Entity-quality model of phenotype representation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743200"/>
            <a:ext cx="3556000" cy="222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95053" y="219242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2209800"/>
            <a:ext cx="97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62316" y="5735053"/>
            <a:ext cx="2871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Mungall</a:t>
            </a:r>
            <a:r>
              <a:rPr lang="en-US" sz="2000" dirty="0" smtClean="0"/>
              <a:t> OWLED 2007</a:t>
            </a:r>
            <a:endParaRPr lang="en-US" sz="2000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EQ 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52600"/>
            <a:ext cx="5347677" cy="40894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5" descr="fig2ven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14400"/>
            <a:ext cx="7162800" cy="595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EQ </a:t>
            </a:r>
            <a:r>
              <a:rPr kumimoji="0" lang="en-U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subsumption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Relating </a:t>
            </a:r>
            <a:r>
              <a:rPr lang="en-US" dirty="0" err="1" smtClean="0"/>
              <a:t>precomposed</a:t>
            </a:r>
            <a:r>
              <a:rPr lang="en-US" dirty="0" smtClean="0"/>
              <a:t> phenotype ontology classes with EQ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3846" t="4023"/>
          <a:stretch>
            <a:fillRect/>
          </a:stretch>
        </p:blipFill>
        <p:spPr>
          <a:xfrm>
            <a:off x="914400" y="1447800"/>
            <a:ext cx="6600958" cy="426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05600" y="6096000"/>
            <a:ext cx="213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Mungall</a:t>
            </a:r>
            <a:r>
              <a:rPr lang="en-US" dirty="0" smtClean="0"/>
              <a:t> MP 2010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phene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447800"/>
            <a:ext cx="86371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Phenes</a:t>
            </a:r>
            <a:r>
              <a:rPr lang="en-US" sz="2000" dirty="0" smtClean="0"/>
              <a:t> are </a:t>
            </a:r>
            <a:r>
              <a:rPr lang="en-US" sz="2000" dirty="0" smtClean="0"/>
              <a:t>attributive entities which are existentially dependent on a bearer, </a:t>
            </a:r>
            <a:r>
              <a:rPr lang="en-US" sz="2000" dirty="0" smtClean="0"/>
              <a:t>and </a:t>
            </a:r>
            <a:r>
              <a:rPr lang="en-US" sz="2000" dirty="0" err="1" smtClean="0"/>
              <a:t>phenes</a:t>
            </a:r>
            <a:r>
              <a:rPr lang="en-US" sz="2000" dirty="0" smtClean="0"/>
              <a:t> </a:t>
            </a:r>
            <a:r>
              <a:rPr lang="en-US" sz="2000" dirty="0" smtClean="0"/>
              <a:t>characterize the properties of their bearer.</a:t>
            </a:r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r>
              <a:rPr lang="en-US" sz="2000" dirty="0" smtClean="0"/>
              <a:t>Therefore</a:t>
            </a:r>
            <a:r>
              <a:rPr lang="en-US" sz="2000" dirty="0" smtClean="0"/>
              <a:t>, we </a:t>
            </a:r>
            <a:r>
              <a:rPr lang="en-US" sz="2000" dirty="0" smtClean="0"/>
              <a:t>formally define </a:t>
            </a:r>
            <a:r>
              <a:rPr lang="en-US" sz="2000" dirty="0" err="1" smtClean="0"/>
              <a:t>phenes</a:t>
            </a:r>
            <a:r>
              <a:rPr lang="en-US" sz="2000" dirty="0" smtClean="0"/>
              <a:t> as the properties that are possessed by ‘entities which </a:t>
            </a:r>
            <a:r>
              <a:rPr lang="en-US" sz="2000" dirty="0" smtClean="0"/>
              <a:t>are </a:t>
            </a:r>
            <a:r>
              <a:rPr lang="en-US" sz="2000" i="1" dirty="0" smtClean="0"/>
              <a:t>Y</a:t>
            </a:r>
            <a:r>
              <a:rPr lang="en-US" sz="2000" i="1" dirty="0" smtClean="0"/>
              <a:t>’, and express Y as class-membership in description logic, or as a </a:t>
            </a:r>
            <a:r>
              <a:rPr lang="en-US" sz="2000" i="1" dirty="0" smtClean="0"/>
              <a:t>unary </a:t>
            </a:r>
            <a:r>
              <a:rPr lang="en-US" sz="2000" dirty="0" smtClean="0"/>
              <a:t>predicates </a:t>
            </a:r>
            <a:r>
              <a:rPr lang="en-US" sz="2000" dirty="0" smtClean="0"/>
              <a:t>in first-order logic. We call </a:t>
            </a:r>
            <a:r>
              <a:rPr lang="en-US" sz="2000" i="1" dirty="0" smtClean="0"/>
              <a:t>Y the defining property of a </a:t>
            </a:r>
            <a:r>
              <a:rPr lang="en-US" sz="2000" i="1" dirty="0" err="1" smtClean="0"/>
              <a:t>phene</a:t>
            </a:r>
            <a:r>
              <a:rPr lang="en-US" sz="2000" i="1" dirty="0" smtClean="0"/>
              <a:t>.</a:t>
            </a:r>
            <a:endParaRPr lang="en-US" sz="2000" i="1" dirty="0" smtClean="0"/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smtClean="0"/>
              <a:t>defining property of a </a:t>
            </a:r>
            <a:r>
              <a:rPr lang="en-US" sz="2000" dirty="0" err="1" smtClean="0"/>
              <a:t>phene</a:t>
            </a:r>
            <a:r>
              <a:rPr lang="en-US" sz="2000" dirty="0" smtClean="0"/>
              <a:t> characterizes the </a:t>
            </a:r>
            <a:r>
              <a:rPr lang="en-US" sz="2000" dirty="0" err="1" smtClean="0"/>
              <a:t>phene’s</a:t>
            </a:r>
            <a:r>
              <a:rPr lang="en-US" sz="2000" dirty="0" smtClean="0"/>
              <a:t> bearer, </a:t>
            </a:r>
            <a:r>
              <a:rPr lang="en-US" sz="2000" dirty="0" smtClean="0"/>
              <a:t>and therefore </a:t>
            </a:r>
            <a:r>
              <a:rPr lang="en-US" sz="2000" dirty="0" smtClean="0"/>
              <a:t>we can distinguish different kinds of </a:t>
            </a:r>
            <a:r>
              <a:rPr lang="en-US" sz="2000" dirty="0" err="1" smtClean="0"/>
              <a:t>phenes</a:t>
            </a:r>
            <a:r>
              <a:rPr lang="en-US" sz="2000" dirty="0" smtClean="0"/>
              <a:t> based on the </a:t>
            </a:r>
            <a:r>
              <a:rPr lang="en-US" sz="2000" dirty="0" smtClean="0"/>
              <a:t>relations that </a:t>
            </a:r>
            <a:r>
              <a:rPr lang="en-US" sz="2000" dirty="0" smtClean="0"/>
              <a:t>are necessary to formulate this characteristic.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6211669"/>
            <a:ext cx="2034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Hoehndorf</a:t>
            </a:r>
            <a:r>
              <a:rPr lang="en-US" dirty="0" smtClean="0"/>
              <a:t> 2010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/>
              <a:t>Fig</a:t>
            </a:r>
            <a:r>
              <a:rPr lang="en-US" sz="1600" b="1" dirty="0" smtClean="0"/>
              <a:t>. 1. The first distinction is drawn between </a:t>
            </a:r>
            <a:r>
              <a:rPr lang="en-US" sz="1600" b="1" dirty="0" err="1" smtClean="0"/>
              <a:t>phenes</a:t>
            </a:r>
            <a:r>
              <a:rPr lang="en-US" sz="1600" b="1" dirty="0" smtClean="0"/>
              <a:t> of objects and </a:t>
            </a:r>
            <a:r>
              <a:rPr lang="en-US" sz="1600" b="1" dirty="0" err="1" smtClean="0"/>
              <a:t>phenes</a:t>
            </a:r>
            <a:r>
              <a:rPr lang="en-US" sz="1600" b="1" dirty="0" smtClean="0"/>
              <a:t> of processes. We primarily classify </a:t>
            </a:r>
            <a:r>
              <a:rPr lang="en-US" sz="1600" b="1" dirty="0" err="1" smtClean="0"/>
              <a:t>phenes</a:t>
            </a:r>
            <a:r>
              <a:rPr lang="en-US" sz="1600" b="1" dirty="0" smtClean="0"/>
              <a:t> of objects into four main </a:t>
            </a:r>
            <a:r>
              <a:rPr lang="en-US" sz="1600" b="1" dirty="0" smtClean="0"/>
              <a:t>categories: structural</a:t>
            </a:r>
            <a:r>
              <a:rPr lang="en-US" sz="1600" b="1" dirty="0" smtClean="0"/>
              <a:t>, functional, qualitative and participatory </a:t>
            </a:r>
            <a:r>
              <a:rPr lang="en-US" sz="1600" b="1" dirty="0" err="1" smtClean="0"/>
              <a:t>phenes</a:t>
            </a:r>
            <a:r>
              <a:rPr lang="en-US" sz="1600" b="1" dirty="0" smtClean="0"/>
              <a:t>. Under </a:t>
            </a:r>
            <a:r>
              <a:rPr lang="en-US" sz="1600" b="1" dirty="0" smtClean="0"/>
              <a:t>the structural </a:t>
            </a:r>
            <a:r>
              <a:rPr lang="en-US" sz="1600" b="1" dirty="0" err="1" smtClean="0"/>
              <a:t>phenes</a:t>
            </a:r>
            <a:r>
              <a:rPr lang="en-US" sz="1600" b="1" dirty="0" smtClean="0"/>
              <a:t>, we show possible further classifications based on </a:t>
            </a:r>
            <a:r>
              <a:rPr lang="en-US" sz="1600" b="1" dirty="0" smtClean="0"/>
              <a:t>the relations </a:t>
            </a:r>
            <a:r>
              <a:rPr lang="en-US" sz="1600" b="1" dirty="0" smtClean="0"/>
              <a:t>we </a:t>
            </a:r>
            <a:r>
              <a:rPr lang="en-US" sz="1600" b="1" dirty="0" smtClean="0"/>
              <a:t>use in </a:t>
            </a:r>
            <a:r>
              <a:rPr lang="en-US" sz="1600" b="1" dirty="0" smtClean="0"/>
              <a:t>our method. Qualitative </a:t>
            </a:r>
            <a:r>
              <a:rPr lang="en-US" sz="1600" b="1" dirty="0" err="1" smtClean="0"/>
              <a:t>phenes</a:t>
            </a:r>
            <a:r>
              <a:rPr lang="en-US" sz="1600" b="1" dirty="0" smtClean="0"/>
              <a:t> can be further distinguished into those where only the quality is relevant and those where the quality’s value is considered</a:t>
            </a:r>
            <a:endParaRPr lang="en-US" sz="16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phene</a:t>
            </a:r>
            <a:r>
              <a:rPr lang="en-US" dirty="0" smtClean="0"/>
              <a:t> approach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3800"/>
            <a:ext cx="9144000" cy="17495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05600" y="6211669"/>
            <a:ext cx="2034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Hoehndorf</a:t>
            </a:r>
            <a:r>
              <a:rPr lang="en-US" dirty="0" smtClean="0"/>
              <a:t> 2010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Phenotype relations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8000" t="7576" r="12154" b="18939"/>
          <a:stretch>
            <a:fillRect/>
          </a:stretch>
        </p:blipFill>
        <p:spPr>
          <a:xfrm>
            <a:off x="0" y="614445"/>
            <a:ext cx="9144000" cy="51269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05600" y="6324600"/>
            <a:ext cx="2034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Hoehndorf</a:t>
            </a:r>
            <a:r>
              <a:rPr lang="en-US" dirty="0" smtClean="0"/>
              <a:t> 2010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Genotype -&gt; Phenotype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914400" y="1676400"/>
            <a:ext cx="7239000" cy="4267200"/>
            <a:chOff x="914400" y="1676400"/>
            <a:chExt cx="7239000" cy="4267200"/>
          </a:xfrm>
        </p:grpSpPr>
        <p:sp>
          <p:nvSpPr>
            <p:cNvPr id="4" name="TextBox 3"/>
            <p:cNvSpPr txBox="1"/>
            <p:nvPr/>
          </p:nvSpPr>
          <p:spPr>
            <a:xfrm>
              <a:off x="6705600" y="1885265"/>
              <a:ext cx="1447800" cy="381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Genotype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33800" y="1752600"/>
              <a:ext cx="1447800" cy="64633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Organism</a:t>
              </a:r>
            </a:p>
            <a:p>
              <a:pPr algn="ctr"/>
              <a:r>
                <a:rPr lang="en-US" dirty="0" smtClean="0"/>
                <a:t>or Cell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4" idx="1"/>
              <a:endCxn id="5" idx="3"/>
            </p:cNvCxnSpPr>
            <p:nvPr/>
          </p:nvCxnSpPr>
          <p:spPr>
            <a:xfrm rot="10800000" flipV="1">
              <a:off x="5181600" y="2075764"/>
              <a:ext cx="152400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334000" y="1730887"/>
              <a:ext cx="1127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/>
                <a:t>bearer_of</a:t>
              </a:r>
              <a:endParaRPr lang="en-US" sz="16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1885265"/>
              <a:ext cx="1447800" cy="381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Specimen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0" idx="3"/>
              <a:endCxn id="5" idx="1"/>
            </p:cNvCxnSpPr>
            <p:nvPr/>
          </p:nvCxnSpPr>
          <p:spPr>
            <a:xfrm>
              <a:off x="2362200" y="2075765"/>
              <a:ext cx="137160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38400" y="1676400"/>
              <a:ext cx="1035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/>
                <a:t>has_part</a:t>
              </a:r>
              <a:endParaRPr lang="en-US" sz="1600" i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33800" y="3669268"/>
              <a:ext cx="144780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OBI: Assay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05600" y="5562600"/>
              <a:ext cx="1447800" cy="381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Phenotype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33800" y="5562600"/>
              <a:ext cx="1447800" cy="381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0" idx="2"/>
              <a:endCxn id="15" idx="1"/>
            </p:cNvCxnSpPr>
            <p:nvPr/>
          </p:nvCxnSpPr>
          <p:spPr>
            <a:xfrm rot="16200000" flipH="1">
              <a:off x="1892216" y="2012349"/>
              <a:ext cx="1587669" cy="20955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608230" y="2785646"/>
              <a:ext cx="21451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/>
                <a:t>has_specified_input</a:t>
              </a:r>
              <a:endParaRPr lang="en-US" sz="1600" i="1" dirty="0"/>
            </a:p>
          </p:txBody>
        </p:sp>
        <p:cxnSp>
          <p:nvCxnSpPr>
            <p:cNvPr id="21" name="Straight Arrow Connector 20"/>
            <p:cNvCxnSpPr>
              <a:stCxn id="17" idx="3"/>
              <a:endCxn id="16" idx="1"/>
            </p:cNvCxnSpPr>
            <p:nvPr/>
          </p:nvCxnSpPr>
          <p:spPr>
            <a:xfrm>
              <a:off x="5181600" y="5753100"/>
              <a:ext cx="1524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360634" y="5443768"/>
              <a:ext cx="9877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is about</a:t>
              </a:r>
              <a:endParaRPr lang="en-US" sz="1600" i="1" dirty="0"/>
            </a:p>
          </p:txBody>
        </p:sp>
        <p:cxnSp>
          <p:nvCxnSpPr>
            <p:cNvPr id="28" name="Straight Arrow Connector 27"/>
            <p:cNvCxnSpPr>
              <a:stCxn id="15" idx="2"/>
              <a:endCxn id="17" idx="0"/>
            </p:cNvCxnSpPr>
            <p:nvPr/>
          </p:nvCxnSpPr>
          <p:spPr>
            <a:xfrm rot="5400000">
              <a:off x="3695700" y="4800600"/>
              <a:ext cx="1524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44931" y="4614446"/>
              <a:ext cx="22894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/>
                <a:t>has_specified_output</a:t>
              </a:r>
              <a:endParaRPr lang="en-US" sz="1600" i="1" dirty="0"/>
            </a:p>
          </p:txBody>
        </p:sp>
        <p:cxnSp>
          <p:nvCxnSpPr>
            <p:cNvPr id="33" name="Straight Arrow Connector 32"/>
            <p:cNvCxnSpPr>
              <a:stCxn id="16" idx="0"/>
            </p:cNvCxnSpPr>
            <p:nvPr/>
          </p:nvCxnSpPr>
          <p:spPr>
            <a:xfrm rot="16200000" flipV="1">
              <a:off x="4705350" y="2838450"/>
              <a:ext cx="3200400" cy="22479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477000" y="3962400"/>
              <a:ext cx="12137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/>
                <a:t>bearer_of</a:t>
              </a:r>
              <a:r>
                <a:rPr lang="en-US" sz="1600" i="1" dirty="0" smtClean="0"/>
                <a:t>?</a:t>
              </a:r>
              <a:endParaRPr lang="en-US" sz="1600" i="1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914400" y="1295400"/>
            <a:ext cx="7696200" cy="5142131"/>
            <a:chOff x="914400" y="1676400"/>
            <a:chExt cx="7696200" cy="5142131"/>
          </a:xfrm>
        </p:grpSpPr>
        <p:sp>
          <p:nvSpPr>
            <p:cNvPr id="5" name="TextBox 4"/>
            <p:cNvSpPr txBox="1"/>
            <p:nvPr/>
          </p:nvSpPr>
          <p:spPr>
            <a:xfrm>
              <a:off x="6705600" y="1885265"/>
              <a:ext cx="1447800" cy="381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Genotype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00400" y="1752600"/>
              <a:ext cx="2438400" cy="64633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Genetically</a:t>
              </a:r>
            </a:p>
            <a:p>
              <a:pPr algn="ctr"/>
              <a:r>
                <a:rPr lang="en-US" dirty="0" smtClean="0"/>
                <a:t>Modified organism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1"/>
              <a:endCxn id="6" idx="3"/>
            </p:cNvCxnSpPr>
            <p:nvPr/>
          </p:nvCxnSpPr>
          <p:spPr>
            <a:xfrm rot="10800000" flipV="1">
              <a:off x="5638800" y="2075764"/>
              <a:ext cx="106680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580830" y="1730887"/>
              <a:ext cx="1127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/>
                <a:t>bearer_of</a:t>
              </a:r>
              <a:endParaRPr lang="en-US" sz="1600" i="1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4400" y="1885265"/>
              <a:ext cx="1447800" cy="381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Specimen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3"/>
              <a:endCxn id="6" idx="1"/>
            </p:cNvCxnSpPr>
            <p:nvPr/>
          </p:nvCxnSpPr>
          <p:spPr>
            <a:xfrm>
              <a:off x="2362200" y="2075765"/>
              <a:ext cx="83820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286000" y="1676400"/>
              <a:ext cx="1035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/>
                <a:t>has_part</a:t>
              </a:r>
              <a:endParaRPr lang="en-US" sz="1600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3800" y="3669268"/>
              <a:ext cx="144780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OBI: Assay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05600" y="5562600"/>
              <a:ext cx="1447800" cy="381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Phenotype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33800" y="5562600"/>
              <a:ext cx="1447800" cy="381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9" idx="2"/>
              <a:endCxn id="12" idx="1"/>
            </p:cNvCxnSpPr>
            <p:nvPr/>
          </p:nvCxnSpPr>
          <p:spPr>
            <a:xfrm rot="16200000" flipH="1">
              <a:off x="1892216" y="2012349"/>
              <a:ext cx="1587669" cy="20955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08230" y="2785646"/>
              <a:ext cx="21451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/>
                <a:t>has_specified_input</a:t>
              </a:r>
              <a:endParaRPr lang="en-US" sz="1600" i="1" dirty="0"/>
            </a:p>
          </p:txBody>
        </p:sp>
        <p:cxnSp>
          <p:nvCxnSpPr>
            <p:cNvPr id="17" name="Straight Arrow Connector 16"/>
            <p:cNvCxnSpPr>
              <a:stCxn id="14" idx="3"/>
              <a:endCxn id="13" idx="1"/>
            </p:cNvCxnSpPr>
            <p:nvPr/>
          </p:nvCxnSpPr>
          <p:spPr>
            <a:xfrm>
              <a:off x="5181600" y="5753100"/>
              <a:ext cx="1524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360634" y="5443768"/>
              <a:ext cx="9877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is about</a:t>
              </a:r>
              <a:endParaRPr lang="en-US" sz="1600" i="1" dirty="0"/>
            </a:p>
          </p:txBody>
        </p:sp>
        <p:cxnSp>
          <p:nvCxnSpPr>
            <p:cNvPr id="19" name="Straight Arrow Connector 18"/>
            <p:cNvCxnSpPr>
              <a:stCxn id="12" idx="2"/>
              <a:endCxn id="14" idx="0"/>
            </p:cNvCxnSpPr>
            <p:nvPr/>
          </p:nvCxnSpPr>
          <p:spPr>
            <a:xfrm rot="5400000">
              <a:off x="3695700" y="4800600"/>
              <a:ext cx="1524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444931" y="4614446"/>
              <a:ext cx="22894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/>
                <a:t>has_specified_output</a:t>
              </a:r>
              <a:endParaRPr lang="en-US" sz="1600" i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48400" y="6172200"/>
              <a:ext cx="2362200" cy="64633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Assertion of gene function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13" idx="2"/>
              <a:endCxn id="29" idx="0"/>
            </p:cNvCxnSpPr>
            <p:nvPr/>
          </p:nvCxnSpPr>
          <p:spPr>
            <a:xfrm rot="5400000">
              <a:off x="7315200" y="6057900"/>
              <a:ext cx="228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3" idx="0"/>
            </p:cNvCxnSpPr>
            <p:nvPr/>
          </p:nvCxnSpPr>
          <p:spPr>
            <a:xfrm rot="16200000" flipV="1">
              <a:off x="4933950" y="3067050"/>
              <a:ext cx="3200400" cy="17907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53200" y="3810000"/>
              <a:ext cx="12137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/>
                <a:t>bearer_of</a:t>
              </a:r>
              <a:r>
                <a:rPr lang="en-US" sz="1600" i="1" dirty="0" smtClean="0"/>
                <a:t>?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Phenotype of genetically modified protozoon parasite</a:t>
            </a:r>
          </a:p>
          <a:p>
            <a:pPr lvl="1"/>
            <a:r>
              <a:rPr lang="en-US" dirty="0" smtClean="0"/>
              <a:t>Growth normal</a:t>
            </a:r>
          </a:p>
          <a:p>
            <a:pPr lvl="1"/>
            <a:r>
              <a:rPr lang="en-US" dirty="0" smtClean="0"/>
              <a:t>Growth decreased</a:t>
            </a:r>
          </a:p>
          <a:p>
            <a:pPr lvl="1"/>
            <a:r>
              <a:rPr lang="en-US" dirty="0" smtClean="0"/>
              <a:t>Growth lethal</a:t>
            </a:r>
          </a:p>
          <a:p>
            <a:pPr lvl="1"/>
            <a:r>
              <a:rPr lang="en-US" dirty="0" smtClean="0"/>
              <a:t>Growth drug insensitive</a:t>
            </a:r>
          </a:p>
          <a:p>
            <a:pPr lvl="1"/>
            <a:r>
              <a:rPr lang="en-US" dirty="0" smtClean="0"/>
              <a:t>Cell cycle arrested</a:t>
            </a:r>
          </a:p>
          <a:p>
            <a:pPr lvl="1"/>
            <a:r>
              <a:rPr lang="en-US" dirty="0" smtClean="0"/>
              <a:t>Enzyme activity absent</a:t>
            </a:r>
          </a:p>
          <a:p>
            <a:pPr lvl="1"/>
            <a:r>
              <a:rPr lang="en-US" dirty="0" smtClean="0"/>
              <a:t>Enzyme activity increased</a:t>
            </a:r>
          </a:p>
          <a:p>
            <a:pPr lvl="1"/>
            <a:r>
              <a:rPr lang="en-US" dirty="0" smtClean="0"/>
              <a:t>Chromosome abnormal</a:t>
            </a:r>
          </a:p>
          <a:p>
            <a:pPr lvl="1"/>
            <a:r>
              <a:rPr lang="en-US" dirty="0" smtClean="0"/>
              <a:t>Mitochondrial DNA decreased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718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Definition in Gene extend ontology (GEO)</a:t>
            </a:r>
          </a:p>
          <a:p>
            <a:pPr lvl="1"/>
            <a:r>
              <a:rPr lang="en-US" dirty="0" smtClean="0"/>
              <a:t>Any </a:t>
            </a:r>
            <a:r>
              <a:rPr lang="en-US" dirty="0" smtClean="0">
                <a:solidFill>
                  <a:schemeClr val="accent2"/>
                </a:solidFill>
              </a:rPr>
              <a:t>observed quality of an organism, </a:t>
            </a:r>
            <a:r>
              <a:rPr lang="en-US" dirty="0" smtClean="0"/>
              <a:t>such as its morphology, development, or behavior, as opposed to its genotype - the inherited instructions it carries, which may or may not be expressed. [http://en.wikipedia.org/wiki/Phenotype]</a:t>
            </a:r>
          </a:p>
          <a:p>
            <a:pPr lvl="1"/>
            <a:r>
              <a:rPr lang="en-US" dirty="0" smtClean="0"/>
              <a:t>subclass of a non-physical continuant</a:t>
            </a:r>
          </a:p>
          <a:p>
            <a:pPr lvl="1"/>
            <a:r>
              <a:rPr lang="en-US" dirty="0" smtClean="0"/>
              <a:t>According to the definition, Phenotype is a Quality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Definition in Ontology for General Medical Science (OGMS)</a:t>
            </a:r>
          </a:p>
          <a:p>
            <a:pPr lvl="1"/>
            <a:r>
              <a:rPr lang="en-US" dirty="0" smtClean="0"/>
              <a:t>A (combination of) </a:t>
            </a:r>
            <a:r>
              <a:rPr lang="en-US" dirty="0" smtClean="0">
                <a:solidFill>
                  <a:schemeClr val="accent2"/>
                </a:solidFill>
              </a:rPr>
              <a:t>quality(</a:t>
            </a:r>
            <a:r>
              <a:rPr lang="en-US" dirty="0" err="1" smtClean="0">
                <a:solidFill>
                  <a:schemeClr val="accent2"/>
                </a:solidFill>
              </a:rPr>
              <a:t>ies</a:t>
            </a:r>
            <a:r>
              <a:rPr lang="en-US" dirty="0" smtClean="0">
                <a:solidFill>
                  <a:schemeClr val="accent2"/>
                </a:solidFill>
              </a:rPr>
              <a:t>) of an organism </a:t>
            </a:r>
            <a:r>
              <a:rPr lang="en-US" dirty="0" smtClean="0"/>
              <a:t>determined by the interaction of its genetic make-up and environment that differentiates specific instances of a species from other instances of the same species.</a:t>
            </a:r>
          </a:p>
          <a:p>
            <a:pPr lvl="1"/>
            <a:r>
              <a:rPr lang="en-US" dirty="0" smtClean="0"/>
              <a:t>subclass of quality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Definition discussed at Penn meeting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 independent continuant with a particular quality or disposition </a:t>
            </a:r>
            <a:r>
              <a:rPr lang="en-US" dirty="0" smtClean="0"/>
              <a:t>is the </a:t>
            </a:r>
            <a:r>
              <a:rPr lang="en-US" dirty="0" smtClean="0">
                <a:solidFill>
                  <a:srgbClr val="FF0000"/>
                </a:solidFill>
              </a:rPr>
              <a:t>output of a process </a:t>
            </a:r>
            <a:r>
              <a:rPr lang="en-US" dirty="0" smtClean="0"/>
              <a:t>that realizes genotype in the environment</a:t>
            </a:r>
          </a:p>
          <a:p>
            <a:pPr lvl="1"/>
            <a:r>
              <a:rPr lang="en-US" dirty="0" smtClean="0"/>
              <a:t>(based on Marcus provided definition)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Phenotype (Textual definition)?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Phenotype Refers to:</a:t>
            </a:r>
          </a:p>
          <a:p>
            <a:r>
              <a:rPr lang="en-US" dirty="0" smtClean="0"/>
              <a:t>Organism </a:t>
            </a:r>
          </a:p>
          <a:p>
            <a:pPr lvl="1"/>
            <a:r>
              <a:rPr lang="en-US" dirty="0" smtClean="0"/>
              <a:t>Feeding behavior, height</a:t>
            </a:r>
          </a:p>
          <a:p>
            <a:r>
              <a:rPr lang="en-US" dirty="0" smtClean="0"/>
              <a:t>Organ</a:t>
            </a:r>
          </a:p>
          <a:p>
            <a:pPr lvl="1"/>
            <a:r>
              <a:rPr lang="en-US" dirty="0" smtClean="0"/>
              <a:t>Eye color</a:t>
            </a:r>
          </a:p>
          <a:p>
            <a:r>
              <a:rPr lang="en-US" dirty="0" smtClean="0"/>
              <a:t>Cell</a:t>
            </a:r>
          </a:p>
          <a:p>
            <a:pPr lvl="1"/>
            <a:r>
              <a:rPr lang="en-US" dirty="0" smtClean="0"/>
              <a:t>Muscle cell morphology</a:t>
            </a:r>
          </a:p>
          <a:p>
            <a:r>
              <a:rPr lang="en-US" dirty="0" smtClean="0"/>
              <a:t>Molecular</a:t>
            </a:r>
          </a:p>
          <a:p>
            <a:pPr lvl="1"/>
            <a:r>
              <a:rPr lang="en-US" dirty="0" smtClean="0"/>
              <a:t>Enzymatic activity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Question 1: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05800" cy="4525963"/>
          </a:xfrm>
        </p:spPr>
        <p:txBody>
          <a:bodyPr/>
          <a:lstStyle/>
          <a:p>
            <a:r>
              <a:rPr lang="en-US" dirty="0" smtClean="0"/>
              <a:t>How to link genotype to phenotype?</a:t>
            </a:r>
          </a:p>
          <a:p>
            <a:r>
              <a:rPr lang="en-US" dirty="0" smtClean="0"/>
              <a:t>Definition of genotype</a:t>
            </a:r>
          </a:p>
          <a:p>
            <a:pPr lvl="1"/>
            <a:r>
              <a:rPr lang="en-US" dirty="0" smtClean="0"/>
              <a:t>A collection of sequences in SO</a:t>
            </a:r>
          </a:p>
          <a:p>
            <a:pPr lvl="1"/>
            <a:r>
              <a:rPr lang="en-US" dirty="0" smtClean="0"/>
              <a:t>It is generically dependent continuant based on SO definition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Cannot use ‘realizes / </a:t>
            </a:r>
            <a:r>
              <a:rPr lang="en-US" dirty="0" err="1" smtClean="0"/>
              <a:t>is_realized_by</a:t>
            </a:r>
            <a:r>
              <a:rPr lang="en-US" dirty="0" smtClean="0"/>
              <a:t>’ relation, because none is process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What is Phenotype in the view of </a:t>
            </a:r>
            <a:r>
              <a:rPr lang="en-US" dirty="0" err="1" smtClean="0"/>
              <a:t>ontologists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Dependent Continuant:</a:t>
            </a:r>
          </a:p>
          <a:p>
            <a:pPr lvl="1"/>
            <a:r>
              <a:rPr lang="en-US" dirty="0" smtClean="0"/>
              <a:t>Quality? </a:t>
            </a:r>
          </a:p>
          <a:p>
            <a:pPr lvl="2"/>
            <a:r>
              <a:rPr lang="en-US" dirty="0" smtClean="0"/>
              <a:t>color, shape, size </a:t>
            </a:r>
          </a:p>
          <a:p>
            <a:pPr lvl="1"/>
            <a:r>
              <a:rPr lang="en-US" dirty="0" smtClean="0"/>
              <a:t>Realizable entity, like Deposition? </a:t>
            </a:r>
          </a:p>
          <a:p>
            <a:pPr lvl="2"/>
            <a:r>
              <a:rPr lang="en-US" dirty="0" smtClean="0"/>
              <a:t>Cell: no mobility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Output of some process:</a:t>
            </a:r>
          </a:p>
          <a:p>
            <a:pPr lvl="1"/>
            <a:r>
              <a:rPr lang="en-US" dirty="0" smtClean="0"/>
              <a:t>Independent Continuant?</a:t>
            </a:r>
          </a:p>
          <a:p>
            <a:pPr lvl="1"/>
            <a:r>
              <a:rPr lang="en-US" dirty="0" smtClean="0"/>
              <a:t>Dependent Continuant?</a:t>
            </a:r>
          </a:p>
          <a:p>
            <a:pPr lvl="2"/>
            <a:r>
              <a:rPr lang="en-US" dirty="0" smtClean="0"/>
              <a:t>Output of feeding behavior -&gt; normal feeding behavior</a:t>
            </a:r>
          </a:p>
          <a:p>
            <a:pPr lvl="2"/>
            <a:r>
              <a:rPr lang="en-US" dirty="0" smtClean="0"/>
              <a:t>Output of motility -&gt; decreased cell motility</a:t>
            </a:r>
          </a:p>
          <a:p>
            <a:pPr lvl="2"/>
            <a:r>
              <a:rPr lang="en-US" dirty="0" smtClean="0"/>
              <a:t>Output of development -&gt; eye color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How to link phenotype to quality, molecular functions, cell components, biological processes, etc.?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600" dirty="0" smtClean="0"/>
              <a:t>Growth normal</a:t>
            </a:r>
          </a:p>
          <a:p>
            <a:pPr lvl="1"/>
            <a:r>
              <a:rPr lang="en-US" sz="1900" dirty="0" smtClean="0"/>
              <a:t>GO </a:t>
            </a:r>
            <a:r>
              <a:rPr lang="en-US" sz="1900" dirty="0" err="1" smtClean="0"/>
              <a:t>biological_process</a:t>
            </a:r>
            <a:r>
              <a:rPr lang="en-US" sz="1900" dirty="0" smtClean="0"/>
              <a:t>: growth</a:t>
            </a:r>
          </a:p>
          <a:p>
            <a:pPr lvl="1"/>
            <a:r>
              <a:rPr lang="en-US" sz="1900" dirty="0" smtClean="0"/>
              <a:t>PATO quality: normal</a:t>
            </a:r>
          </a:p>
          <a:p>
            <a:pPr lvl="1"/>
            <a:r>
              <a:rPr lang="en-US" sz="1900" dirty="0" smtClean="0"/>
              <a:t>Phenotype of organism or cell</a:t>
            </a:r>
          </a:p>
          <a:p>
            <a:r>
              <a:rPr lang="en-US" sz="2600" dirty="0" smtClean="0"/>
              <a:t>Enzyme activity absent</a:t>
            </a:r>
          </a:p>
          <a:p>
            <a:pPr lvl="1"/>
            <a:r>
              <a:rPr lang="en-US" sz="1900" dirty="0" smtClean="0"/>
              <a:t>GO </a:t>
            </a:r>
            <a:r>
              <a:rPr lang="en-US" sz="1900" dirty="0" err="1" smtClean="0"/>
              <a:t>molecular_function</a:t>
            </a:r>
            <a:r>
              <a:rPr lang="en-US" sz="1900" dirty="0" smtClean="0"/>
              <a:t>: enzyme activity</a:t>
            </a:r>
          </a:p>
          <a:p>
            <a:pPr lvl="1"/>
            <a:r>
              <a:rPr lang="en-US" sz="1900" dirty="0" smtClean="0"/>
              <a:t>PATO quality: absent</a:t>
            </a:r>
          </a:p>
          <a:p>
            <a:pPr lvl="1"/>
            <a:r>
              <a:rPr lang="en-US" sz="1900" dirty="0" smtClean="0"/>
              <a:t>Phenotype of </a:t>
            </a:r>
            <a:r>
              <a:rPr lang="en-US" sz="1900" dirty="0" err="1" smtClean="0"/>
              <a:t>molecular_entity</a:t>
            </a:r>
            <a:r>
              <a:rPr lang="en-US" sz="1900" dirty="0" smtClean="0"/>
              <a:t>? </a:t>
            </a:r>
            <a:r>
              <a:rPr lang="en-US" sz="1900" dirty="0" err="1" smtClean="0"/>
              <a:t>eg</a:t>
            </a:r>
            <a:r>
              <a:rPr lang="en-US" sz="1900" dirty="0" smtClean="0"/>
              <a:t>. peptide?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600" dirty="0" smtClean="0"/>
              <a:t>Chromosome abnormal</a:t>
            </a:r>
          </a:p>
          <a:p>
            <a:pPr lvl="1"/>
            <a:r>
              <a:rPr lang="en-US" sz="1900" dirty="0" smtClean="0"/>
              <a:t>GO </a:t>
            </a:r>
            <a:r>
              <a:rPr lang="en-US" sz="1900" dirty="0" err="1" smtClean="0"/>
              <a:t>cellular_component</a:t>
            </a:r>
            <a:r>
              <a:rPr lang="en-US" sz="1900" dirty="0" smtClean="0"/>
              <a:t>: chromosome</a:t>
            </a:r>
          </a:p>
          <a:p>
            <a:pPr lvl="1"/>
            <a:r>
              <a:rPr lang="en-US" sz="1900" dirty="0" smtClean="0"/>
              <a:t>PATO: abnormal</a:t>
            </a:r>
          </a:p>
          <a:p>
            <a:r>
              <a:rPr lang="en-US" sz="2600" dirty="0" smtClean="0"/>
              <a:t>Red eye</a:t>
            </a:r>
          </a:p>
          <a:p>
            <a:pPr lvl="1"/>
            <a:r>
              <a:rPr lang="en-US" sz="2200" dirty="0" smtClean="0"/>
              <a:t>Anatomical entity: eye</a:t>
            </a:r>
          </a:p>
          <a:p>
            <a:pPr lvl="1"/>
            <a:r>
              <a:rPr lang="en-US" sz="2200" dirty="0" smtClean="0"/>
              <a:t>PATO: red</a:t>
            </a:r>
          </a:p>
          <a:p>
            <a:pPr lvl="1"/>
            <a:r>
              <a:rPr lang="en-US" sz="2200" dirty="0" smtClean="0"/>
              <a:t>Can we define: ‘red eye phenotype’ = red inheres in some eye ? </a:t>
            </a:r>
          </a:p>
          <a:p>
            <a:pPr lvl="1"/>
            <a:r>
              <a:rPr lang="en-US" sz="2200" dirty="0" smtClean="0"/>
              <a:t>If phenotype is quality, does it mean: ‘red eye phenotype’ = intersection of red and ‘eye phenotype’?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Theme1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503</TotalTime>
  <Words>726</Words>
  <Application>Microsoft Macintosh PowerPoint</Application>
  <PresentationFormat>On-screen Show (4:3)</PresentationFormat>
  <Paragraphs>125</Paragraphs>
  <Slides>17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Theme1</vt:lpstr>
      <vt:lpstr>Oriel</vt:lpstr>
      <vt:lpstr>1_Oriel</vt:lpstr>
      <vt:lpstr>2_Oriel</vt:lpstr>
      <vt:lpstr>3_Oriel</vt:lpstr>
      <vt:lpstr>Concourse</vt:lpstr>
      <vt:lpstr>Using OBI Links Genotype to Phenotype</vt:lpstr>
      <vt:lpstr>Genotype -&gt; Phenotype</vt:lpstr>
      <vt:lpstr>Example</vt:lpstr>
      <vt:lpstr>Use Cases</vt:lpstr>
      <vt:lpstr>What is Phenotype (Textual definition)?</vt:lpstr>
      <vt:lpstr>Question 1: </vt:lpstr>
      <vt:lpstr>Question 2</vt:lpstr>
      <vt:lpstr>Question 3</vt:lpstr>
      <vt:lpstr>Question 4</vt:lpstr>
      <vt:lpstr>Some previous work to consider</vt:lpstr>
      <vt:lpstr>Entity-quality model of phenotype representation</vt:lpstr>
      <vt:lpstr>EQ examples</vt:lpstr>
      <vt:lpstr>Slide 13</vt:lpstr>
      <vt:lpstr>Relating precomposed phenotype ontology classes with EQ model</vt:lpstr>
      <vt:lpstr>The phene approach</vt:lpstr>
      <vt:lpstr>The phene approach</vt:lpstr>
      <vt:lpstr>Phenotype relations</vt:lpstr>
    </vt:vector>
  </TitlesOfParts>
  <Company>PCBI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Phenotype</dc:title>
  <dc:creator>Jie Zheng</dc:creator>
  <cp:lastModifiedBy>Melissa Haendel</cp:lastModifiedBy>
  <cp:revision>50</cp:revision>
  <dcterms:created xsi:type="dcterms:W3CDTF">2011-10-12T14:00:07Z</dcterms:created>
  <dcterms:modified xsi:type="dcterms:W3CDTF">2011-10-12T15:26:05Z</dcterms:modified>
</cp:coreProperties>
</file>