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75" r:id="rId11"/>
    <p:sldId id="265" r:id="rId12"/>
    <p:sldId id="268" r:id="rId13"/>
    <p:sldId id="267" r:id="rId14"/>
    <p:sldId id="266" r:id="rId15"/>
    <p:sldId id="269" r:id="rId16"/>
    <p:sldId id="270" r:id="rId17"/>
    <p:sldId id="274" r:id="rId18"/>
    <p:sldId id="276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ECF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05CA-0A4D-47B7-B640-04DED94D16E1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CA31-5C79-4D56-BCE3-4411BF836B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24600"/>
            <a:ext cx="9143391" cy="5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tofox.hegroup.org/ontofoxview/index2.ph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ntofox.hegroup.org/ontofoxview/index2.php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bi-ontology.org/page/Tutori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fox.hegroup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MIREOT mechanism allows reusing external ontologies</a:t>
            </a:r>
          </a:p>
          <a:p>
            <a:r>
              <a:rPr lang="en-US" dirty="0" smtClean="0"/>
              <a:t>Multiple implementations are being developed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655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 Courtot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Alan Ruttenberg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(Allen) Xiang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OBI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property approach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 for 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Example usage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Option 1: Add annotation property in the terms in obi.owl directly</a:t>
            </a:r>
          </a:p>
          <a:p>
            <a:pPr lvl="1"/>
            <a:r>
              <a:rPr lang="en-US" sz="2400" dirty="0" smtClean="0"/>
              <a:t>Option 2: Mark the terms in a spread sheet</a:t>
            </a:r>
          </a:p>
          <a:p>
            <a:r>
              <a:rPr lang="en-US" dirty="0" smtClean="0"/>
              <a:t>Extract the tagged subset of obi.owl including related terms and axioms based on annotation property specifying community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 (under development)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554" y="3212068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52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terms with ‘IEDB </a:t>
              </a:r>
            </a:p>
            <a:p>
              <a:r>
                <a:rPr lang="en-US" sz="1800" dirty="0" smtClean="0"/>
                <a:t>alternative term’ property and</a:t>
              </a:r>
            </a:p>
            <a:p>
              <a:r>
                <a:rPr lang="en-US" sz="1800" dirty="0" smtClean="0"/>
                <a:t>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84862"/>
            <a:ext cx="214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 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16200000" flipV="1">
            <a:off x="4330815" y="4318908"/>
            <a:ext cx="1295400" cy="5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 flipV="1">
            <a:off x="6028426" y="3438805"/>
            <a:ext cx="745041" cy="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stCxn id="12290" idx="0"/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30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5400000" flipH="1" flipV="1">
            <a:off x="4665695" y="2901095"/>
            <a:ext cx="621268" cy="6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9200" y="2590800"/>
            <a:ext cx="10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</a:t>
            </a:r>
          </a:p>
          <a:p>
            <a:r>
              <a:rPr lang="en-US" sz="1800" dirty="0" smtClean="0"/>
              <a:t>queries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0" y="5334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obi.owl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3810000"/>
            <a:ext cx="26670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4"/>
              </a:rPr>
              <a:t>http://ontofox.hegroup.org/ontofoxview/index2.php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514601"/>
            <a:ext cx="4724399" cy="79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132" y="3393214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1981200" y="4343400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1. Add FGED alternative term</a:t>
              </a:r>
            </a:p>
            <a:p>
              <a:r>
                <a:rPr lang="en-US" sz="1800" dirty="0" smtClean="0"/>
                <a:t>    property to FGED terms</a:t>
              </a:r>
            </a:p>
            <a:p>
              <a:r>
                <a:rPr lang="en-US" sz="1800" dirty="0" smtClean="0"/>
                <a:t>2. Extract terms with ‘FGED </a:t>
              </a:r>
            </a:p>
            <a:p>
              <a:r>
                <a:rPr lang="en-US" sz="1800" dirty="0" smtClean="0"/>
                <a:t>    alternative term’ property and</a:t>
              </a:r>
            </a:p>
            <a:p>
              <a:r>
                <a:rPr lang="en-US" sz="1800" dirty="0" smtClean="0"/>
                <a:t>   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71766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5400000" flipH="1" flipV="1">
            <a:off x="3859083" y="3342916"/>
            <a:ext cx="488521" cy="1512449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1026" idx="1"/>
          </p:cNvCxnSpPr>
          <p:nvPr/>
        </p:nvCxnSpPr>
        <p:spPr>
          <a:xfrm flipV="1">
            <a:off x="5912004" y="3623096"/>
            <a:ext cx="148058" cy="95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249172" y="1337096"/>
            <a:ext cx="1245854" cy="1219200"/>
            <a:chOff x="4249172" y="1337096"/>
            <a:chExt cx="1245854" cy="12192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4326148" y="1337096"/>
              <a:ext cx="1066800" cy="1219200"/>
            </a:xfrm>
            <a:prstGeom prst="flowChartMagneticDisk">
              <a:avLst/>
            </a:prstGeom>
            <a:solidFill>
              <a:srgbClr val="AECFEA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9172" y="1820174"/>
              <a:ext cx="12458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RDF store</a:t>
              </a:r>
            </a:p>
            <a:p>
              <a:pPr algn="ctr"/>
              <a:r>
                <a:rPr lang="en-US" sz="2000" dirty="0" smtClean="0"/>
                <a:t>(obi.owl)</a:t>
              </a:r>
              <a:endParaRPr lang="en-US" sz="2000" dirty="0"/>
            </a:p>
          </p:txBody>
        </p:sp>
      </p:grp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441099" y="2974745"/>
            <a:ext cx="836918" cy="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2320" y="2678668"/>
            <a:ext cx="109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 </a:t>
            </a:r>
          </a:p>
          <a:p>
            <a:r>
              <a:rPr lang="en-US" sz="1800" dirty="0" smtClean="0"/>
              <a:t>quires</a:t>
            </a:r>
            <a:endParaRPr lang="en-US" sz="1800" dirty="0"/>
          </a:p>
        </p:txBody>
      </p:sp>
      <p:cxnSp>
        <p:nvCxnSpPr>
          <p:cNvPr id="22" name="Shape 21"/>
          <p:cNvCxnSpPr>
            <a:endCxn id="4" idx="1"/>
          </p:cNvCxnSpPr>
          <p:nvPr/>
        </p:nvCxnSpPr>
        <p:spPr>
          <a:xfrm rot="16200000" flipH="1">
            <a:off x="2934755" y="2751669"/>
            <a:ext cx="271247" cy="14735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0062" y="2175296"/>
            <a:ext cx="309645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7772400" y="2573548"/>
            <a:ext cx="990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86400" y="5257800"/>
            <a:ext cx="27432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5"/>
              </a:rPr>
              <a:t>http://ontofox.hegroup.org/ontofoxview/index2.php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OBI can be tailored to different community needs</a:t>
            </a:r>
          </a:p>
          <a:p>
            <a:r>
              <a:rPr lang="en-US" dirty="0" smtClean="0"/>
              <a:t>Different implementations are being developed</a:t>
            </a:r>
          </a:p>
          <a:p>
            <a:pPr lvl="1"/>
            <a:r>
              <a:rPr lang="en-US" dirty="0" smtClean="0"/>
              <a:t>keep information in obi.owl</a:t>
            </a:r>
          </a:p>
          <a:p>
            <a:pPr lvl="1"/>
            <a:r>
              <a:rPr lang="en-US" dirty="0" smtClean="0"/>
              <a:t>Keep information in external spreadsheet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ea typeface="ＭＳ Ｐゴシック" pitchFamily="34" charset="-128"/>
              </a:rPr>
              <a:t>Mélanie Courtot </a:t>
            </a:r>
            <a:endParaRPr lang="en-US" sz="3000" kern="0" dirty="0"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</a:t>
            </a:r>
            <a:r>
              <a:rPr lang="en-US" dirty="0" smtClean="0"/>
              <a:t>specify, in your ontology, individual terms you want to use from another ontology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Import of a whole ontology may have too much overhead or may cause inconsistencies and unexpected inferences.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Creating new terms that replicate those in other ontologies is redundant and makes data integration harder, even if you cross-reference back </a:t>
            </a:r>
            <a:r>
              <a:rPr lang="en-US" dirty="0"/>
              <a:t>to</a:t>
            </a:r>
            <a:r>
              <a:rPr lang="en-US" dirty="0" smtClean="0"/>
              <a:t> the original resource.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we specify terms of interest, tools can use that information to manage importing needed information to our ontology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dirty="0"/>
              <a:t>What is</a:t>
            </a:r>
            <a:r>
              <a:rPr lang="en-US" sz="4000" dirty="0" smtClean="0"/>
              <a:t> the minimal </a:t>
            </a:r>
            <a:r>
              <a:rPr lang="en-US" sz="4000" dirty="0"/>
              <a:t>information</a:t>
            </a:r>
            <a:r>
              <a:rPr lang="en-US" sz="4000" dirty="0" smtClean="0"/>
              <a:t> required to refer to another ontology’s term?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 smtClean="0"/>
              <a:t>IRI </a:t>
            </a:r>
            <a:r>
              <a:rPr lang="en-US" dirty="0"/>
              <a:t>of the class </a:t>
            </a:r>
          </a:p>
          <a:p>
            <a:r>
              <a:rPr lang="en-US" dirty="0" smtClean="0"/>
              <a:t>IRI </a:t>
            </a:r>
            <a:r>
              <a:rPr lang="en-US" dirty="0"/>
              <a:t>of the </a:t>
            </a:r>
            <a:r>
              <a:rPr lang="en-US" dirty="0" smtClean="0"/>
              <a:t>other ontology</a:t>
            </a:r>
            <a:endParaRPr lang="en-US" dirty="0"/>
          </a:p>
          <a:p>
            <a:r>
              <a:rPr lang="en-US" dirty="0" smtClean="0"/>
              <a:t>Superclass of the class in your ontology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</a:t>
            </a:r>
            <a:r>
              <a:rPr lang="en-US" dirty="0" smtClean="0"/>
              <a:t> unambiguous identification of </a:t>
            </a:r>
            <a:r>
              <a:rPr lang="en-US" dirty="0"/>
              <a:t>a </a:t>
            </a:r>
            <a:r>
              <a:rPr lang="en-US" dirty="0" smtClean="0"/>
              <a:t>term. Based on this, additional information related to the term can be accessed by tools.</a:t>
            </a:r>
            <a:endParaRPr lang="en-US" dirty="0"/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additional </a:t>
            </a:r>
            <a:r>
              <a:rPr lang="en-US" dirty="0"/>
              <a:t>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Annotations, such as:</a:t>
            </a:r>
          </a:p>
          <a:p>
            <a:pPr lvl="1"/>
            <a:r>
              <a:rPr lang="en-US" dirty="0" smtClean="0"/>
              <a:t>Label</a:t>
            </a:r>
            <a:endParaRPr lang="en-US" dirty="0"/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Synonym</a:t>
            </a:r>
          </a:p>
          <a:p>
            <a:r>
              <a:rPr lang="en-US" dirty="0" smtClean="0"/>
              <a:t>Axioms</a:t>
            </a:r>
            <a:r>
              <a:rPr lang="en-US" dirty="0"/>
              <a:t> </a:t>
            </a:r>
            <a:r>
              <a:rPr lang="en-US" dirty="0" smtClean="0"/>
              <a:t>(but this may be tricky)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 smtClean="0"/>
              <a:t> automatically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Lisp(java) scripts </a:t>
            </a:r>
          </a:p>
          <a:p>
            <a:pPr lvl="1"/>
            <a:r>
              <a:rPr lang="en-US" dirty="0" smtClean="0"/>
              <a:t>Used for OBI development</a:t>
            </a:r>
          </a:p>
          <a:p>
            <a:pPr lvl="1"/>
            <a:r>
              <a:rPr lang="en-US" dirty="0" smtClean="0"/>
              <a:t>Needs to be customized for each ontology</a:t>
            </a:r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aimed to be easily used by all </a:t>
            </a:r>
            <a:r>
              <a:rPr lang="en-US" dirty="0" smtClean="0"/>
              <a:t>developers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295400"/>
            <a:ext cx="41769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296174" y="2608052"/>
            <a:ext cx="35814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8982" y="2717322"/>
            <a:ext cx="38862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70" y="4114800"/>
            <a:ext cx="3429000" cy="10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021358" y="3505200"/>
            <a:ext cx="2245842" cy="1572399"/>
            <a:chOff x="2021358" y="3505200"/>
            <a:chExt cx="2245842" cy="1572399"/>
          </a:xfrm>
        </p:grpSpPr>
        <p:sp>
          <p:nvSpPr>
            <p:cNvPr id="18" name="TextBox 17"/>
            <p:cNvSpPr txBox="1"/>
            <p:nvPr/>
          </p:nvSpPr>
          <p:spPr>
            <a:xfrm>
              <a:off x="2021358" y="3505200"/>
              <a:ext cx="1560042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external term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833" y="3844504"/>
              <a:ext cx="1199367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Position in the 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target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4800600"/>
              <a:ext cx="2002471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the source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3810000"/>
            <a:ext cx="1381518" cy="990600"/>
            <a:chOff x="2286000" y="3810000"/>
            <a:chExt cx="1381518" cy="990600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2133600" y="3962400"/>
              <a:ext cx="457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rot="5400000">
              <a:off x="3491544" y="4243626"/>
              <a:ext cx="113431" cy="23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</p:cNvCxnSpPr>
            <p:nvPr/>
          </p:nvCxnSpPr>
          <p:spPr>
            <a:xfrm rot="16200000" flipV="1">
              <a:off x="2824718" y="4490482"/>
              <a:ext cx="228600" cy="391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2652" y="4095750"/>
            <a:ext cx="397615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Oval 32"/>
          <p:cNvSpPr/>
          <p:nvPr/>
        </p:nvSpPr>
        <p:spPr>
          <a:xfrm>
            <a:off x="9906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8768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14800" y="144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http://purl.obolibrary.org/obo/obi/repository/trunk/src/tools/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CC"/>
                </a:solidFill>
              </a:rPr>
              <a:t>http://purl.obolibrary.org/obo/obi/repository/trunk/src/tools/build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create-external-</a:t>
            </a:r>
            <a:r>
              <a:rPr lang="en-US" dirty="0" err="1" smtClean="0"/>
              <a:t>derived.lisp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external-</a:t>
            </a:r>
            <a:r>
              <a:rPr lang="en-US" dirty="0" err="1" smtClean="0"/>
              <a:t>templates.txt</a:t>
            </a:r>
            <a:endParaRPr lang="en-US" sz="20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000" dirty="0">
                <a:solidFill>
                  <a:srgbClr val="3333CC"/>
                </a:solidFill>
              </a:rPr>
              <a:t>http://obi-ontology.org/page/Tutorials#</a:t>
            </a:r>
            <a:r>
              <a:rPr lang="en-US" sz="2000" dirty="0" smtClean="0">
                <a:solidFill>
                  <a:srgbClr val="3333CC"/>
                </a:solidFill>
              </a:rPr>
              <a:t>MIREOT</a:t>
            </a:r>
            <a:r>
              <a:rPr lang="en-US" sz="2000" dirty="0">
                <a:solidFill>
                  <a:srgbClr val="3333CC"/>
                </a:solidFill>
              </a:rPr>
              <a:t/>
            </a:r>
            <a:br>
              <a:rPr lang="en-US" sz="2000" dirty="0">
                <a:solidFill>
                  <a:srgbClr val="3333CC"/>
                </a:solidFill>
              </a:rPr>
            </a:br>
            <a:endParaRPr lang="en-US" sz="2000" dirty="0" smtClean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Mélanie Courtot, Frank Gibson, Allyson L. Lister, James Malone, Daniel </a:t>
            </a:r>
            <a:r>
              <a:rPr lang="en-US" sz="2000" dirty="0" err="1" smtClean="0"/>
              <a:t>Schober</a:t>
            </a:r>
            <a:r>
              <a:rPr lang="en-US" sz="2000" dirty="0" smtClean="0"/>
              <a:t>, Ryan R. Brinkman, and Alan Ruttenberg, </a:t>
            </a:r>
            <a:r>
              <a:rPr lang="en-US" sz="2000" b="1" dirty="0" smtClean="0"/>
              <a:t>MIREOT: The minimum information to reference an external ontology term</a:t>
            </a:r>
            <a:r>
              <a:rPr lang="en-US" sz="2000" dirty="0" smtClean="0"/>
              <a:t>. Applied Ontology, Vol. 6, Nr. 1 (2011) , p. 23-33</a:t>
            </a:r>
            <a:endParaRPr lang="en-US" sz="2000" dirty="0">
              <a:solidFill>
                <a:srgbClr val="3333CC"/>
              </a:solidFill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3600" dirty="0" smtClean="0"/>
              <a:t>OntoFox: A web application for </a:t>
            </a:r>
            <a:r>
              <a:rPr lang="en-US" sz="3600" dirty="0" err="1" smtClean="0"/>
              <a:t>MIREOTing</a:t>
            </a:r>
            <a:endParaRPr 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Adds MIREOT specifications and imports a variety of term-related information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7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CC"/>
                </a:solidFill>
                <a:hlinkClick r:id="rId3"/>
              </a:rPr>
              <a:t>http://ontofox.hegroup.org</a:t>
            </a:r>
            <a:endParaRPr lang="en-US" sz="2800" dirty="0">
              <a:solidFill>
                <a:srgbClr val="33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614</Words>
  <Application>Microsoft Office PowerPoint</Application>
  <PresentationFormat>On-screen Show (4:3)</PresentationFormat>
  <Paragraphs>145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MIREOT Minimum information to reference external ontology terms</vt:lpstr>
      <vt:lpstr>What is MIREOT?</vt:lpstr>
      <vt:lpstr>Why MIREOT?</vt:lpstr>
      <vt:lpstr>What is the minimal information required to refer to another ontology’s term?</vt:lpstr>
      <vt:lpstr>Desirable additional information</vt:lpstr>
      <vt:lpstr>MIREOTing automatically</vt:lpstr>
      <vt:lpstr>Scripts used by OBI</vt:lpstr>
      <vt:lpstr>Useful Links</vt:lpstr>
      <vt:lpstr>OntoFox: A web application for MIREOTing</vt:lpstr>
      <vt:lpstr>Take home message</vt:lpstr>
      <vt:lpstr>Acknowledgements</vt:lpstr>
      <vt:lpstr>Community View of OBI</vt:lpstr>
      <vt:lpstr>OBI</vt:lpstr>
      <vt:lpstr>Community View</vt:lpstr>
      <vt:lpstr>View Implementation</vt:lpstr>
      <vt:lpstr>OntoFox-View: Option 1</vt:lpstr>
      <vt:lpstr>OntoFox-View: Option 2</vt:lpstr>
      <vt:lpstr>Take home message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bpeters</cp:lastModifiedBy>
  <cp:revision>103</cp:revision>
  <dcterms:created xsi:type="dcterms:W3CDTF">2011-07-21T15:15:42Z</dcterms:created>
  <dcterms:modified xsi:type="dcterms:W3CDTF">2011-07-25T16:22:40Z</dcterms:modified>
</cp:coreProperties>
</file>