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media/audio1.bin" ContentType="audio/unknown"/>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61" r:id="rId3"/>
    <p:sldId id="266" r:id="rId4"/>
    <p:sldId id="262" r:id="rId5"/>
    <p:sldId id="263" r:id="rId6"/>
    <p:sldId id="264" r:id="rId7"/>
    <p:sldId id="265" r:id="rId8"/>
    <p:sldId id="257" r:id="rId9"/>
    <p:sldId id="258" r:id="rId10"/>
    <p:sldId id="267" r:id="rId11"/>
    <p:sldId id="268" r:id="rId12"/>
    <p:sldId id="259" r:id="rId13"/>
    <p:sldId id="26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7" d="100"/>
          <a:sy n="117" d="100"/>
        </p:scale>
        <p:origin x="-6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85C114-65C3-C24F-8373-8F619ABB752E}" type="datetimeFigureOut">
              <a:rPr lang="en-US" smtClean="0"/>
              <a:pPr/>
              <a:t>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A3903-D61E-D74C-B20D-7DA97556F1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5C114-65C3-C24F-8373-8F619ABB752E}" type="datetimeFigureOut">
              <a:rPr lang="en-US" smtClean="0"/>
              <a:pPr/>
              <a:t>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A3903-D61E-D74C-B20D-7DA97556F1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5C114-65C3-C24F-8373-8F619ABB752E}" type="datetimeFigureOut">
              <a:rPr lang="en-US" smtClean="0"/>
              <a:pPr/>
              <a:t>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A3903-D61E-D74C-B20D-7DA97556F1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85C114-65C3-C24F-8373-8F619ABB752E}" type="datetimeFigureOut">
              <a:rPr lang="en-US" smtClean="0"/>
              <a:pPr/>
              <a:t>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A3903-D61E-D74C-B20D-7DA97556F1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85C114-65C3-C24F-8373-8F619ABB752E}" type="datetimeFigureOut">
              <a:rPr lang="en-US" smtClean="0"/>
              <a:pPr/>
              <a:t>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A3903-D61E-D74C-B20D-7DA97556F1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85C114-65C3-C24F-8373-8F619ABB752E}" type="datetimeFigureOut">
              <a:rPr lang="en-US" smtClean="0"/>
              <a:pPr/>
              <a:t>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A3903-D61E-D74C-B20D-7DA97556F1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85C114-65C3-C24F-8373-8F619ABB752E}" type="datetimeFigureOut">
              <a:rPr lang="en-US" smtClean="0"/>
              <a:pPr/>
              <a:t>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FA3903-D61E-D74C-B20D-7DA97556F1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85C114-65C3-C24F-8373-8F619ABB752E}" type="datetimeFigureOut">
              <a:rPr lang="en-US" smtClean="0"/>
              <a:pPr/>
              <a:t>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A3903-D61E-D74C-B20D-7DA97556F1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5C114-65C3-C24F-8373-8F619ABB752E}" type="datetimeFigureOut">
              <a:rPr lang="en-US" smtClean="0"/>
              <a:pPr/>
              <a:t>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FA3903-D61E-D74C-B20D-7DA97556F1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85C114-65C3-C24F-8373-8F619ABB752E}" type="datetimeFigureOut">
              <a:rPr lang="en-US" smtClean="0"/>
              <a:pPr/>
              <a:t>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A3903-D61E-D74C-B20D-7DA97556F1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85C114-65C3-C24F-8373-8F619ABB752E}" type="datetimeFigureOut">
              <a:rPr lang="en-US" smtClean="0"/>
              <a:pPr/>
              <a:t>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A3903-D61E-D74C-B20D-7DA97556F1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5C114-65C3-C24F-8373-8F619ABB752E}" type="datetimeFigureOut">
              <a:rPr lang="en-US" smtClean="0"/>
              <a:pPr/>
              <a:t>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A3903-D61E-D74C-B20D-7DA97556F18F}" type="slidenum">
              <a:rPr lang="en-US" smtClean="0"/>
              <a:pPr/>
              <a:t>‹#›</a:t>
            </a:fld>
            <a:endParaRPr lang="en-US"/>
          </a:p>
        </p:txBody>
      </p:sp>
      <p:pic>
        <p:nvPicPr>
          <p:cNvPr id="7" name="Picture 4"/>
          <p:cNvPicPr>
            <a:picLocks noChangeAspect="1" noChangeArrowheads="1"/>
          </p:cNvPicPr>
          <p:nvPr userDrawn="1"/>
        </p:nvPicPr>
        <p:blipFill>
          <a:blip r:embed="rId13"/>
          <a:srcRect/>
          <a:stretch>
            <a:fillRect/>
          </a:stretch>
        </p:blipFill>
        <p:spPr bwMode="auto">
          <a:xfrm>
            <a:off x="0" y="0"/>
            <a:ext cx="1140268" cy="105712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audio" Target="../media/audio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State of the Ontology for Biomedical Investigations (OBI) </a:t>
            </a:r>
            <a:br>
              <a:rPr lang="en-US" dirty="0" smtClean="0"/>
            </a:br>
            <a:r>
              <a:rPr lang="en-US" dirty="0" smtClean="0"/>
              <a:t>and the OBI manuscript</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OBI Workshop</a:t>
            </a:r>
          </a:p>
          <a:p>
            <a:r>
              <a:rPr lang="en-US" dirty="0" smtClean="0"/>
              <a:t>La Jolla Institute for Allergy and Immunology</a:t>
            </a:r>
          </a:p>
          <a:p>
            <a:r>
              <a:rPr lang="en-US" dirty="0" smtClean="0"/>
              <a:t>March, 2011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Reviewer Points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“make </a:t>
            </a:r>
            <a:r>
              <a:rPr lang="en-US" dirty="0" smtClean="0"/>
              <a:t>its presentation </a:t>
            </a:r>
            <a:r>
              <a:rPr lang="en-US" dirty="0" smtClean="0"/>
              <a:t>more engaging </a:t>
            </a:r>
            <a:r>
              <a:rPr lang="en-US" dirty="0" smtClean="0"/>
              <a:t>and its evaluation more </a:t>
            </a:r>
            <a:r>
              <a:rPr lang="en-US" dirty="0" smtClean="0"/>
              <a:t>comprehensive”</a:t>
            </a:r>
          </a:p>
          <a:p>
            <a:r>
              <a:rPr lang="en-US" dirty="0" smtClean="0"/>
              <a:t>“The </a:t>
            </a:r>
            <a:r>
              <a:rPr lang="en-US" dirty="0" smtClean="0"/>
              <a:t>merits of </a:t>
            </a:r>
            <a:r>
              <a:rPr lang="en-US" dirty="0" smtClean="0"/>
              <a:t>using an </a:t>
            </a:r>
            <a:r>
              <a:rPr lang="en-US" dirty="0" smtClean="0"/>
              <a:t>ontology (and specifically OBI) should be made clearer</a:t>
            </a:r>
            <a:r>
              <a:rPr lang="en-US" dirty="0" smtClean="0"/>
              <a:t>.”</a:t>
            </a:r>
          </a:p>
          <a:p>
            <a:r>
              <a:rPr lang="en-US" dirty="0" smtClean="0"/>
              <a:t>“a </a:t>
            </a:r>
            <a:r>
              <a:rPr lang="en-US" dirty="0" smtClean="0"/>
              <a:t>precise account of </a:t>
            </a:r>
            <a:r>
              <a:rPr lang="en-US" dirty="0" err="1" smtClean="0"/>
              <a:t>OBI's</a:t>
            </a:r>
            <a:r>
              <a:rPr lang="en-US" dirty="0" smtClean="0"/>
              <a:t> architecture (including formal aspects) and</a:t>
            </a:r>
            <a:r>
              <a:rPr lang="en-US" dirty="0" smtClean="0"/>
              <a:t> .. </a:t>
            </a:r>
            <a:r>
              <a:rPr lang="en-US" dirty="0" smtClean="0"/>
              <a:t>to optimally translate the thorny subject of ontology to the user community (using convincing examples in favor of the use of logics and machine reasoning</a:t>
            </a:r>
            <a:r>
              <a:rPr lang="en-US" dirty="0" smtClean="0"/>
              <a:t>)”</a:t>
            </a:r>
          </a:p>
          <a:p>
            <a:r>
              <a:rPr lang="en-US" dirty="0" smtClean="0"/>
              <a:t>“what </a:t>
            </a:r>
            <a:r>
              <a:rPr lang="en-US" dirty="0" smtClean="0"/>
              <a:t>is to be learned from the authors work to date and how well the OBI meets the authors' stated </a:t>
            </a:r>
            <a:r>
              <a:rPr lang="en-US" dirty="0" smtClean="0"/>
              <a:t>goals”</a:t>
            </a:r>
          </a:p>
          <a:p>
            <a:r>
              <a:rPr lang="en-US" dirty="0" smtClean="0"/>
              <a:t>“the </a:t>
            </a:r>
            <a:r>
              <a:rPr lang="en-US" dirty="0" smtClean="0"/>
              <a:t>Ontology for Clinical Research (</a:t>
            </a:r>
            <a:r>
              <a:rPr lang="en-US" dirty="0" err="1" smtClean="0"/>
              <a:t>OCRe</a:t>
            </a:r>
            <a:r>
              <a:rPr lang="en-US" dirty="0" smtClean="0"/>
              <a:t>) is a new effort that seems to have been started as an alternative to OBI.  </a:t>
            </a:r>
            <a:r>
              <a:rPr lang="en-US" dirty="0" smtClean="0"/>
              <a:t>Discussion .. to </a:t>
            </a:r>
            <a:r>
              <a:rPr lang="en-US" dirty="0" smtClean="0"/>
              <a:t>understand the ontology landscape and the relationship between OBI and the work of other ontology </a:t>
            </a:r>
            <a:r>
              <a:rPr lang="en-US" dirty="0" smtClean="0"/>
              <a:t>developers”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Reviewer Points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“make </a:t>
            </a:r>
            <a:r>
              <a:rPr lang="en-US" dirty="0" smtClean="0"/>
              <a:t>its presentation </a:t>
            </a:r>
            <a:r>
              <a:rPr lang="en-US" dirty="0" smtClean="0"/>
              <a:t>more engaging </a:t>
            </a:r>
            <a:r>
              <a:rPr lang="en-US" dirty="0" smtClean="0"/>
              <a:t>and its </a:t>
            </a:r>
            <a:r>
              <a:rPr lang="en-US" dirty="0" smtClean="0">
                <a:solidFill>
                  <a:srgbClr val="FF0000"/>
                </a:solidFill>
              </a:rPr>
              <a:t>evaluation more </a:t>
            </a:r>
            <a:r>
              <a:rPr lang="en-US" dirty="0" smtClean="0">
                <a:solidFill>
                  <a:srgbClr val="FF0000"/>
                </a:solidFill>
              </a:rPr>
              <a:t>comprehensive</a:t>
            </a:r>
            <a:r>
              <a:rPr lang="en-US" dirty="0" smtClean="0"/>
              <a:t>”</a:t>
            </a:r>
          </a:p>
          <a:p>
            <a:r>
              <a:rPr lang="en-US" dirty="0" smtClean="0"/>
              <a:t>“The </a:t>
            </a:r>
            <a:r>
              <a:rPr lang="en-US" dirty="0" smtClean="0">
                <a:solidFill>
                  <a:srgbClr val="17375E"/>
                </a:solidFill>
              </a:rPr>
              <a:t>merits of </a:t>
            </a:r>
            <a:r>
              <a:rPr lang="en-US" dirty="0" smtClean="0">
                <a:solidFill>
                  <a:srgbClr val="17375E"/>
                </a:solidFill>
              </a:rPr>
              <a:t>using an </a:t>
            </a:r>
            <a:r>
              <a:rPr lang="en-US" dirty="0" smtClean="0">
                <a:solidFill>
                  <a:srgbClr val="17375E"/>
                </a:solidFill>
              </a:rPr>
              <a:t>ontology</a:t>
            </a:r>
            <a:r>
              <a:rPr lang="en-US" dirty="0" smtClean="0">
                <a:solidFill>
                  <a:schemeClr val="tx2"/>
                </a:solidFill>
              </a:rPr>
              <a:t> </a:t>
            </a:r>
            <a:r>
              <a:rPr lang="en-US" dirty="0" smtClean="0"/>
              <a:t>(and specifically OBI) should be made clearer</a:t>
            </a:r>
            <a:r>
              <a:rPr lang="en-US" dirty="0" smtClean="0"/>
              <a:t>.”</a:t>
            </a:r>
          </a:p>
          <a:p>
            <a:r>
              <a:rPr lang="en-US" dirty="0" smtClean="0"/>
              <a:t>“a </a:t>
            </a:r>
            <a:r>
              <a:rPr lang="en-US" dirty="0" smtClean="0"/>
              <a:t>precise account of </a:t>
            </a:r>
            <a:r>
              <a:rPr lang="en-US" dirty="0" err="1" smtClean="0"/>
              <a:t>OBI's</a:t>
            </a:r>
            <a:r>
              <a:rPr lang="en-US" dirty="0" smtClean="0"/>
              <a:t> architecture (including formal aspects) and</a:t>
            </a:r>
            <a:r>
              <a:rPr lang="en-US" dirty="0" smtClean="0"/>
              <a:t> .. </a:t>
            </a:r>
            <a:r>
              <a:rPr lang="en-US" dirty="0" smtClean="0"/>
              <a:t>to optimally </a:t>
            </a:r>
            <a:r>
              <a:rPr lang="en-US" dirty="0" smtClean="0">
                <a:solidFill>
                  <a:srgbClr val="17375E"/>
                </a:solidFill>
              </a:rPr>
              <a:t>translate the thorny subject of ontology to the user community</a:t>
            </a:r>
            <a:r>
              <a:rPr lang="en-US" dirty="0" smtClean="0"/>
              <a:t> (using convincing examples in favor of the use of logics and machine reasoning</a:t>
            </a:r>
            <a:r>
              <a:rPr lang="en-US" dirty="0" smtClean="0"/>
              <a:t>)”</a:t>
            </a:r>
          </a:p>
          <a:p>
            <a:r>
              <a:rPr lang="en-US" dirty="0" smtClean="0"/>
              <a:t>“what </a:t>
            </a:r>
            <a:r>
              <a:rPr lang="en-US" dirty="0" smtClean="0"/>
              <a:t>is to be learned from the authors work to date and </a:t>
            </a:r>
            <a:r>
              <a:rPr lang="en-US" dirty="0" smtClean="0">
                <a:solidFill>
                  <a:srgbClr val="FF0000"/>
                </a:solidFill>
              </a:rPr>
              <a:t>how well the OBI meets the authors' stated </a:t>
            </a:r>
            <a:r>
              <a:rPr lang="en-US" dirty="0" smtClean="0">
                <a:solidFill>
                  <a:srgbClr val="FF0000"/>
                </a:solidFill>
              </a:rPr>
              <a:t>goals</a:t>
            </a:r>
            <a:r>
              <a:rPr lang="en-US" dirty="0" smtClean="0"/>
              <a:t>”</a:t>
            </a:r>
          </a:p>
          <a:p>
            <a:r>
              <a:rPr lang="en-US" dirty="0" smtClean="0"/>
              <a:t>“the </a:t>
            </a:r>
            <a:r>
              <a:rPr lang="en-US" dirty="0" smtClean="0"/>
              <a:t>Ontology for Clinical Research (</a:t>
            </a:r>
            <a:r>
              <a:rPr lang="en-US" dirty="0" err="1" smtClean="0">
                <a:solidFill>
                  <a:schemeClr val="tx2">
                    <a:lumMod val="75000"/>
                  </a:schemeClr>
                </a:solidFill>
              </a:rPr>
              <a:t>OCRe</a:t>
            </a:r>
            <a:r>
              <a:rPr lang="en-US" dirty="0" smtClean="0"/>
              <a:t>) is a new effort that seems to have been started as an alternative to OBI.  </a:t>
            </a:r>
            <a:r>
              <a:rPr lang="en-US" dirty="0" smtClean="0"/>
              <a:t>Discussion .. to </a:t>
            </a:r>
            <a:r>
              <a:rPr lang="en-US" dirty="0" smtClean="0"/>
              <a:t>understand the ontology landscape and the </a:t>
            </a:r>
            <a:r>
              <a:rPr lang="en-US" dirty="0" smtClean="0">
                <a:solidFill>
                  <a:schemeClr val="accent3">
                    <a:lumMod val="50000"/>
                  </a:schemeClr>
                </a:solidFill>
              </a:rPr>
              <a:t>relationship between OBI and the work of other ontology </a:t>
            </a:r>
            <a:r>
              <a:rPr lang="en-US" dirty="0" smtClean="0">
                <a:solidFill>
                  <a:schemeClr val="accent3">
                    <a:lumMod val="50000"/>
                  </a:schemeClr>
                </a:solidFill>
              </a:rPr>
              <a:t>developer</a:t>
            </a:r>
            <a:r>
              <a:rPr lang="en-US" dirty="0" smtClean="0"/>
              <a: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for OBI</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manuscript: Jan 22, 2011 email</a:t>
            </a:r>
          </a:p>
          <a:p>
            <a:pPr lvl="1"/>
            <a:r>
              <a:rPr lang="en-US" dirty="0" smtClean="0"/>
              <a:t>Moving </a:t>
            </a:r>
            <a:r>
              <a:rPr lang="en-US" dirty="0"/>
              <a:t>from </a:t>
            </a:r>
            <a:r>
              <a:rPr lang="en-US" dirty="0" smtClean="0"/>
              <a:t>MGED </a:t>
            </a:r>
            <a:r>
              <a:rPr lang="en-US" dirty="0"/>
              <a:t>to OBI (Chris</a:t>
            </a:r>
            <a:r>
              <a:rPr lang="en-US" dirty="0" smtClean="0"/>
              <a:t>)</a:t>
            </a:r>
            <a:endParaRPr lang="en-US" dirty="0"/>
          </a:p>
          <a:p>
            <a:pPr lvl="1"/>
            <a:r>
              <a:rPr lang="en-US" dirty="0" smtClean="0"/>
              <a:t>repository </a:t>
            </a:r>
            <a:r>
              <a:rPr lang="en-US" dirty="0"/>
              <a:t>of experimental data (</a:t>
            </a:r>
            <a:r>
              <a:rPr lang="en-US" dirty="0" err="1"/>
              <a:t>Parkinsons</a:t>
            </a:r>
            <a:r>
              <a:rPr lang="en-US" dirty="0"/>
              <a:t> </a:t>
            </a:r>
            <a:r>
              <a:rPr lang="en-US" dirty="0" smtClean="0"/>
              <a:t>Disease </a:t>
            </a:r>
            <a:r>
              <a:rPr lang="en-US" dirty="0"/>
              <a:t>(Alan),</a:t>
            </a:r>
            <a:r>
              <a:rPr lang="en-US" dirty="0" smtClean="0"/>
              <a:t> Forms </a:t>
            </a:r>
            <a:r>
              <a:rPr lang="en-US" dirty="0"/>
              <a:t>in </a:t>
            </a:r>
            <a:r>
              <a:rPr lang="en-US" dirty="0" err="1"/>
              <a:t>EuPathDB</a:t>
            </a:r>
            <a:r>
              <a:rPr lang="en-US" dirty="0"/>
              <a:t> (Chris, </a:t>
            </a:r>
            <a:r>
              <a:rPr lang="en-US" dirty="0" err="1"/>
              <a:t>Jie</a:t>
            </a:r>
            <a:r>
              <a:rPr lang="en-US" dirty="0"/>
              <a:t>), IEDB (</a:t>
            </a:r>
            <a:r>
              <a:rPr lang="en-US" dirty="0" err="1"/>
              <a:t>Bjoern</a:t>
            </a:r>
            <a:r>
              <a:rPr lang="en-US" dirty="0"/>
              <a:t>)</a:t>
            </a:r>
            <a:r>
              <a:rPr lang="en-US" dirty="0" smtClean="0"/>
              <a:t>)</a:t>
            </a:r>
          </a:p>
          <a:p>
            <a:pPr lvl="1"/>
            <a:r>
              <a:rPr lang="en-US" dirty="0" smtClean="0"/>
              <a:t>ISA </a:t>
            </a:r>
            <a:r>
              <a:rPr lang="en-US" dirty="0"/>
              <a:t>project and </a:t>
            </a:r>
            <a:r>
              <a:rPr lang="en-US" dirty="0" err="1"/>
              <a:t>multiomics</a:t>
            </a:r>
            <a:r>
              <a:rPr lang="en-US" dirty="0"/>
              <a:t> database (Philippe</a:t>
            </a:r>
            <a:r>
              <a:rPr lang="en-US" dirty="0" smtClean="0"/>
              <a:t>)</a:t>
            </a:r>
          </a:p>
          <a:p>
            <a:pPr lvl="1"/>
            <a:r>
              <a:rPr lang="en-US" dirty="0" smtClean="0"/>
              <a:t>Identification </a:t>
            </a:r>
            <a:r>
              <a:rPr lang="en-US" dirty="0"/>
              <a:t>of devices and services in Eagle-I (Carlo</a:t>
            </a:r>
            <a:r>
              <a:rPr lang="en-US" dirty="0" smtClean="0"/>
              <a:t>)</a:t>
            </a:r>
          </a:p>
          <a:p>
            <a:pPr lvl="1"/>
            <a:r>
              <a:rPr lang="en-US" dirty="0" smtClean="0"/>
              <a:t>Description </a:t>
            </a:r>
            <a:r>
              <a:rPr lang="en-US" dirty="0"/>
              <a:t>of Mouse Strains, Antibodies (Alan) </a:t>
            </a:r>
            <a:endParaRPr lang="en-US" dirty="0" smtClean="0"/>
          </a:p>
          <a:p>
            <a:r>
              <a:rPr lang="en-US" dirty="0" smtClean="0"/>
              <a:t>For ICBO Tutorial: accepted March, 2011</a:t>
            </a:r>
          </a:p>
          <a:p>
            <a:pPr lvl="1"/>
            <a:r>
              <a:rPr lang="en-US" dirty="0"/>
              <a:t>representation of experiments mapping targets of immune responses in </a:t>
            </a:r>
            <a:r>
              <a:rPr lang="en-US" dirty="0" smtClean="0"/>
              <a:t>IEDB</a:t>
            </a:r>
          </a:p>
          <a:p>
            <a:pPr lvl="1"/>
            <a:r>
              <a:rPr lang="en-US" dirty="0" err="1" smtClean="0"/>
              <a:t>EuPathDB</a:t>
            </a:r>
            <a:r>
              <a:rPr lang="en-US" dirty="0" smtClean="0"/>
              <a:t> </a:t>
            </a:r>
            <a:r>
              <a:rPr lang="en-US" dirty="0"/>
              <a:t>annotation of genomic-scale datasets associated with eukaryotic </a:t>
            </a:r>
            <a:r>
              <a:rPr lang="en-US" dirty="0" smtClean="0"/>
              <a:t>pathogens </a:t>
            </a:r>
          </a:p>
          <a:p>
            <a:pPr lvl="1"/>
            <a:r>
              <a:rPr lang="en-US" dirty="0" smtClean="0"/>
              <a:t>eagle</a:t>
            </a:r>
            <a:r>
              <a:rPr lang="en-US" dirty="0"/>
              <a:t>-</a:t>
            </a:r>
            <a:r>
              <a:rPr lang="en-US" dirty="0" err="1"/>
              <a:t>i</a:t>
            </a:r>
            <a:r>
              <a:rPr lang="en-US" dirty="0"/>
              <a:t> representation of research resources</a:t>
            </a:r>
            <a:r>
              <a:rPr lang="en-US" dirty="0" smtClean="0"/>
              <a:t> </a:t>
            </a:r>
            <a:endParaRPr lang="en-US" dirty="0"/>
          </a:p>
          <a:p>
            <a:pPr lvl="1"/>
            <a:r>
              <a:rPr lang="en-US" dirty="0" smtClean="0"/>
              <a:t>ISA </a:t>
            </a:r>
            <a:r>
              <a:rPr lang="en-US" dirty="0"/>
              <a:t>tools and annotation of functional genomics experiments</a:t>
            </a:r>
            <a:r>
              <a:rPr lang="en-US" dirty="0" smtClean="0"/>
              <a:t> </a:t>
            </a:r>
            <a:endParaRPr lang="en-US" dirty="0"/>
          </a:p>
          <a:p>
            <a:pPr lvl="1"/>
            <a:r>
              <a:rPr lang="en-US" dirty="0" smtClean="0"/>
              <a:t>Cross </a:t>
            </a:r>
            <a:r>
              <a:rPr lang="en-US" dirty="0"/>
              <a:t>references to OBI within the Evidence Code Ontology.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for OBI</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manuscript: Jan 22, 2011 email</a:t>
            </a:r>
          </a:p>
          <a:p>
            <a:pPr lvl="1"/>
            <a:r>
              <a:rPr lang="en-US" dirty="0" smtClean="0"/>
              <a:t>Moving </a:t>
            </a:r>
            <a:r>
              <a:rPr lang="en-US" dirty="0"/>
              <a:t>from </a:t>
            </a:r>
            <a:r>
              <a:rPr lang="en-US" dirty="0" smtClean="0"/>
              <a:t>MGED </a:t>
            </a:r>
            <a:r>
              <a:rPr lang="en-US" dirty="0"/>
              <a:t>to OBI (Chris</a:t>
            </a:r>
            <a:r>
              <a:rPr lang="en-US" dirty="0" smtClean="0"/>
              <a:t>)</a:t>
            </a:r>
            <a:endParaRPr lang="en-US" dirty="0"/>
          </a:p>
          <a:p>
            <a:pPr lvl="1"/>
            <a:r>
              <a:rPr lang="en-US" dirty="0" smtClean="0"/>
              <a:t>repository </a:t>
            </a:r>
            <a:r>
              <a:rPr lang="en-US" dirty="0"/>
              <a:t>of experimental data (</a:t>
            </a:r>
            <a:r>
              <a:rPr lang="en-US" dirty="0" err="1"/>
              <a:t>Parkinsons</a:t>
            </a:r>
            <a:r>
              <a:rPr lang="en-US" dirty="0"/>
              <a:t> </a:t>
            </a:r>
            <a:r>
              <a:rPr lang="en-US" dirty="0" smtClean="0"/>
              <a:t>Disease </a:t>
            </a:r>
            <a:r>
              <a:rPr lang="en-US" dirty="0"/>
              <a:t>(Alan),</a:t>
            </a:r>
            <a:r>
              <a:rPr lang="en-US" dirty="0" smtClean="0"/>
              <a:t> Forms </a:t>
            </a:r>
            <a:r>
              <a:rPr lang="en-US" dirty="0"/>
              <a:t>in </a:t>
            </a:r>
            <a:r>
              <a:rPr lang="en-US" dirty="0" err="1">
                <a:solidFill>
                  <a:srgbClr val="FF0000"/>
                </a:solidFill>
              </a:rPr>
              <a:t>EuPathDB</a:t>
            </a:r>
            <a:r>
              <a:rPr lang="en-US" dirty="0"/>
              <a:t> (Chris, </a:t>
            </a:r>
            <a:r>
              <a:rPr lang="en-US" dirty="0" err="1"/>
              <a:t>Jie</a:t>
            </a:r>
            <a:r>
              <a:rPr lang="en-US" dirty="0"/>
              <a:t>), </a:t>
            </a:r>
            <a:r>
              <a:rPr lang="en-US" dirty="0">
                <a:solidFill>
                  <a:srgbClr val="FF0000"/>
                </a:solidFill>
              </a:rPr>
              <a:t>IEDB</a:t>
            </a:r>
            <a:r>
              <a:rPr lang="en-US" dirty="0"/>
              <a:t> (</a:t>
            </a:r>
            <a:r>
              <a:rPr lang="en-US" dirty="0" err="1"/>
              <a:t>Bjoern</a:t>
            </a:r>
            <a:r>
              <a:rPr lang="en-US" dirty="0"/>
              <a:t>)</a:t>
            </a:r>
            <a:r>
              <a:rPr lang="en-US" dirty="0" smtClean="0"/>
              <a:t>)</a:t>
            </a:r>
          </a:p>
          <a:p>
            <a:pPr lvl="1"/>
            <a:r>
              <a:rPr lang="en-US" dirty="0" smtClean="0">
                <a:solidFill>
                  <a:srgbClr val="FF0000"/>
                </a:solidFill>
              </a:rPr>
              <a:t>ISA</a:t>
            </a:r>
            <a:r>
              <a:rPr lang="en-US" dirty="0" smtClean="0"/>
              <a:t> </a:t>
            </a:r>
            <a:r>
              <a:rPr lang="en-US" dirty="0"/>
              <a:t>project and </a:t>
            </a:r>
            <a:r>
              <a:rPr lang="en-US" dirty="0" err="1"/>
              <a:t>multiomics</a:t>
            </a:r>
            <a:r>
              <a:rPr lang="en-US" dirty="0"/>
              <a:t> database (Philippe</a:t>
            </a:r>
            <a:r>
              <a:rPr lang="en-US" dirty="0" smtClean="0"/>
              <a:t>)</a:t>
            </a:r>
          </a:p>
          <a:p>
            <a:pPr lvl="1"/>
            <a:r>
              <a:rPr lang="en-US" dirty="0" smtClean="0"/>
              <a:t>Identification </a:t>
            </a:r>
            <a:r>
              <a:rPr lang="en-US" dirty="0"/>
              <a:t>of devices and services in </a:t>
            </a:r>
            <a:r>
              <a:rPr lang="en-US" dirty="0">
                <a:solidFill>
                  <a:srgbClr val="FF0000"/>
                </a:solidFill>
              </a:rPr>
              <a:t>Eagle-I</a:t>
            </a:r>
            <a:r>
              <a:rPr lang="en-US" dirty="0"/>
              <a:t> (Carlo</a:t>
            </a:r>
            <a:r>
              <a:rPr lang="en-US" dirty="0" smtClean="0"/>
              <a:t>)</a:t>
            </a:r>
          </a:p>
          <a:p>
            <a:pPr lvl="1"/>
            <a:r>
              <a:rPr lang="en-US" dirty="0" smtClean="0"/>
              <a:t>Description </a:t>
            </a:r>
            <a:r>
              <a:rPr lang="en-US" dirty="0"/>
              <a:t>of Mouse Strains, Antibodies (Alan) </a:t>
            </a:r>
            <a:endParaRPr lang="en-US" dirty="0" smtClean="0"/>
          </a:p>
          <a:p>
            <a:r>
              <a:rPr lang="en-US" dirty="0" smtClean="0"/>
              <a:t>For ICBO Tutorial: accepted March, 2011</a:t>
            </a:r>
          </a:p>
          <a:p>
            <a:pPr lvl="1"/>
            <a:r>
              <a:rPr lang="en-US" dirty="0"/>
              <a:t>representation of experiments mapping targets of immune responses in </a:t>
            </a:r>
            <a:r>
              <a:rPr lang="en-US" dirty="0" smtClean="0">
                <a:solidFill>
                  <a:srgbClr val="FF0000"/>
                </a:solidFill>
              </a:rPr>
              <a:t>IEDB</a:t>
            </a:r>
          </a:p>
          <a:p>
            <a:pPr lvl="1"/>
            <a:r>
              <a:rPr lang="en-US" dirty="0" err="1" smtClean="0">
                <a:solidFill>
                  <a:srgbClr val="FF0000"/>
                </a:solidFill>
              </a:rPr>
              <a:t>EuPathDB</a:t>
            </a:r>
            <a:r>
              <a:rPr lang="en-US" dirty="0" smtClean="0"/>
              <a:t> </a:t>
            </a:r>
            <a:r>
              <a:rPr lang="en-US" dirty="0"/>
              <a:t>annotation of genomic-scale datasets associated with eukaryotic </a:t>
            </a:r>
            <a:r>
              <a:rPr lang="en-US" dirty="0" smtClean="0"/>
              <a:t>pathogens </a:t>
            </a:r>
          </a:p>
          <a:p>
            <a:pPr lvl="1"/>
            <a:r>
              <a:rPr lang="en-US" dirty="0" smtClean="0">
                <a:solidFill>
                  <a:srgbClr val="FF0000"/>
                </a:solidFill>
              </a:rPr>
              <a:t>eagle</a:t>
            </a:r>
            <a:r>
              <a:rPr lang="en-US" dirty="0">
                <a:solidFill>
                  <a:srgbClr val="FF0000"/>
                </a:solidFill>
              </a:rPr>
              <a:t>-</a:t>
            </a:r>
            <a:r>
              <a:rPr lang="en-US" dirty="0" err="1">
                <a:solidFill>
                  <a:srgbClr val="FF0000"/>
                </a:solidFill>
              </a:rPr>
              <a:t>i</a:t>
            </a:r>
            <a:r>
              <a:rPr lang="en-US" dirty="0"/>
              <a:t> representation of research resources</a:t>
            </a:r>
            <a:r>
              <a:rPr lang="en-US" dirty="0" smtClean="0"/>
              <a:t> </a:t>
            </a:r>
            <a:endParaRPr lang="en-US" dirty="0"/>
          </a:p>
          <a:p>
            <a:pPr lvl="1"/>
            <a:r>
              <a:rPr lang="en-US" dirty="0" smtClean="0">
                <a:solidFill>
                  <a:srgbClr val="FF0000"/>
                </a:solidFill>
              </a:rPr>
              <a:t>ISA</a:t>
            </a:r>
            <a:r>
              <a:rPr lang="en-US" dirty="0" smtClean="0"/>
              <a:t> </a:t>
            </a:r>
            <a:r>
              <a:rPr lang="en-US" dirty="0"/>
              <a:t>tools and annotation of functional genomics experiments</a:t>
            </a:r>
            <a:r>
              <a:rPr lang="en-US" dirty="0" smtClean="0"/>
              <a:t> </a:t>
            </a:r>
            <a:endParaRPr lang="en-US" dirty="0"/>
          </a:p>
          <a:p>
            <a:pPr lvl="1"/>
            <a:r>
              <a:rPr lang="en-US" dirty="0" smtClean="0"/>
              <a:t>Cross </a:t>
            </a:r>
            <a:r>
              <a:rPr lang="en-US" dirty="0"/>
              <a:t>references to OBI within the Evidence Code Ontology.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OBI Timeline</a:t>
            </a:r>
          </a:p>
        </p:txBody>
      </p:sp>
      <p:sp>
        <p:nvSpPr>
          <p:cNvPr id="31747" name="Line 3"/>
          <p:cNvSpPr>
            <a:spLocks noChangeShapeType="1"/>
          </p:cNvSpPr>
          <p:nvPr/>
        </p:nvSpPr>
        <p:spPr bwMode="auto">
          <a:xfrm>
            <a:off x="76200" y="1981200"/>
            <a:ext cx="8991600" cy="0"/>
          </a:xfrm>
          <a:prstGeom prst="line">
            <a:avLst/>
          </a:prstGeom>
          <a:noFill/>
          <a:ln w="38100">
            <a:solidFill>
              <a:schemeClr val="tx1"/>
            </a:solidFill>
            <a:round/>
            <a:headEnd type="arrow" w="med" len="med"/>
            <a:tailEnd type="arrow" w="med" len="med"/>
          </a:ln>
          <a:effectLst/>
        </p:spPr>
        <p:txBody>
          <a:bodyPr wrap="none" anchor="ctr">
            <a:prstTxWarp prst="textNoShape">
              <a:avLst/>
            </a:prstTxWarp>
          </a:bodyPr>
          <a:lstStyle/>
          <a:p>
            <a:endParaRPr lang="en-US"/>
          </a:p>
        </p:txBody>
      </p:sp>
      <p:sp>
        <p:nvSpPr>
          <p:cNvPr id="31748" name="Rectangle 4"/>
          <p:cNvSpPr>
            <a:spLocks noChangeArrowheads="1"/>
          </p:cNvSpPr>
          <p:nvPr/>
        </p:nvSpPr>
        <p:spPr bwMode="auto">
          <a:xfrm>
            <a:off x="152400" y="2057400"/>
            <a:ext cx="8991600" cy="396875"/>
          </a:xfrm>
          <a:prstGeom prst="rect">
            <a:avLst/>
          </a:prstGeom>
          <a:noFill/>
          <a:ln w="9525">
            <a:noFill/>
            <a:miter lim="800000"/>
            <a:headEnd/>
            <a:tailEnd/>
          </a:ln>
          <a:effectLst/>
        </p:spPr>
        <p:txBody>
          <a:bodyPr>
            <a:prstTxWarp prst="textNoShape">
              <a:avLst/>
            </a:prstTxWarp>
            <a:spAutoFit/>
          </a:bodyPr>
          <a:lstStyle/>
          <a:p>
            <a:r>
              <a:rPr lang="en-US" sz="2000" i="1" dirty="0">
                <a:latin typeface="Arial" charset="0"/>
              </a:rPr>
              <a:t>      2004		</a:t>
            </a:r>
            <a:r>
              <a:rPr lang="en-US" sz="2000" i="1" dirty="0" smtClean="0">
                <a:latin typeface="Arial" charset="0"/>
              </a:rPr>
              <a:t> 		2005				</a:t>
            </a:r>
            <a:r>
              <a:rPr lang="en-US" sz="2000" i="1" dirty="0">
                <a:latin typeface="Arial" charset="0"/>
              </a:rPr>
              <a:t>	2006	</a:t>
            </a:r>
            <a:r>
              <a:rPr lang="en-US" sz="2000" i="1" dirty="0" smtClean="0">
                <a:latin typeface="Arial" charset="0"/>
              </a:rPr>
              <a:t>		        </a:t>
            </a:r>
            <a:r>
              <a:rPr lang="en-US" sz="2000" i="1" dirty="0">
                <a:latin typeface="Arial" charset="0"/>
              </a:rPr>
              <a:t>2007</a:t>
            </a:r>
            <a:endParaRPr lang="en-US" sz="1400" b="1" i="1" dirty="0">
              <a:latin typeface="Arial" charset="0"/>
            </a:endParaRPr>
          </a:p>
        </p:txBody>
      </p:sp>
      <p:sp>
        <p:nvSpPr>
          <p:cNvPr id="31749" name="Rectangle 5"/>
          <p:cNvSpPr>
            <a:spLocks noChangeArrowheads="1"/>
          </p:cNvSpPr>
          <p:nvPr/>
        </p:nvSpPr>
        <p:spPr bwMode="auto">
          <a:xfrm>
            <a:off x="4800600" y="2590800"/>
            <a:ext cx="963613" cy="825500"/>
          </a:xfrm>
          <a:prstGeom prst="rect">
            <a:avLst/>
          </a:prstGeom>
          <a:noFill/>
          <a:ln w="9525">
            <a:noFill/>
            <a:miter lim="800000"/>
            <a:headEnd/>
            <a:tailEnd/>
          </a:ln>
          <a:effectLst/>
        </p:spPr>
        <p:txBody>
          <a:bodyPr wrap="none">
            <a:prstTxWarp prst="textNoShape">
              <a:avLst/>
            </a:prstTxWarp>
            <a:spAutoFit/>
          </a:bodyPr>
          <a:lstStyle/>
          <a:p>
            <a:pPr algn="ctr"/>
            <a:r>
              <a:rPr lang="en-US" sz="1600">
                <a:latin typeface="Arial" charset="0"/>
              </a:rPr>
              <a:t>MGED 8</a:t>
            </a:r>
          </a:p>
          <a:p>
            <a:pPr algn="ctr"/>
            <a:r>
              <a:rPr lang="en-US" sz="1600">
                <a:latin typeface="Arial" charset="0"/>
              </a:rPr>
              <a:t>Bergen</a:t>
            </a:r>
          </a:p>
          <a:p>
            <a:pPr algn="ctr"/>
            <a:r>
              <a:rPr lang="en-US" sz="1600">
                <a:latin typeface="Arial" charset="0"/>
              </a:rPr>
              <a:t>Sept.</a:t>
            </a:r>
          </a:p>
        </p:txBody>
      </p:sp>
      <p:sp>
        <p:nvSpPr>
          <p:cNvPr id="31750" name="Rectangle 6"/>
          <p:cNvSpPr>
            <a:spLocks noChangeArrowheads="1"/>
          </p:cNvSpPr>
          <p:nvPr/>
        </p:nvSpPr>
        <p:spPr bwMode="auto">
          <a:xfrm>
            <a:off x="3581400" y="2663825"/>
            <a:ext cx="1087438" cy="1069975"/>
          </a:xfrm>
          <a:prstGeom prst="rect">
            <a:avLst/>
          </a:prstGeom>
          <a:noFill/>
          <a:ln w="9525">
            <a:noFill/>
            <a:miter lim="800000"/>
            <a:headEnd/>
            <a:tailEnd/>
          </a:ln>
          <a:effectLst/>
        </p:spPr>
        <p:txBody>
          <a:bodyPr wrap="none">
            <a:prstTxWarp prst="textNoShape">
              <a:avLst/>
            </a:prstTxWarp>
            <a:spAutoFit/>
          </a:bodyPr>
          <a:lstStyle/>
          <a:p>
            <a:pPr algn="ctr"/>
            <a:r>
              <a:rPr lang="en-US" sz="1600">
                <a:latin typeface="Arial" charset="0"/>
              </a:rPr>
              <a:t>MAGE</a:t>
            </a:r>
          </a:p>
          <a:p>
            <a:pPr algn="ctr"/>
            <a:r>
              <a:rPr lang="en-US" sz="1600">
                <a:latin typeface="Arial" charset="0"/>
              </a:rPr>
              <a:t>Jamboree</a:t>
            </a:r>
          </a:p>
          <a:p>
            <a:pPr algn="ctr"/>
            <a:r>
              <a:rPr lang="en-US" sz="1600">
                <a:latin typeface="Arial" charset="0"/>
              </a:rPr>
              <a:t>Stanford</a:t>
            </a:r>
          </a:p>
          <a:p>
            <a:pPr algn="ctr"/>
            <a:r>
              <a:rPr lang="en-US" sz="1600">
                <a:latin typeface="Arial" charset="0"/>
              </a:rPr>
              <a:t>March</a:t>
            </a:r>
          </a:p>
        </p:txBody>
      </p:sp>
      <p:sp>
        <p:nvSpPr>
          <p:cNvPr id="31751" name="Rectangle 7"/>
          <p:cNvSpPr>
            <a:spLocks noChangeArrowheads="1"/>
          </p:cNvSpPr>
          <p:nvPr/>
        </p:nvSpPr>
        <p:spPr bwMode="auto">
          <a:xfrm>
            <a:off x="1905000" y="2667000"/>
            <a:ext cx="1285875" cy="825500"/>
          </a:xfrm>
          <a:prstGeom prst="rect">
            <a:avLst/>
          </a:prstGeom>
          <a:noFill/>
          <a:ln w="9525">
            <a:noFill/>
            <a:miter lim="800000"/>
            <a:headEnd/>
            <a:tailEnd/>
          </a:ln>
          <a:effectLst/>
        </p:spPr>
        <p:txBody>
          <a:bodyPr wrap="none">
            <a:prstTxWarp prst="textNoShape">
              <a:avLst/>
            </a:prstTxWarp>
            <a:spAutoFit/>
          </a:bodyPr>
          <a:lstStyle/>
          <a:p>
            <a:pPr algn="ctr"/>
            <a:r>
              <a:rPr lang="en-US" sz="1600">
                <a:latin typeface="Arial" charset="0"/>
              </a:rPr>
              <a:t>SOFG</a:t>
            </a:r>
          </a:p>
          <a:p>
            <a:pPr algn="ctr"/>
            <a:r>
              <a:rPr lang="en-US" sz="1600">
                <a:latin typeface="Arial" charset="0"/>
              </a:rPr>
              <a:t>Philadelphia</a:t>
            </a:r>
          </a:p>
          <a:p>
            <a:pPr algn="ctr"/>
            <a:r>
              <a:rPr lang="en-US" sz="1600">
                <a:latin typeface="Arial" charset="0"/>
              </a:rPr>
              <a:t>Oct</a:t>
            </a:r>
          </a:p>
        </p:txBody>
      </p:sp>
      <p:sp>
        <p:nvSpPr>
          <p:cNvPr id="31752" name="Rectangle 8"/>
          <p:cNvSpPr>
            <a:spLocks noChangeArrowheads="1"/>
          </p:cNvSpPr>
          <p:nvPr/>
        </p:nvSpPr>
        <p:spPr bwMode="auto">
          <a:xfrm>
            <a:off x="84138" y="3733800"/>
            <a:ext cx="2430462" cy="590550"/>
          </a:xfrm>
          <a:prstGeom prst="rect">
            <a:avLst/>
          </a:prstGeom>
          <a:noFill/>
          <a:ln w="9525">
            <a:solidFill>
              <a:schemeClr val="tx1"/>
            </a:solidFill>
            <a:miter lim="800000"/>
            <a:headEnd/>
            <a:tailEnd/>
          </a:ln>
          <a:effectLst/>
        </p:spPr>
        <p:txBody>
          <a:bodyPr wrap="none">
            <a:prstTxWarp prst="textNoShape">
              <a:avLst/>
            </a:prstTxWarp>
            <a:spAutoFit/>
          </a:bodyPr>
          <a:lstStyle/>
          <a:p>
            <a:pPr algn="ctr"/>
            <a:r>
              <a:rPr lang="en-US" sz="1600">
                <a:latin typeface="Arial" charset="0"/>
              </a:rPr>
              <a:t>Transcriptomics (MGED)</a:t>
            </a:r>
          </a:p>
          <a:p>
            <a:pPr algn="ctr"/>
            <a:r>
              <a:rPr lang="en-US" sz="1600">
                <a:latin typeface="Arial" charset="0"/>
              </a:rPr>
              <a:t>Proteomics (PSI)</a:t>
            </a:r>
          </a:p>
        </p:txBody>
      </p:sp>
      <p:sp>
        <p:nvSpPr>
          <p:cNvPr id="31753" name="Rectangle 9"/>
          <p:cNvSpPr>
            <a:spLocks noChangeArrowheads="1"/>
          </p:cNvSpPr>
          <p:nvPr/>
        </p:nvSpPr>
        <p:spPr bwMode="auto">
          <a:xfrm>
            <a:off x="1066800" y="4724400"/>
            <a:ext cx="2462213" cy="1079500"/>
          </a:xfrm>
          <a:prstGeom prst="rect">
            <a:avLst/>
          </a:prstGeom>
          <a:noFill/>
          <a:ln w="9525">
            <a:solidFill>
              <a:schemeClr val="tx1"/>
            </a:solidFill>
            <a:miter lim="800000"/>
            <a:headEnd/>
            <a:tailEnd/>
          </a:ln>
          <a:effectLst/>
        </p:spPr>
        <p:txBody>
          <a:bodyPr wrap="none">
            <a:prstTxWarp prst="textNoShape">
              <a:avLst/>
            </a:prstTxWarp>
            <a:spAutoFit/>
          </a:bodyPr>
          <a:lstStyle/>
          <a:p>
            <a:pPr algn="ctr"/>
            <a:r>
              <a:rPr lang="en-US" sz="1600">
                <a:latin typeface="Arial" charset="0"/>
              </a:rPr>
              <a:t>Toxicogenomics</a:t>
            </a:r>
          </a:p>
          <a:p>
            <a:pPr algn="ctr"/>
            <a:r>
              <a:rPr lang="en-US" sz="1600">
                <a:latin typeface="Arial" charset="0"/>
              </a:rPr>
              <a:t>Environmental Genomics</a:t>
            </a:r>
          </a:p>
          <a:p>
            <a:pPr algn="ctr"/>
            <a:r>
              <a:rPr lang="en-US" sz="1600">
                <a:latin typeface="Arial" charset="0"/>
              </a:rPr>
              <a:t>Nutrigenomics</a:t>
            </a:r>
          </a:p>
          <a:p>
            <a:pPr algn="ctr"/>
            <a:r>
              <a:rPr lang="en-US" sz="1600">
                <a:latin typeface="Arial" charset="0"/>
              </a:rPr>
              <a:t>(MGED RSBI)</a:t>
            </a:r>
          </a:p>
        </p:txBody>
      </p:sp>
      <p:sp>
        <p:nvSpPr>
          <p:cNvPr id="31754" name="Rectangle 10"/>
          <p:cNvSpPr>
            <a:spLocks noChangeArrowheads="1"/>
          </p:cNvSpPr>
          <p:nvPr/>
        </p:nvSpPr>
        <p:spPr bwMode="auto">
          <a:xfrm>
            <a:off x="4038600" y="3746500"/>
            <a:ext cx="701675" cy="825500"/>
          </a:xfrm>
          <a:prstGeom prst="rect">
            <a:avLst/>
          </a:prstGeom>
          <a:noFill/>
          <a:ln w="9525">
            <a:noFill/>
            <a:miter lim="800000"/>
            <a:headEnd/>
            <a:tailEnd/>
          </a:ln>
          <a:effectLst/>
        </p:spPr>
        <p:txBody>
          <a:bodyPr wrap="none">
            <a:prstTxWarp prst="textNoShape">
              <a:avLst/>
            </a:prstTxWarp>
            <a:spAutoFit/>
          </a:bodyPr>
          <a:lstStyle/>
          <a:p>
            <a:pPr algn="ctr"/>
            <a:r>
              <a:rPr lang="en-US" sz="1600">
                <a:latin typeface="Arial" charset="0"/>
              </a:rPr>
              <a:t>PSI</a:t>
            </a:r>
          </a:p>
          <a:p>
            <a:pPr algn="ctr"/>
            <a:r>
              <a:rPr lang="en-US" sz="1600">
                <a:latin typeface="Arial" charset="0"/>
              </a:rPr>
              <a:t>Siena</a:t>
            </a:r>
          </a:p>
          <a:p>
            <a:pPr algn="ctr"/>
            <a:r>
              <a:rPr lang="en-US" sz="1600">
                <a:latin typeface="Arial" charset="0"/>
              </a:rPr>
              <a:t>April</a:t>
            </a:r>
          </a:p>
        </p:txBody>
      </p:sp>
      <p:sp>
        <p:nvSpPr>
          <p:cNvPr id="31755" name="Rectangle 11"/>
          <p:cNvSpPr>
            <a:spLocks noChangeArrowheads="1"/>
          </p:cNvSpPr>
          <p:nvPr/>
        </p:nvSpPr>
        <p:spPr bwMode="auto">
          <a:xfrm>
            <a:off x="0" y="2514600"/>
            <a:ext cx="1087438" cy="1069975"/>
          </a:xfrm>
          <a:prstGeom prst="rect">
            <a:avLst/>
          </a:prstGeom>
          <a:noFill/>
          <a:ln w="9525">
            <a:noFill/>
            <a:miter lim="800000"/>
            <a:headEnd/>
            <a:tailEnd/>
          </a:ln>
          <a:effectLst/>
        </p:spPr>
        <p:txBody>
          <a:bodyPr wrap="none">
            <a:prstTxWarp prst="textNoShape">
              <a:avLst/>
            </a:prstTxWarp>
            <a:spAutoFit/>
          </a:bodyPr>
          <a:lstStyle/>
          <a:p>
            <a:pPr algn="ctr"/>
            <a:r>
              <a:rPr lang="en-US" sz="1600">
                <a:latin typeface="Arial" charset="0"/>
              </a:rPr>
              <a:t>MAGE</a:t>
            </a:r>
          </a:p>
          <a:p>
            <a:pPr algn="ctr"/>
            <a:r>
              <a:rPr lang="en-US" sz="1600">
                <a:latin typeface="Arial" charset="0"/>
              </a:rPr>
              <a:t>Jamboree</a:t>
            </a:r>
          </a:p>
          <a:p>
            <a:pPr algn="ctr"/>
            <a:r>
              <a:rPr lang="en-US" sz="1600">
                <a:latin typeface="Arial" charset="0"/>
              </a:rPr>
              <a:t>Hinxton</a:t>
            </a:r>
          </a:p>
          <a:p>
            <a:pPr algn="ctr"/>
            <a:r>
              <a:rPr lang="en-US" sz="1600">
                <a:latin typeface="Arial" charset="0"/>
              </a:rPr>
              <a:t>Dec</a:t>
            </a:r>
          </a:p>
        </p:txBody>
      </p:sp>
      <p:sp>
        <p:nvSpPr>
          <p:cNvPr id="31756" name="Rectangle 12"/>
          <p:cNvSpPr>
            <a:spLocks noChangeArrowheads="1"/>
          </p:cNvSpPr>
          <p:nvPr/>
        </p:nvSpPr>
        <p:spPr bwMode="auto">
          <a:xfrm>
            <a:off x="82550" y="1576388"/>
            <a:ext cx="1365250" cy="366712"/>
          </a:xfrm>
          <a:prstGeom prst="rect">
            <a:avLst/>
          </a:prstGeom>
          <a:noFill/>
          <a:ln w="9525">
            <a:noFill/>
            <a:miter lim="800000"/>
            <a:headEnd/>
            <a:tailEnd/>
          </a:ln>
          <a:effectLst/>
        </p:spPr>
        <p:txBody>
          <a:bodyPr wrap="none">
            <a:prstTxWarp prst="textNoShape">
              <a:avLst/>
            </a:prstTxWarp>
            <a:spAutoFit/>
          </a:bodyPr>
          <a:lstStyle/>
          <a:p>
            <a:pPr algn="ctr"/>
            <a:r>
              <a:rPr lang="en-US" sz="1800" b="1">
                <a:solidFill>
                  <a:srgbClr val="FF0000"/>
                </a:solidFill>
                <a:latin typeface="Arial" charset="0"/>
              </a:rPr>
              <a:t>MO/ MAGE</a:t>
            </a:r>
          </a:p>
        </p:txBody>
      </p:sp>
      <p:sp>
        <p:nvSpPr>
          <p:cNvPr id="31757" name="Rectangle 13"/>
          <p:cNvSpPr>
            <a:spLocks noChangeArrowheads="1"/>
          </p:cNvSpPr>
          <p:nvPr/>
        </p:nvSpPr>
        <p:spPr bwMode="auto">
          <a:xfrm>
            <a:off x="4286250" y="1524000"/>
            <a:ext cx="819150" cy="915988"/>
          </a:xfrm>
          <a:prstGeom prst="rect">
            <a:avLst/>
          </a:prstGeom>
          <a:noFill/>
          <a:ln w="9525">
            <a:noFill/>
            <a:miter lim="800000"/>
            <a:headEnd/>
            <a:tailEnd/>
          </a:ln>
          <a:effectLst/>
        </p:spPr>
        <p:txBody>
          <a:bodyPr wrap="none">
            <a:prstTxWarp prst="textNoShape">
              <a:avLst/>
            </a:prstTxWarp>
            <a:spAutoFit/>
          </a:bodyPr>
          <a:lstStyle/>
          <a:p>
            <a:pPr algn="ctr"/>
            <a:r>
              <a:rPr lang="en-US" sz="1800" b="1">
                <a:solidFill>
                  <a:srgbClr val="FF0000"/>
                </a:solidFill>
                <a:latin typeface="Arial" charset="0"/>
              </a:rPr>
              <a:t>FuGO</a:t>
            </a:r>
          </a:p>
          <a:p>
            <a:pPr algn="ctr"/>
            <a:endParaRPr lang="en-US" sz="1800" b="1">
              <a:solidFill>
                <a:srgbClr val="FF0000"/>
              </a:solidFill>
              <a:latin typeface="Arial" charset="0"/>
            </a:endParaRPr>
          </a:p>
          <a:p>
            <a:pPr algn="ctr"/>
            <a:r>
              <a:rPr lang="en-US" sz="1800" b="1">
                <a:solidFill>
                  <a:srgbClr val="0000FF"/>
                </a:solidFill>
                <a:latin typeface="Arial" charset="0"/>
              </a:rPr>
              <a:t>FuGE</a:t>
            </a:r>
            <a:endParaRPr lang="en-US" sz="1800" b="1">
              <a:solidFill>
                <a:srgbClr val="FF0000"/>
              </a:solidFill>
              <a:latin typeface="Arial" charset="0"/>
            </a:endParaRPr>
          </a:p>
        </p:txBody>
      </p:sp>
      <p:sp>
        <p:nvSpPr>
          <p:cNvPr id="31758" name="Line 14"/>
          <p:cNvSpPr>
            <a:spLocks noChangeShapeType="1"/>
          </p:cNvSpPr>
          <p:nvPr/>
        </p:nvSpPr>
        <p:spPr bwMode="auto">
          <a:xfrm>
            <a:off x="914400" y="1905000"/>
            <a:ext cx="0" cy="1524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31759" name="Line 15"/>
          <p:cNvSpPr>
            <a:spLocks noChangeShapeType="1"/>
          </p:cNvSpPr>
          <p:nvPr/>
        </p:nvSpPr>
        <p:spPr bwMode="auto">
          <a:xfrm>
            <a:off x="3352800" y="1905000"/>
            <a:ext cx="0" cy="1524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31761" name="Rectangle 17"/>
          <p:cNvSpPr>
            <a:spLocks noChangeArrowheads="1"/>
          </p:cNvSpPr>
          <p:nvPr/>
        </p:nvSpPr>
        <p:spPr bwMode="auto">
          <a:xfrm>
            <a:off x="7848600" y="2511425"/>
            <a:ext cx="1295400" cy="1069975"/>
          </a:xfrm>
          <a:prstGeom prst="rect">
            <a:avLst/>
          </a:prstGeom>
          <a:noFill/>
          <a:ln w="9525">
            <a:noFill/>
            <a:miter lim="800000"/>
            <a:headEnd/>
            <a:tailEnd/>
          </a:ln>
          <a:effectLst/>
        </p:spPr>
        <p:txBody>
          <a:bodyPr>
            <a:prstTxWarp prst="textNoShape">
              <a:avLst/>
            </a:prstTxWarp>
            <a:spAutoFit/>
          </a:bodyPr>
          <a:lstStyle/>
          <a:p>
            <a:pPr algn="ctr"/>
            <a:r>
              <a:rPr lang="en-US" sz="1600" b="1" dirty="0">
                <a:solidFill>
                  <a:srgbClr val="008000"/>
                </a:solidFill>
                <a:latin typeface="Arial" charset="0"/>
              </a:rPr>
              <a:t>OBI Workshop San Diego Jan.</a:t>
            </a:r>
          </a:p>
        </p:txBody>
      </p:sp>
      <p:sp>
        <p:nvSpPr>
          <p:cNvPr id="31764" name="Rectangle 20"/>
          <p:cNvSpPr>
            <a:spLocks noChangeArrowheads="1"/>
          </p:cNvSpPr>
          <p:nvPr/>
        </p:nvSpPr>
        <p:spPr bwMode="auto">
          <a:xfrm>
            <a:off x="6172200" y="4876800"/>
            <a:ext cx="1828800" cy="1079500"/>
          </a:xfrm>
          <a:prstGeom prst="rect">
            <a:avLst/>
          </a:prstGeom>
          <a:noFill/>
          <a:ln w="9525">
            <a:solidFill>
              <a:schemeClr val="tx1"/>
            </a:solidFill>
            <a:miter lim="800000"/>
            <a:headEnd/>
            <a:tailEnd/>
          </a:ln>
          <a:effectLst/>
        </p:spPr>
        <p:txBody>
          <a:bodyPr>
            <a:prstTxWarp prst="textNoShape">
              <a:avLst/>
            </a:prstTxWarp>
            <a:spAutoFit/>
          </a:bodyPr>
          <a:lstStyle/>
          <a:p>
            <a:pPr algn="ctr"/>
            <a:r>
              <a:rPr lang="en-US" sz="1600">
                <a:latin typeface="Arial" charset="0"/>
              </a:rPr>
              <a:t>Cellular Assays Immport        IEDB Neuroinformatics</a:t>
            </a:r>
          </a:p>
        </p:txBody>
      </p:sp>
      <p:grpSp>
        <p:nvGrpSpPr>
          <p:cNvPr id="2" name="Group 26"/>
          <p:cNvGrpSpPr>
            <a:grpSpLocks/>
          </p:cNvGrpSpPr>
          <p:nvPr/>
        </p:nvGrpSpPr>
        <p:grpSpPr bwMode="auto">
          <a:xfrm>
            <a:off x="5651500" y="2514600"/>
            <a:ext cx="2044700" cy="2209800"/>
            <a:chOff x="3560" y="1584"/>
            <a:chExt cx="1288" cy="1392"/>
          </a:xfrm>
        </p:grpSpPr>
        <p:sp>
          <p:nvSpPr>
            <p:cNvPr id="31760" name="Rectangle 16"/>
            <p:cNvSpPr>
              <a:spLocks noChangeArrowheads="1"/>
            </p:cNvSpPr>
            <p:nvPr/>
          </p:nvSpPr>
          <p:spPr bwMode="auto">
            <a:xfrm>
              <a:off x="3648" y="1584"/>
              <a:ext cx="810" cy="674"/>
            </a:xfrm>
            <a:prstGeom prst="rect">
              <a:avLst/>
            </a:prstGeom>
            <a:noFill/>
            <a:ln w="9525">
              <a:noFill/>
              <a:miter lim="800000"/>
              <a:headEnd/>
              <a:tailEnd/>
            </a:ln>
            <a:effectLst/>
          </p:spPr>
          <p:txBody>
            <a:bodyPr wrap="none">
              <a:prstTxWarp prst="textNoShape">
                <a:avLst/>
              </a:prstTxWarp>
              <a:spAutoFit/>
            </a:bodyPr>
            <a:lstStyle/>
            <a:p>
              <a:pPr algn="ctr"/>
              <a:r>
                <a:rPr lang="en-US" sz="1600">
                  <a:latin typeface="Arial" charset="0"/>
                </a:rPr>
                <a:t>1st FuGO</a:t>
              </a:r>
            </a:p>
            <a:p>
              <a:pPr algn="ctr"/>
              <a:r>
                <a:rPr lang="en-US" sz="1600">
                  <a:latin typeface="Arial" charset="0"/>
                </a:rPr>
                <a:t>Workshop</a:t>
              </a:r>
            </a:p>
            <a:p>
              <a:pPr algn="ctr"/>
              <a:r>
                <a:rPr lang="en-US" sz="1600">
                  <a:latin typeface="Arial" charset="0"/>
                </a:rPr>
                <a:t>Philadelphia</a:t>
              </a:r>
            </a:p>
            <a:p>
              <a:pPr algn="ctr"/>
              <a:r>
                <a:rPr lang="en-US" sz="1600">
                  <a:latin typeface="Arial" charset="0"/>
                </a:rPr>
                <a:t>Feb.</a:t>
              </a:r>
            </a:p>
          </p:txBody>
        </p:sp>
        <p:sp>
          <p:nvSpPr>
            <p:cNvPr id="31765" name="Rectangle 21"/>
            <p:cNvSpPr>
              <a:spLocks noChangeArrowheads="1"/>
            </p:cNvSpPr>
            <p:nvPr/>
          </p:nvSpPr>
          <p:spPr bwMode="auto">
            <a:xfrm>
              <a:off x="3560" y="2296"/>
              <a:ext cx="1288" cy="680"/>
            </a:xfrm>
            <a:prstGeom prst="rect">
              <a:avLst/>
            </a:prstGeom>
            <a:noFill/>
            <a:ln w="9525">
              <a:solidFill>
                <a:schemeClr val="tx1"/>
              </a:solidFill>
              <a:miter lim="800000"/>
              <a:headEnd/>
              <a:tailEnd/>
            </a:ln>
            <a:effectLst/>
          </p:spPr>
          <p:txBody>
            <a:bodyPr wrap="none">
              <a:prstTxWarp prst="textNoShape">
                <a:avLst/>
              </a:prstTxWarp>
              <a:spAutoFit/>
            </a:bodyPr>
            <a:lstStyle/>
            <a:p>
              <a:pPr algn="ctr"/>
              <a:r>
                <a:rPr lang="en-US" sz="1600">
                  <a:latin typeface="Arial" charset="0"/>
                </a:rPr>
                <a:t>Cancer Genomics</a:t>
              </a:r>
            </a:p>
            <a:p>
              <a:pPr algn="ctr"/>
              <a:r>
                <a:rPr lang="en-US" sz="1600">
                  <a:latin typeface="Arial" charset="0"/>
                </a:rPr>
                <a:t>Polypmorphisms</a:t>
              </a:r>
            </a:p>
            <a:p>
              <a:pPr algn="ctr"/>
              <a:r>
                <a:rPr lang="en-US" sz="1600">
                  <a:latin typeface="Arial" charset="0"/>
                </a:rPr>
                <a:t>Genome Sequences</a:t>
              </a:r>
            </a:p>
            <a:p>
              <a:pPr algn="ctr"/>
              <a:r>
                <a:rPr lang="en-US" sz="1600">
                  <a:latin typeface="Arial" charset="0"/>
                </a:rPr>
                <a:t>Crop Sciences</a:t>
              </a:r>
            </a:p>
          </p:txBody>
        </p:sp>
      </p:grpSp>
      <p:sp>
        <p:nvSpPr>
          <p:cNvPr id="31766" name="Rectangle 22"/>
          <p:cNvSpPr>
            <a:spLocks noChangeArrowheads="1"/>
          </p:cNvSpPr>
          <p:nvPr/>
        </p:nvSpPr>
        <p:spPr bwMode="auto">
          <a:xfrm>
            <a:off x="4414838" y="4895850"/>
            <a:ext cx="1604962" cy="590550"/>
          </a:xfrm>
          <a:prstGeom prst="rect">
            <a:avLst/>
          </a:prstGeom>
          <a:noFill/>
          <a:ln w="9525">
            <a:solidFill>
              <a:schemeClr val="tx1"/>
            </a:solidFill>
            <a:miter lim="800000"/>
            <a:headEnd/>
            <a:tailEnd/>
          </a:ln>
          <a:effectLst/>
        </p:spPr>
        <p:txBody>
          <a:bodyPr wrap="none">
            <a:prstTxWarp prst="textNoShape">
              <a:avLst/>
            </a:prstTxWarp>
            <a:spAutoFit/>
          </a:bodyPr>
          <a:lstStyle/>
          <a:p>
            <a:pPr algn="ctr"/>
            <a:r>
              <a:rPr lang="en-US" sz="1600">
                <a:latin typeface="Arial" charset="0"/>
              </a:rPr>
              <a:t>Metabolomics</a:t>
            </a:r>
          </a:p>
          <a:p>
            <a:pPr algn="ctr"/>
            <a:r>
              <a:rPr lang="en-US" sz="1600">
                <a:latin typeface="Arial" charset="0"/>
              </a:rPr>
              <a:t>Flow Cytometry</a:t>
            </a:r>
          </a:p>
        </p:txBody>
      </p:sp>
      <p:grpSp>
        <p:nvGrpSpPr>
          <p:cNvPr id="3" name="Group 23"/>
          <p:cNvGrpSpPr>
            <a:grpSpLocks/>
          </p:cNvGrpSpPr>
          <p:nvPr/>
        </p:nvGrpSpPr>
        <p:grpSpPr bwMode="auto">
          <a:xfrm>
            <a:off x="6934200" y="1524000"/>
            <a:ext cx="1133475" cy="1928813"/>
            <a:chOff x="4128" y="993"/>
            <a:chExt cx="714" cy="1215"/>
          </a:xfrm>
        </p:grpSpPr>
        <p:sp>
          <p:nvSpPr>
            <p:cNvPr id="31768" name="Rectangle 24"/>
            <p:cNvSpPr>
              <a:spLocks noChangeArrowheads="1"/>
            </p:cNvSpPr>
            <p:nvPr/>
          </p:nvSpPr>
          <p:spPr bwMode="auto">
            <a:xfrm>
              <a:off x="4128" y="1534"/>
              <a:ext cx="714" cy="674"/>
            </a:xfrm>
            <a:prstGeom prst="rect">
              <a:avLst/>
            </a:prstGeom>
            <a:noFill/>
            <a:ln w="9525">
              <a:noFill/>
              <a:miter lim="800000"/>
              <a:headEnd/>
              <a:tailEnd/>
            </a:ln>
            <a:effectLst/>
          </p:spPr>
          <p:txBody>
            <a:bodyPr wrap="none">
              <a:prstTxWarp prst="textNoShape">
                <a:avLst/>
              </a:prstTxWarp>
              <a:spAutoFit/>
            </a:bodyPr>
            <a:lstStyle/>
            <a:p>
              <a:pPr algn="ctr"/>
              <a:r>
                <a:rPr lang="en-US" sz="1600">
                  <a:latin typeface="Arial" charset="0"/>
                </a:rPr>
                <a:t>2nd FuGO</a:t>
              </a:r>
            </a:p>
            <a:p>
              <a:pPr algn="ctr"/>
              <a:r>
                <a:rPr lang="en-US" sz="1600">
                  <a:latin typeface="Arial" charset="0"/>
                </a:rPr>
                <a:t>Workshop</a:t>
              </a:r>
            </a:p>
            <a:p>
              <a:pPr algn="ctr"/>
              <a:r>
                <a:rPr lang="en-US" sz="1600">
                  <a:latin typeface="Arial" charset="0"/>
                </a:rPr>
                <a:t>Hinxton</a:t>
              </a:r>
            </a:p>
            <a:p>
              <a:pPr algn="ctr"/>
              <a:r>
                <a:rPr lang="en-US" sz="1600">
                  <a:latin typeface="ArialMT" charset="0"/>
                </a:rPr>
                <a:t>July</a:t>
              </a:r>
            </a:p>
          </p:txBody>
        </p:sp>
        <p:sp>
          <p:nvSpPr>
            <p:cNvPr id="31769" name="Rectangle 25"/>
            <p:cNvSpPr>
              <a:spLocks noChangeArrowheads="1"/>
            </p:cNvSpPr>
            <p:nvPr/>
          </p:nvSpPr>
          <p:spPr bwMode="auto">
            <a:xfrm>
              <a:off x="4295" y="993"/>
              <a:ext cx="372" cy="231"/>
            </a:xfrm>
            <a:prstGeom prst="rect">
              <a:avLst/>
            </a:prstGeom>
            <a:noFill/>
            <a:ln w="9525">
              <a:noFill/>
              <a:miter lim="800000"/>
              <a:headEnd/>
              <a:tailEnd/>
            </a:ln>
            <a:effectLst/>
          </p:spPr>
          <p:txBody>
            <a:bodyPr wrap="none">
              <a:prstTxWarp prst="textNoShape">
                <a:avLst/>
              </a:prstTxWarp>
              <a:spAutoFit/>
            </a:bodyPr>
            <a:lstStyle/>
            <a:p>
              <a:pPr algn="ctr"/>
              <a:r>
                <a:rPr lang="en-US" sz="1800" b="1">
                  <a:solidFill>
                    <a:srgbClr val="FF0000"/>
                  </a:solidFill>
                  <a:latin typeface="Arial" charset="0"/>
                </a:rPr>
                <a:t>OBI</a:t>
              </a:r>
            </a:p>
          </p:txBody>
        </p:sp>
      </p:grpSp>
      <p:sp>
        <p:nvSpPr>
          <p:cNvPr id="25" name="TextBox 24"/>
          <p:cNvSpPr txBox="1"/>
          <p:nvPr/>
        </p:nvSpPr>
        <p:spPr>
          <a:xfrm>
            <a:off x="2869889" y="6330073"/>
            <a:ext cx="3638373" cy="369332"/>
          </a:xfrm>
          <a:prstGeom prst="rect">
            <a:avLst/>
          </a:prstGeom>
          <a:noFill/>
        </p:spPr>
        <p:txBody>
          <a:bodyPr wrap="none" rtlCol="0">
            <a:spAutoFit/>
          </a:bodyPr>
          <a:lstStyle/>
          <a:p>
            <a:r>
              <a:rPr lang="en-US" i="1" dirty="0" smtClean="0"/>
              <a:t>From Jan, 2007 OBI workshop in LIAI</a:t>
            </a:r>
            <a:endParaRPr lang="en-US" i="1" dirty="0"/>
          </a:p>
        </p:txBody>
      </p:sp>
      <p:sp>
        <p:nvSpPr>
          <p:cNvPr id="26" name="Line 15"/>
          <p:cNvSpPr>
            <a:spLocks noChangeShapeType="1"/>
          </p:cNvSpPr>
          <p:nvPr/>
        </p:nvSpPr>
        <p:spPr bwMode="auto">
          <a:xfrm>
            <a:off x="6019800" y="1905000"/>
            <a:ext cx="0" cy="1524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27" name="Line 15"/>
          <p:cNvSpPr>
            <a:spLocks noChangeShapeType="1"/>
          </p:cNvSpPr>
          <p:nvPr/>
        </p:nvSpPr>
        <p:spPr bwMode="auto">
          <a:xfrm>
            <a:off x="8460911" y="1905000"/>
            <a:ext cx="0" cy="1524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1761">
                                            <p:txEl>
                                              <p:pRg st="0" end="0"/>
                                            </p:txEl>
                                          </p:spTgt>
                                        </p:tgtEl>
                                        <p:attrNameLst>
                                          <p:attrName>style.visibility</p:attrName>
                                        </p:attrNameLst>
                                      </p:cBhvr>
                                      <p:to>
                                        <p:strVal val="visible"/>
                                      </p:to>
                                    </p:set>
                                    <p:animEffect transition="in" filter="box(out)">
                                      <p:cBhvr>
                                        <p:cTn id="7" dur="500"/>
                                        <p:tgtEl>
                                          <p:spTgt spid="3176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1" grpId="0" build="p" autoUpdateAnimBg="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OBI Timeline</a:t>
            </a:r>
          </a:p>
        </p:txBody>
      </p:sp>
      <p:sp>
        <p:nvSpPr>
          <p:cNvPr id="31747" name="Line 3"/>
          <p:cNvSpPr>
            <a:spLocks noChangeShapeType="1"/>
          </p:cNvSpPr>
          <p:nvPr/>
        </p:nvSpPr>
        <p:spPr bwMode="auto">
          <a:xfrm>
            <a:off x="76200" y="1981200"/>
            <a:ext cx="8991600" cy="0"/>
          </a:xfrm>
          <a:prstGeom prst="line">
            <a:avLst/>
          </a:prstGeom>
          <a:noFill/>
          <a:ln w="38100">
            <a:solidFill>
              <a:schemeClr val="tx1"/>
            </a:solidFill>
            <a:round/>
            <a:headEnd type="arrow" w="med" len="med"/>
            <a:tailEnd type="arrow" w="med" len="med"/>
          </a:ln>
          <a:effectLst/>
        </p:spPr>
        <p:txBody>
          <a:bodyPr wrap="none" anchor="ctr">
            <a:prstTxWarp prst="textNoShape">
              <a:avLst/>
            </a:prstTxWarp>
          </a:bodyPr>
          <a:lstStyle/>
          <a:p>
            <a:endParaRPr lang="en-US"/>
          </a:p>
        </p:txBody>
      </p:sp>
      <p:sp>
        <p:nvSpPr>
          <p:cNvPr id="31748" name="Rectangle 4"/>
          <p:cNvSpPr>
            <a:spLocks noChangeArrowheads="1"/>
          </p:cNvSpPr>
          <p:nvPr/>
        </p:nvSpPr>
        <p:spPr bwMode="auto">
          <a:xfrm>
            <a:off x="152400" y="2057400"/>
            <a:ext cx="8991600" cy="396875"/>
          </a:xfrm>
          <a:prstGeom prst="rect">
            <a:avLst/>
          </a:prstGeom>
          <a:noFill/>
          <a:ln w="9525">
            <a:noFill/>
            <a:miter lim="800000"/>
            <a:headEnd/>
            <a:tailEnd/>
          </a:ln>
          <a:effectLst/>
        </p:spPr>
        <p:txBody>
          <a:bodyPr>
            <a:prstTxWarp prst="textNoShape">
              <a:avLst/>
            </a:prstTxWarp>
            <a:spAutoFit/>
          </a:bodyPr>
          <a:lstStyle/>
          <a:p>
            <a:r>
              <a:rPr lang="en-US" sz="2000" i="1" dirty="0">
                <a:latin typeface="Arial" charset="0"/>
              </a:rPr>
              <a:t>      </a:t>
            </a:r>
            <a:r>
              <a:rPr lang="en-US" sz="2000" i="1" dirty="0" smtClean="0">
                <a:latin typeface="Arial" charset="0"/>
              </a:rPr>
              <a:t>2007			2008			2009			2010			2011</a:t>
            </a:r>
            <a:endParaRPr lang="en-US" sz="1400" b="1" i="1" dirty="0">
              <a:latin typeface="Arial" charset="0"/>
            </a:endParaRPr>
          </a:p>
        </p:txBody>
      </p:sp>
      <p:sp>
        <p:nvSpPr>
          <p:cNvPr id="31758" name="Line 14"/>
          <p:cNvSpPr>
            <a:spLocks noChangeShapeType="1"/>
          </p:cNvSpPr>
          <p:nvPr/>
        </p:nvSpPr>
        <p:spPr bwMode="auto">
          <a:xfrm>
            <a:off x="914400" y="1905000"/>
            <a:ext cx="0" cy="1524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31759" name="Line 15"/>
          <p:cNvSpPr>
            <a:spLocks noChangeShapeType="1"/>
          </p:cNvSpPr>
          <p:nvPr/>
        </p:nvSpPr>
        <p:spPr bwMode="auto">
          <a:xfrm>
            <a:off x="2754715" y="1905000"/>
            <a:ext cx="0" cy="1524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26" name="Line 15"/>
          <p:cNvSpPr>
            <a:spLocks noChangeShapeType="1"/>
          </p:cNvSpPr>
          <p:nvPr/>
        </p:nvSpPr>
        <p:spPr bwMode="auto">
          <a:xfrm>
            <a:off x="4668838" y="1905000"/>
            <a:ext cx="0" cy="1524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27" name="Line 15"/>
          <p:cNvSpPr>
            <a:spLocks noChangeShapeType="1"/>
          </p:cNvSpPr>
          <p:nvPr/>
        </p:nvSpPr>
        <p:spPr bwMode="auto">
          <a:xfrm>
            <a:off x="8326753" y="1905000"/>
            <a:ext cx="0" cy="1524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28" name="Line 15"/>
          <p:cNvSpPr>
            <a:spLocks noChangeShapeType="1"/>
          </p:cNvSpPr>
          <p:nvPr/>
        </p:nvSpPr>
        <p:spPr bwMode="auto">
          <a:xfrm>
            <a:off x="6385931" y="1890713"/>
            <a:ext cx="0" cy="1524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29" name="TextBox 28"/>
          <p:cNvSpPr txBox="1"/>
          <p:nvPr/>
        </p:nvSpPr>
        <p:spPr>
          <a:xfrm>
            <a:off x="2379958" y="3145743"/>
            <a:ext cx="1567081" cy="369332"/>
          </a:xfrm>
          <a:prstGeom prst="rect">
            <a:avLst/>
          </a:prstGeom>
          <a:noFill/>
        </p:spPr>
        <p:txBody>
          <a:bodyPr wrap="none" rtlCol="0">
            <a:spAutoFit/>
          </a:bodyPr>
          <a:lstStyle/>
          <a:p>
            <a:r>
              <a:rPr lang="en-US" i="1" dirty="0" smtClean="0"/>
              <a:t>DENRIE -&gt; IAO</a:t>
            </a:r>
            <a:endParaRPr lang="en-US" i="1" dirty="0"/>
          </a:p>
        </p:txBody>
      </p:sp>
      <p:sp>
        <p:nvSpPr>
          <p:cNvPr id="30" name="TextBox 29"/>
          <p:cNvSpPr txBox="1"/>
          <p:nvPr/>
        </p:nvSpPr>
        <p:spPr>
          <a:xfrm>
            <a:off x="4668838" y="3863891"/>
            <a:ext cx="988422" cy="369332"/>
          </a:xfrm>
          <a:prstGeom prst="rect">
            <a:avLst/>
          </a:prstGeom>
          <a:noFill/>
        </p:spPr>
        <p:txBody>
          <a:bodyPr wrap="none" rtlCol="0">
            <a:spAutoFit/>
          </a:bodyPr>
          <a:lstStyle/>
          <a:p>
            <a:r>
              <a:rPr lang="en-US" i="1" dirty="0" smtClean="0"/>
              <a:t>MIREOT</a:t>
            </a:r>
            <a:endParaRPr lang="en-US" i="1" dirty="0"/>
          </a:p>
        </p:txBody>
      </p:sp>
      <p:grpSp>
        <p:nvGrpSpPr>
          <p:cNvPr id="22" name="Group 21"/>
          <p:cNvGrpSpPr/>
          <p:nvPr/>
        </p:nvGrpSpPr>
        <p:grpSpPr>
          <a:xfrm>
            <a:off x="3147189" y="1535668"/>
            <a:ext cx="5465770" cy="387220"/>
            <a:chOff x="3147189" y="1535668"/>
            <a:chExt cx="5465770" cy="387220"/>
          </a:xfrm>
        </p:grpSpPr>
        <p:sp>
          <p:nvSpPr>
            <p:cNvPr id="31" name="TextBox 30"/>
            <p:cNvSpPr txBox="1"/>
            <p:nvPr/>
          </p:nvSpPr>
          <p:spPr>
            <a:xfrm>
              <a:off x="7676172" y="1535668"/>
              <a:ext cx="936787" cy="369332"/>
            </a:xfrm>
            <a:prstGeom prst="rect">
              <a:avLst/>
            </a:prstGeom>
            <a:noFill/>
          </p:spPr>
          <p:txBody>
            <a:bodyPr wrap="none" rtlCol="0">
              <a:spAutoFit/>
            </a:bodyPr>
            <a:lstStyle/>
            <a:p>
              <a:r>
                <a:rPr lang="en-US" dirty="0" smtClean="0">
                  <a:solidFill>
                    <a:srgbClr val="FF0000"/>
                  </a:solidFill>
                </a:rPr>
                <a:t>OBI RC2</a:t>
              </a:r>
              <a:endParaRPr lang="en-US" dirty="0">
                <a:solidFill>
                  <a:srgbClr val="FF0000"/>
                </a:solidFill>
              </a:endParaRPr>
            </a:p>
          </p:txBody>
        </p:sp>
        <p:sp>
          <p:nvSpPr>
            <p:cNvPr id="32" name="TextBox 31"/>
            <p:cNvSpPr txBox="1"/>
            <p:nvPr/>
          </p:nvSpPr>
          <p:spPr>
            <a:xfrm>
              <a:off x="5744279" y="1553556"/>
              <a:ext cx="936787" cy="369332"/>
            </a:xfrm>
            <a:prstGeom prst="rect">
              <a:avLst/>
            </a:prstGeom>
            <a:noFill/>
          </p:spPr>
          <p:txBody>
            <a:bodyPr wrap="none" rtlCol="0">
              <a:spAutoFit/>
            </a:bodyPr>
            <a:lstStyle/>
            <a:p>
              <a:r>
                <a:rPr lang="en-US" dirty="0" smtClean="0">
                  <a:solidFill>
                    <a:srgbClr val="FF0000"/>
                  </a:solidFill>
                </a:rPr>
                <a:t>OBI RC1</a:t>
              </a:r>
              <a:endParaRPr lang="en-US" dirty="0">
                <a:solidFill>
                  <a:srgbClr val="FF0000"/>
                </a:solidFill>
              </a:endParaRPr>
            </a:p>
          </p:txBody>
        </p:sp>
        <p:sp>
          <p:nvSpPr>
            <p:cNvPr id="33" name="TextBox 32"/>
            <p:cNvSpPr txBox="1"/>
            <p:nvPr/>
          </p:nvSpPr>
          <p:spPr>
            <a:xfrm>
              <a:off x="3147189" y="1553556"/>
              <a:ext cx="1043876" cy="369332"/>
            </a:xfrm>
            <a:prstGeom prst="rect">
              <a:avLst/>
            </a:prstGeom>
            <a:noFill/>
          </p:spPr>
          <p:txBody>
            <a:bodyPr wrap="none" rtlCol="0">
              <a:spAutoFit/>
            </a:bodyPr>
            <a:lstStyle/>
            <a:p>
              <a:r>
                <a:rPr lang="en-US" dirty="0" smtClean="0">
                  <a:solidFill>
                    <a:srgbClr val="FF0000"/>
                  </a:solidFill>
                </a:rPr>
                <a:t>OBI 1.0.X</a:t>
              </a:r>
              <a:endParaRPr lang="en-US" dirty="0">
                <a:solidFill>
                  <a:srgbClr val="FF0000"/>
                </a:solidFill>
              </a:endParaRPr>
            </a:p>
          </p:txBody>
        </p:sp>
      </p:grpSp>
      <p:sp>
        <p:nvSpPr>
          <p:cNvPr id="36" name="TextBox 35"/>
          <p:cNvSpPr txBox="1"/>
          <p:nvPr/>
        </p:nvSpPr>
        <p:spPr>
          <a:xfrm>
            <a:off x="5754909" y="4179559"/>
            <a:ext cx="1583086" cy="369332"/>
          </a:xfrm>
          <a:prstGeom prst="rect">
            <a:avLst/>
          </a:prstGeom>
          <a:noFill/>
        </p:spPr>
        <p:txBody>
          <a:bodyPr wrap="none" rtlCol="0">
            <a:spAutoFit/>
          </a:bodyPr>
          <a:lstStyle/>
          <a:p>
            <a:r>
              <a:rPr lang="en-US" i="1" dirty="0" smtClean="0"/>
              <a:t>J Biomed Sem.</a:t>
            </a:r>
            <a:endParaRPr lang="en-US" i="1" dirty="0"/>
          </a:p>
        </p:txBody>
      </p:sp>
      <p:sp>
        <p:nvSpPr>
          <p:cNvPr id="41" name="TextBox 40"/>
          <p:cNvSpPr txBox="1"/>
          <p:nvPr/>
        </p:nvSpPr>
        <p:spPr>
          <a:xfrm>
            <a:off x="152400" y="2478807"/>
            <a:ext cx="8915400" cy="646331"/>
          </a:xfrm>
          <a:prstGeom prst="rect">
            <a:avLst/>
          </a:prstGeom>
          <a:noFill/>
        </p:spPr>
        <p:txBody>
          <a:bodyPr wrap="square" rtlCol="0">
            <a:spAutoFit/>
          </a:bodyPr>
          <a:lstStyle/>
          <a:p>
            <a:r>
              <a:rPr lang="en-US" dirty="0" smtClean="0"/>
              <a:t>Workshops: Bethesda     Vancouver    EBI                        EBI    Philly     Vancouver           </a:t>
            </a:r>
            <a:r>
              <a:rPr lang="en-US" dirty="0" smtClean="0">
                <a:solidFill>
                  <a:srgbClr val="008000"/>
                </a:solidFill>
              </a:rPr>
              <a:t>San Diego</a:t>
            </a:r>
            <a:r>
              <a:rPr lang="en-US" dirty="0" smtClean="0"/>
              <a:t>	</a:t>
            </a:r>
            <a:endParaRPr lang="en-US" dirty="0"/>
          </a:p>
        </p:txBody>
      </p:sp>
      <p:sp>
        <p:nvSpPr>
          <p:cNvPr id="42" name="TextBox 41"/>
          <p:cNvSpPr txBox="1"/>
          <p:nvPr/>
        </p:nvSpPr>
        <p:spPr>
          <a:xfrm>
            <a:off x="3425506" y="3541907"/>
            <a:ext cx="1481646" cy="369332"/>
          </a:xfrm>
          <a:prstGeom prst="rect">
            <a:avLst/>
          </a:prstGeom>
          <a:noFill/>
        </p:spPr>
        <p:txBody>
          <a:bodyPr wrap="none" rtlCol="0">
            <a:spAutoFit/>
          </a:bodyPr>
          <a:lstStyle/>
          <a:p>
            <a:r>
              <a:rPr lang="en-US" i="1" dirty="0" smtClean="0"/>
              <a:t>OBO Foundry</a:t>
            </a:r>
            <a:endParaRPr lang="en-US" i="1" dirty="0"/>
          </a:p>
        </p:txBody>
      </p:sp>
      <p:sp>
        <p:nvSpPr>
          <p:cNvPr id="43" name="TextBox 42"/>
          <p:cNvSpPr txBox="1"/>
          <p:nvPr/>
        </p:nvSpPr>
        <p:spPr>
          <a:xfrm>
            <a:off x="6546921" y="5420213"/>
            <a:ext cx="804239" cy="369332"/>
          </a:xfrm>
          <a:prstGeom prst="rect">
            <a:avLst/>
          </a:prstGeom>
          <a:noFill/>
          <a:ln>
            <a:solidFill>
              <a:srgbClr val="000000"/>
            </a:solidFill>
          </a:ln>
        </p:spPr>
        <p:txBody>
          <a:bodyPr wrap="none" rtlCol="0">
            <a:spAutoFit/>
          </a:bodyPr>
          <a:lstStyle/>
          <a:p>
            <a:r>
              <a:rPr lang="en-US" dirty="0" smtClean="0"/>
              <a:t>Eagle-</a:t>
            </a:r>
            <a:r>
              <a:rPr lang="en-US" dirty="0" err="1" smtClean="0"/>
              <a:t>i</a:t>
            </a:r>
            <a:endParaRPr lang="en-US" dirty="0"/>
          </a:p>
        </p:txBody>
      </p:sp>
      <p:sp>
        <p:nvSpPr>
          <p:cNvPr id="44" name="TextBox 43"/>
          <p:cNvSpPr txBox="1"/>
          <p:nvPr/>
        </p:nvSpPr>
        <p:spPr>
          <a:xfrm>
            <a:off x="3845819" y="5143214"/>
            <a:ext cx="1061333" cy="646331"/>
          </a:xfrm>
          <a:prstGeom prst="rect">
            <a:avLst/>
          </a:prstGeom>
          <a:noFill/>
          <a:ln>
            <a:solidFill>
              <a:schemeClr val="tx1"/>
            </a:solidFill>
          </a:ln>
        </p:spPr>
        <p:txBody>
          <a:bodyPr wrap="none" rtlCol="0">
            <a:spAutoFit/>
          </a:bodyPr>
          <a:lstStyle/>
          <a:p>
            <a:pPr algn="ctr"/>
            <a:r>
              <a:rPr lang="en-US" dirty="0" smtClean="0"/>
              <a:t>Robot</a:t>
            </a:r>
          </a:p>
          <a:p>
            <a:pPr algn="ctr"/>
            <a:r>
              <a:rPr lang="en-US" dirty="0" smtClean="0"/>
              <a:t>Scientists</a:t>
            </a:r>
            <a:endParaRPr lang="en-US" dirty="0"/>
          </a:p>
        </p:txBody>
      </p:sp>
      <p:sp>
        <p:nvSpPr>
          <p:cNvPr id="45" name="TextBox 44"/>
          <p:cNvSpPr txBox="1"/>
          <p:nvPr/>
        </p:nvSpPr>
        <p:spPr>
          <a:xfrm>
            <a:off x="5393352" y="5143214"/>
            <a:ext cx="992579" cy="369332"/>
          </a:xfrm>
          <a:prstGeom prst="rect">
            <a:avLst/>
          </a:prstGeom>
          <a:noFill/>
          <a:ln>
            <a:solidFill>
              <a:srgbClr val="000000"/>
            </a:solidFill>
          </a:ln>
        </p:spPr>
        <p:txBody>
          <a:bodyPr wrap="none" rtlCol="0">
            <a:spAutoFit/>
          </a:bodyPr>
          <a:lstStyle/>
          <a:p>
            <a:r>
              <a:rPr lang="en-US" dirty="0" smtClean="0"/>
              <a:t>Vaccines</a:t>
            </a:r>
            <a:endParaRPr lang="en-US" dirty="0"/>
          </a:p>
        </p:txBody>
      </p:sp>
      <p:sp>
        <p:nvSpPr>
          <p:cNvPr id="46" name="TextBox 45"/>
          <p:cNvSpPr txBox="1"/>
          <p:nvPr/>
        </p:nvSpPr>
        <p:spPr>
          <a:xfrm>
            <a:off x="125568" y="4695729"/>
            <a:ext cx="2245138" cy="1200329"/>
          </a:xfrm>
          <a:prstGeom prst="rect">
            <a:avLst/>
          </a:prstGeom>
          <a:noFill/>
          <a:ln>
            <a:solidFill>
              <a:srgbClr val="000000"/>
            </a:solidFill>
          </a:ln>
        </p:spPr>
        <p:txBody>
          <a:bodyPr wrap="none" rtlCol="0">
            <a:spAutoFit/>
          </a:bodyPr>
          <a:lstStyle/>
          <a:p>
            <a:r>
              <a:rPr lang="en-US" dirty="0" smtClean="0"/>
              <a:t>Bio-imaging,</a:t>
            </a:r>
          </a:p>
          <a:p>
            <a:r>
              <a:rPr lang="en-US" dirty="0" smtClean="0"/>
              <a:t>Clinical Investigations,</a:t>
            </a:r>
          </a:p>
          <a:p>
            <a:r>
              <a:rPr lang="en-US" dirty="0" smtClean="0"/>
              <a:t>Electrophysiology,</a:t>
            </a:r>
          </a:p>
          <a:p>
            <a:r>
              <a:rPr lang="en-US" dirty="0" smtClean="0"/>
              <a:t>Structural Biology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6" grpId="0"/>
      <p:bldP spid="42" grpId="0"/>
      <p:bldP spid="43" grpId="0" animBg="1"/>
      <p:bldP spid="44" grpId="0" animBg="1"/>
      <p:bldP spid="45" grpId="0" animBg="1"/>
      <p:bldP spid="46" grpId="0" animBg="1"/>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OBI </a:t>
            </a:r>
            <a:r>
              <a:rPr lang="en-US" dirty="0" smtClean="0"/>
              <a:t>Organization (2007)</a:t>
            </a:r>
            <a:endParaRPr lang="en-US" dirty="0"/>
          </a:p>
        </p:txBody>
      </p:sp>
      <p:sp>
        <p:nvSpPr>
          <p:cNvPr id="6150" name="Oval 6"/>
          <p:cNvSpPr>
            <a:spLocks noChangeArrowheads="1"/>
          </p:cNvSpPr>
          <p:nvPr/>
        </p:nvSpPr>
        <p:spPr bwMode="auto">
          <a:xfrm>
            <a:off x="2743200" y="2819400"/>
            <a:ext cx="2819400" cy="2819400"/>
          </a:xfrm>
          <a:prstGeom prst="ellipse">
            <a:avLst/>
          </a:prstGeom>
          <a:solidFill>
            <a:srgbClr val="FFFF00">
              <a:alpha val="47000"/>
            </a:srgbClr>
          </a:solidFill>
          <a:ln w="9525">
            <a:solidFill>
              <a:schemeClr val="tx1"/>
            </a:solidFill>
            <a:round/>
            <a:headEnd/>
            <a:tailEnd/>
          </a:ln>
          <a:effectLst/>
        </p:spPr>
        <p:txBody>
          <a:bodyPr wrap="none" anchor="ctr">
            <a:prstTxWarp prst="textNoShape">
              <a:avLst/>
            </a:prstTxWarp>
          </a:bodyPr>
          <a:lstStyle/>
          <a:p>
            <a:pPr algn="ctr"/>
            <a:r>
              <a:rPr lang="en-US"/>
              <a:t>OBI Developers</a:t>
            </a:r>
          </a:p>
        </p:txBody>
      </p:sp>
      <p:sp>
        <p:nvSpPr>
          <p:cNvPr id="6151" name="Oval 7"/>
          <p:cNvSpPr>
            <a:spLocks noChangeArrowheads="1"/>
          </p:cNvSpPr>
          <p:nvPr/>
        </p:nvSpPr>
        <p:spPr bwMode="auto">
          <a:xfrm>
            <a:off x="5105400" y="2743200"/>
            <a:ext cx="1371600" cy="1219200"/>
          </a:xfrm>
          <a:prstGeom prst="ellipse">
            <a:avLst/>
          </a:prstGeom>
          <a:solidFill>
            <a:srgbClr val="FF0000">
              <a:alpha val="55000"/>
            </a:srgbClr>
          </a:solidFill>
          <a:ln w="9525">
            <a:solidFill>
              <a:schemeClr val="tx1"/>
            </a:solidFill>
            <a:round/>
            <a:headEnd/>
            <a:tailEnd/>
          </a:ln>
          <a:effectLst/>
        </p:spPr>
        <p:txBody>
          <a:bodyPr wrap="none" anchor="ctr">
            <a:prstTxWarp prst="textNoShape">
              <a:avLst/>
            </a:prstTxWarp>
          </a:bodyPr>
          <a:lstStyle/>
          <a:p>
            <a:pPr algn="ctr"/>
            <a:r>
              <a:rPr lang="en-US"/>
              <a:t>Advisory Board</a:t>
            </a:r>
          </a:p>
        </p:txBody>
      </p:sp>
      <p:sp>
        <p:nvSpPr>
          <p:cNvPr id="6149" name="Oval 5"/>
          <p:cNvSpPr>
            <a:spLocks noChangeArrowheads="1"/>
          </p:cNvSpPr>
          <p:nvPr/>
        </p:nvSpPr>
        <p:spPr bwMode="auto">
          <a:xfrm>
            <a:off x="1905000" y="2514600"/>
            <a:ext cx="2514600" cy="2133600"/>
          </a:xfrm>
          <a:prstGeom prst="ellipse">
            <a:avLst/>
          </a:prstGeom>
          <a:solidFill>
            <a:schemeClr val="accent2">
              <a:alpha val="52000"/>
            </a:schemeClr>
          </a:solidFill>
          <a:ln w="9525">
            <a:solidFill>
              <a:schemeClr val="tx1"/>
            </a:solidFill>
            <a:round/>
            <a:headEnd/>
            <a:tailEnd/>
          </a:ln>
          <a:effectLst/>
        </p:spPr>
        <p:txBody>
          <a:bodyPr wrap="none" anchor="ctr">
            <a:prstTxWarp prst="textNoShape">
              <a:avLst/>
            </a:prstTxWarp>
          </a:bodyPr>
          <a:lstStyle/>
          <a:p>
            <a:pPr algn="ctr"/>
            <a:r>
              <a:rPr lang="en-US"/>
              <a:t>OBI Coordinating </a:t>
            </a:r>
          </a:p>
          <a:p>
            <a:pPr algn="ctr"/>
            <a:r>
              <a:rPr lang="en-US"/>
              <a:t>Committee</a:t>
            </a:r>
          </a:p>
        </p:txBody>
      </p:sp>
      <p:sp>
        <p:nvSpPr>
          <p:cNvPr id="6152" name="Rectangle 8"/>
          <p:cNvSpPr>
            <a:spLocks noChangeArrowheads="1"/>
          </p:cNvSpPr>
          <p:nvPr/>
        </p:nvSpPr>
        <p:spPr bwMode="auto">
          <a:xfrm>
            <a:off x="6629400" y="3581400"/>
            <a:ext cx="2276475" cy="1949450"/>
          </a:xfrm>
          <a:prstGeom prst="rect">
            <a:avLst/>
          </a:prstGeom>
          <a:solidFill>
            <a:srgbClr val="FF6666"/>
          </a:solidFill>
          <a:ln w="9525">
            <a:noFill/>
            <a:miter lim="800000"/>
            <a:headEnd/>
            <a:tailEnd/>
          </a:ln>
          <a:effectLst/>
        </p:spPr>
        <p:txBody>
          <a:bodyPr wrap="none">
            <a:prstTxWarp prst="textNoShape">
              <a:avLst/>
            </a:prstTxWarp>
            <a:spAutoFit/>
          </a:bodyPr>
          <a:lstStyle/>
          <a:p>
            <a:r>
              <a:rPr lang="en-US" sz="2000">
                <a:solidFill>
                  <a:srgbClr val="333333"/>
                </a:solidFill>
                <a:latin typeface="Verdana" charset="0"/>
              </a:rPr>
              <a:t>•Frank Hartel</a:t>
            </a:r>
          </a:p>
          <a:p>
            <a:r>
              <a:rPr lang="en-US" sz="2000">
                <a:solidFill>
                  <a:srgbClr val="333333"/>
                </a:solidFill>
                <a:latin typeface="Verdana" charset="0"/>
              </a:rPr>
              <a:t>•Suzi Lewis</a:t>
            </a:r>
          </a:p>
          <a:p>
            <a:r>
              <a:rPr lang="en-US" sz="2000">
                <a:solidFill>
                  <a:srgbClr val="333333"/>
                </a:solidFill>
                <a:latin typeface="Verdana" charset="0"/>
              </a:rPr>
              <a:t>•Mark Musen</a:t>
            </a:r>
          </a:p>
          <a:p>
            <a:r>
              <a:rPr lang="en-US" sz="2000">
                <a:solidFill>
                  <a:srgbClr val="333333"/>
                </a:solidFill>
                <a:latin typeface="Verdana" charset="0"/>
              </a:rPr>
              <a:t>•Steve Oliver</a:t>
            </a:r>
          </a:p>
          <a:p>
            <a:r>
              <a:rPr lang="en-US" sz="2000">
                <a:solidFill>
                  <a:srgbClr val="333333"/>
                </a:solidFill>
                <a:latin typeface="Verdana" charset="0"/>
              </a:rPr>
              <a:t>•Barry Smith</a:t>
            </a:r>
          </a:p>
          <a:p>
            <a:r>
              <a:rPr lang="en-US" sz="2000">
                <a:solidFill>
                  <a:srgbClr val="333333"/>
                </a:solidFill>
                <a:latin typeface="Verdana" charset="0"/>
              </a:rPr>
              <a:t>•Robert Stevens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OBI </a:t>
            </a:r>
            <a:r>
              <a:rPr lang="en-US" dirty="0" smtClean="0"/>
              <a:t>Organization (2011)</a:t>
            </a:r>
            <a:endParaRPr lang="en-US" dirty="0"/>
          </a:p>
        </p:txBody>
      </p:sp>
      <p:sp>
        <p:nvSpPr>
          <p:cNvPr id="6150" name="Oval 6"/>
          <p:cNvSpPr>
            <a:spLocks noChangeArrowheads="1"/>
          </p:cNvSpPr>
          <p:nvPr/>
        </p:nvSpPr>
        <p:spPr bwMode="auto">
          <a:xfrm>
            <a:off x="2743200" y="2819400"/>
            <a:ext cx="2819400" cy="2819400"/>
          </a:xfrm>
          <a:prstGeom prst="ellipse">
            <a:avLst/>
          </a:prstGeom>
          <a:solidFill>
            <a:srgbClr val="FFFF00">
              <a:alpha val="47000"/>
            </a:srgbClr>
          </a:solidFill>
          <a:ln w="9525">
            <a:solidFill>
              <a:schemeClr val="tx1"/>
            </a:solidFill>
            <a:round/>
            <a:headEnd/>
            <a:tailEnd/>
          </a:ln>
          <a:effectLst/>
        </p:spPr>
        <p:txBody>
          <a:bodyPr wrap="none" anchor="ctr">
            <a:prstTxWarp prst="textNoShape">
              <a:avLst/>
            </a:prstTxWarp>
          </a:bodyPr>
          <a:lstStyle/>
          <a:p>
            <a:pPr algn="ctr"/>
            <a:r>
              <a:rPr lang="en-US" dirty="0"/>
              <a:t>OBI Developers</a:t>
            </a:r>
          </a:p>
        </p:txBody>
      </p:sp>
      <p:sp>
        <p:nvSpPr>
          <p:cNvPr id="7" name="Oval 6"/>
          <p:cNvSpPr/>
          <p:nvPr/>
        </p:nvSpPr>
        <p:spPr>
          <a:xfrm>
            <a:off x="3331838" y="4543827"/>
            <a:ext cx="1657673" cy="89062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OBI Core Developers</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OBI Next </a:t>
            </a:r>
            <a:r>
              <a:rPr lang="en-US" dirty="0" smtClean="0"/>
              <a:t>Steps in 2007</a:t>
            </a:r>
            <a:endParaRPr lang="en-US" dirty="0"/>
          </a:p>
        </p:txBody>
      </p:sp>
      <p:sp>
        <p:nvSpPr>
          <p:cNvPr id="12291" name="Rectangle 3"/>
          <p:cNvSpPr>
            <a:spLocks noGrp="1" noChangeArrowheads="1"/>
          </p:cNvSpPr>
          <p:nvPr>
            <p:ph type="body" idx="1"/>
          </p:nvPr>
        </p:nvSpPr>
        <p:spPr>
          <a:xfrm>
            <a:off x="381000" y="1676400"/>
            <a:ext cx="8305800" cy="4114800"/>
          </a:xfrm>
        </p:spPr>
        <p:txBody>
          <a:bodyPr>
            <a:normAutofit fontScale="92500" lnSpcReduction="10000"/>
          </a:bodyPr>
          <a:lstStyle/>
          <a:p>
            <a:pPr>
              <a:lnSpc>
                <a:spcPct val="90000"/>
              </a:lnSpc>
            </a:pPr>
            <a:r>
              <a:rPr lang="en-US" sz="2800" dirty="0"/>
              <a:t>Development</a:t>
            </a:r>
          </a:p>
          <a:p>
            <a:pPr lvl="1">
              <a:lnSpc>
                <a:spcPct val="90000"/>
              </a:lnSpc>
            </a:pPr>
            <a:r>
              <a:rPr lang="en-US" sz="2400" dirty="0"/>
              <a:t>Integration with BFO and OBO </a:t>
            </a:r>
          </a:p>
          <a:p>
            <a:pPr lvl="2">
              <a:lnSpc>
                <a:spcPct val="90000"/>
              </a:lnSpc>
            </a:pPr>
            <a:r>
              <a:rPr lang="en-US" sz="2000" dirty="0"/>
              <a:t>and establish </a:t>
            </a:r>
            <a:r>
              <a:rPr lang="en-US" sz="2000" i="1" dirty="0"/>
              <a:t>formally</a:t>
            </a:r>
            <a:r>
              <a:rPr lang="en-US" sz="2000" dirty="0"/>
              <a:t> how OBI stands with other related efforts</a:t>
            </a:r>
          </a:p>
          <a:p>
            <a:pPr lvl="1">
              <a:lnSpc>
                <a:spcPct val="90000"/>
              </a:lnSpc>
            </a:pPr>
            <a:r>
              <a:rPr lang="en-US" sz="2400" dirty="0"/>
              <a:t>Add terms directly related to investigations that are common to multiple communities </a:t>
            </a:r>
          </a:p>
          <a:p>
            <a:pPr lvl="2">
              <a:lnSpc>
                <a:spcPct val="90000"/>
              </a:lnSpc>
            </a:pPr>
            <a:r>
              <a:rPr lang="en-US" sz="2000" dirty="0"/>
              <a:t>and provide a </a:t>
            </a:r>
            <a:r>
              <a:rPr lang="en-US" sz="2000" i="1" dirty="0"/>
              <a:t>working draft</a:t>
            </a:r>
            <a:r>
              <a:rPr lang="en-US" sz="2000" dirty="0"/>
              <a:t> that each community can build on</a:t>
            </a:r>
          </a:p>
          <a:p>
            <a:pPr>
              <a:lnSpc>
                <a:spcPct val="90000"/>
              </a:lnSpc>
            </a:pPr>
            <a:r>
              <a:rPr lang="en-US" sz="2800" dirty="0"/>
              <a:t>Outreach</a:t>
            </a:r>
          </a:p>
          <a:p>
            <a:pPr lvl="1">
              <a:lnSpc>
                <a:spcPct val="90000"/>
              </a:lnSpc>
            </a:pPr>
            <a:r>
              <a:rPr lang="en-US" sz="2400" dirty="0"/>
              <a:t>Describe our efforts and results in our current communities</a:t>
            </a:r>
          </a:p>
          <a:p>
            <a:pPr lvl="2">
              <a:lnSpc>
                <a:spcPct val="90000"/>
              </a:lnSpc>
            </a:pPr>
            <a:r>
              <a:rPr lang="en-US" sz="2000" dirty="0"/>
              <a:t>and get </a:t>
            </a:r>
            <a:r>
              <a:rPr lang="en-US" sz="2000" i="1" dirty="0"/>
              <a:t>feedback</a:t>
            </a:r>
            <a:r>
              <a:rPr lang="en-US" sz="2000" dirty="0"/>
              <a:t> and </a:t>
            </a:r>
            <a:r>
              <a:rPr lang="en-US" sz="2000" i="1" dirty="0"/>
              <a:t>buy-in</a:t>
            </a:r>
          </a:p>
          <a:p>
            <a:pPr lvl="1">
              <a:lnSpc>
                <a:spcPct val="90000"/>
              </a:lnSpc>
            </a:pPr>
            <a:r>
              <a:rPr lang="en-US" sz="2400" dirty="0"/>
              <a:t>Identify and recruit communities that fill in major unrepresented domains</a:t>
            </a:r>
          </a:p>
          <a:p>
            <a:pPr lvl="2">
              <a:lnSpc>
                <a:spcPct val="90000"/>
              </a:lnSpc>
            </a:pPr>
            <a:r>
              <a:rPr lang="en-US" sz="2000" dirty="0"/>
              <a:t>and establish OBI as the </a:t>
            </a:r>
            <a:r>
              <a:rPr lang="en-US" sz="2000" i="1" dirty="0" err="1"/>
              <a:t>defacto</a:t>
            </a:r>
            <a:r>
              <a:rPr lang="en-US" sz="2000" dirty="0"/>
              <a:t> resource for annotating biomedical investigations</a:t>
            </a:r>
            <a:endParaRPr lang="en-US" sz="2000" i="1" dirty="0"/>
          </a:p>
          <a:p>
            <a:pPr lvl="1">
              <a:lnSpc>
                <a:spcPct val="90000"/>
              </a:lnSpc>
            </a:pPr>
            <a:endParaRPr lang="en-US" sz="2400" dirty="0"/>
          </a:p>
          <a:p>
            <a:pPr lvl="1">
              <a:lnSpc>
                <a:spcPct val="90000"/>
              </a:lnSpc>
            </a:pPr>
            <a:endParaRPr lang="en-US" sz="2400" dirty="0"/>
          </a:p>
          <a:p>
            <a:pPr>
              <a:lnSpc>
                <a:spcPct val="90000"/>
              </a:lnSpc>
            </a:pPr>
            <a:endParaRPr lang="en-US" sz="2800" dirty="0"/>
          </a:p>
          <a:p>
            <a:pPr>
              <a:lnSpc>
                <a:spcPct val="90000"/>
              </a:lnSpc>
            </a:pP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OBI</a:t>
            </a:r>
            <a:r>
              <a:rPr lang="en-US" dirty="0" smtClean="0"/>
              <a:t> Status in 2011</a:t>
            </a:r>
            <a:endParaRPr lang="en-US" dirty="0"/>
          </a:p>
        </p:txBody>
      </p:sp>
      <p:sp>
        <p:nvSpPr>
          <p:cNvPr id="12291" name="Rectangle 3"/>
          <p:cNvSpPr>
            <a:spLocks noGrp="1" noChangeArrowheads="1"/>
          </p:cNvSpPr>
          <p:nvPr>
            <p:ph type="body" idx="1"/>
          </p:nvPr>
        </p:nvSpPr>
        <p:spPr>
          <a:xfrm>
            <a:off x="381000" y="1676400"/>
            <a:ext cx="8305800" cy="4114800"/>
          </a:xfrm>
        </p:spPr>
        <p:txBody>
          <a:bodyPr>
            <a:normAutofit fontScale="85000" lnSpcReduction="20000"/>
          </a:bodyPr>
          <a:lstStyle/>
          <a:p>
            <a:pPr>
              <a:lnSpc>
                <a:spcPct val="90000"/>
              </a:lnSpc>
            </a:pPr>
            <a:r>
              <a:rPr lang="en-US" sz="2800" dirty="0"/>
              <a:t>Development</a:t>
            </a:r>
          </a:p>
          <a:p>
            <a:pPr lvl="1">
              <a:lnSpc>
                <a:spcPct val="90000"/>
              </a:lnSpc>
            </a:pPr>
            <a:r>
              <a:rPr lang="en-US" sz="2400" dirty="0"/>
              <a:t>Integration with BFO and OBO </a:t>
            </a:r>
            <a:endParaRPr lang="en-US" sz="2400" dirty="0" smtClean="0"/>
          </a:p>
          <a:p>
            <a:pPr lvl="2">
              <a:lnSpc>
                <a:spcPct val="90000"/>
              </a:lnSpc>
            </a:pPr>
            <a:r>
              <a:rPr lang="en-US" sz="2000" dirty="0" smtClean="0"/>
              <a:t>Candidate OBO Foundry Ontology – need to establish </a:t>
            </a:r>
            <a:r>
              <a:rPr lang="en-US" sz="2000" dirty="0" smtClean="0">
                <a:solidFill>
                  <a:srgbClr val="FF0000"/>
                </a:solidFill>
              </a:rPr>
              <a:t>usage</a:t>
            </a:r>
          </a:p>
          <a:p>
            <a:pPr lvl="1">
              <a:lnSpc>
                <a:spcPct val="90000"/>
              </a:lnSpc>
            </a:pPr>
            <a:r>
              <a:rPr lang="en-US" sz="2400" dirty="0"/>
              <a:t>Add terms directly related to investigations that are common to multiple communities </a:t>
            </a:r>
            <a:endParaRPr lang="en-US" sz="2400" dirty="0" smtClean="0"/>
          </a:p>
          <a:p>
            <a:pPr lvl="2">
              <a:lnSpc>
                <a:spcPct val="90000"/>
              </a:lnSpc>
            </a:pPr>
            <a:r>
              <a:rPr lang="en-US" sz="2000" dirty="0"/>
              <a:t>2010-10-26 Vancouver 2010 release, </a:t>
            </a:r>
            <a:r>
              <a:rPr lang="en-US" sz="2000" dirty="0" smtClean="0"/>
              <a:t>RC2</a:t>
            </a:r>
          </a:p>
          <a:p>
            <a:pPr lvl="2">
              <a:lnSpc>
                <a:spcPct val="90000"/>
              </a:lnSpc>
            </a:pPr>
            <a:r>
              <a:rPr lang="en-US" sz="2000" dirty="0" smtClean="0"/>
              <a:t>Next release?</a:t>
            </a:r>
          </a:p>
          <a:p>
            <a:pPr>
              <a:lnSpc>
                <a:spcPct val="90000"/>
              </a:lnSpc>
            </a:pPr>
            <a:r>
              <a:rPr lang="en-US" sz="2800" dirty="0"/>
              <a:t>Outreach</a:t>
            </a:r>
          </a:p>
          <a:p>
            <a:pPr lvl="1">
              <a:lnSpc>
                <a:spcPct val="90000"/>
              </a:lnSpc>
            </a:pPr>
            <a:r>
              <a:rPr lang="en-US" sz="2400" dirty="0"/>
              <a:t>Describe our efforts and results in our current communities</a:t>
            </a:r>
            <a:endParaRPr lang="en-US" sz="2400" dirty="0" smtClean="0"/>
          </a:p>
          <a:p>
            <a:pPr lvl="2">
              <a:lnSpc>
                <a:spcPct val="90000"/>
              </a:lnSpc>
            </a:pPr>
            <a:r>
              <a:rPr lang="en-US" sz="2000" dirty="0" smtClean="0"/>
              <a:t>Brinkman et. Al.,  J Biomed Semantics. 2010 (Bio-</a:t>
            </a:r>
            <a:r>
              <a:rPr lang="en-US" sz="2000" dirty="0" err="1" smtClean="0"/>
              <a:t>Ontologies</a:t>
            </a:r>
            <a:r>
              <a:rPr lang="en-US" sz="2000" dirty="0" smtClean="0"/>
              <a:t> SIG 2009)</a:t>
            </a:r>
          </a:p>
          <a:p>
            <a:pPr lvl="2">
              <a:lnSpc>
                <a:spcPct val="90000"/>
              </a:lnSpc>
            </a:pPr>
            <a:r>
              <a:rPr lang="en-US" sz="2000" dirty="0" smtClean="0"/>
              <a:t>ICBO 2011 Tutorial</a:t>
            </a:r>
          </a:p>
          <a:p>
            <a:pPr lvl="1">
              <a:lnSpc>
                <a:spcPct val="90000"/>
              </a:lnSpc>
            </a:pPr>
            <a:r>
              <a:rPr lang="en-US" sz="2400" dirty="0"/>
              <a:t>Identify and recruit communities that fill in major unrepresented domains</a:t>
            </a:r>
          </a:p>
          <a:p>
            <a:pPr lvl="2">
              <a:lnSpc>
                <a:spcPct val="90000"/>
              </a:lnSpc>
            </a:pPr>
            <a:r>
              <a:rPr lang="en-US" sz="2000" dirty="0"/>
              <a:t>and establish OBI as the </a:t>
            </a:r>
            <a:r>
              <a:rPr lang="en-US" sz="2000" i="1" dirty="0" err="1"/>
              <a:t>defacto</a:t>
            </a:r>
            <a:r>
              <a:rPr lang="en-US" sz="2000" dirty="0"/>
              <a:t> resource for annotating biomedical investigations</a:t>
            </a:r>
            <a:endParaRPr lang="en-US" sz="2000" i="1" dirty="0"/>
          </a:p>
          <a:p>
            <a:pPr lvl="1">
              <a:lnSpc>
                <a:spcPct val="90000"/>
              </a:lnSpc>
            </a:pPr>
            <a:endParaRPr lang="en-US" sz="2400" dirty="0"/>
          </a:p>
          <a:p>
            <a:pPr lvl="1">
              <a:lnSpc>
                <a:spcPct val="90000"/>
              </a:lnSpc>
            </a:pPr>
            <a:endParaRPr lang="en-US" sz="2400" dirty="0"/>
          </a:p>
          <a:p>
            <a:pPr>
              <a:lnSpc>
                <a:spcPct val="90000"/>
              </a:lnSpc>
            </a:pPr>
            <a:endParaRPr lang="en-US" sz="2800" dirty="0"/>
          </a:p>
          <a:p>
            <a:pPr>
              <a:lnSpc>
                <a:spcPct val="90000"/>
              </a:lnSpc>
            </a:pP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of OBI manuscript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Submitted Dec 2, 2009 to Nature Biotechnology</a:t>
            </a:r>
          </a:p>
          <a:p>
            <a:r>
              <a:rPr lang="en-US" dirty="0" smtClean="0"/>
              <a:t>Reviews back Jan 27, 2010</a:t>
            </a:r>
          </a:p>
          <a:p>
            <a:pPr lvl="1"/>
            <a:r>
              <a:rPr lang="en-US" dirty="0" smtClean="0"/>
              <a:t>“willing to consider a substantially revised manuscript”</a:t>
            </a:r>
          </a:p>
          <a:p>
            <a:pPr lvl="1"/>
            <a:r>
              <a:rPr lang="en-US" dirty="0" smtClean="0"/>
              <a:t>“new </a:t>
            </a:r>
            <a:r>
              <a:rPr lang="en-US" dirty="0"/>
              <a:t>use cases should be developed that are more compelling than the ones presented. Each should describe a problem of broad interest that exists currently in the absence of OBI and show how the adoption of OBI would solve the problem</a:t>
            </a:r>
            <a:r>
              <a:rPr lang="en-US" dirty="0" smtClean="0"/>
              <a:t>.”</a:t>
            </a:r>
          </a:p>
          <a:p>
            <a:r>
              <a:rPr lang="en-US" dirty="0" smtClean="0"/>
              <a:t>Proposal after Vancouver workshop discussed March/April, 2010</a:t>
            </a:r>
          </a:p>
          <a:p>
            <a:pPr lvl="1"/>
            <a:r>
              <a:rPr lang="en-US" dirty="0" smtClean="0"/>
              <a:t>“adding </a:t>
            </a:r>
            <a:r>
              <a:rPr lang="en-US" dirty="0"/>
              <a:t>a use case that demonstrates end-user usefulness of OBI will be best feasible only when OBI implementations are in use. We will document that several such implementations are ongoing, but that it can take another year until they are fully available in </a:t>
            </a:r>
            <a:r>
              <a:rPr lang="en-US" dirty="0" smtClean="0"/>
              <a:t>production”</a:t>
            </a:r>
          </a:p>
          <a:p>
            <a:r>
              <a:rPr lang="en-US" dirty="0" smtClean="0"/>
              <a:t>Response to NBT Editor and reply – June, 2010</a:t>
            </a:r>
          </a:p>
          <a:p>
            <a:pPr lvl="1"/>
            <a:r>
              <a:rPr lang="en-US" dirty="0" smtClean="0"/>
              <a:t>“</a:t>
            </a:r>
            <a:r>
              <a:rPr lang="en-US" dirty="0"/>
              <a:t>not well targeted to the broad readership of this journal in the absence of a considerable effort to improve the use cases. Therefore, if you prefer not to wait the year or so that would be required to include practical demonstrations, it seems that the better option would be to publish the manuscript in another journal</a:t>
            </a:r>
            <a:r>
              <a:rPr lang="en-US" dirty="0" smtClean="0"/>
              <a:t>.”</a:t>
            </a:r>
          </a:p>
          <a:p>
            <a:r>
              <a:rPr lang="en-US" dirty="0" smtClean="0"/>
              <a:t>Agreement to submit to </a:t>
            </a:r>
            <a:r>
              <a:rPr lang="en-US" dirty="0" err="1" smtClean="0"/>
              <a:t>PLoS</a:t>
            </a:r>
            <a:r>
              <a:rPr lang="en-US" dirty="0" smtClean="0"/>
              <a:t> Computational Biology – June 28, 2010</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of OBI manuscript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Submitted Dec 2, 2009 to Nature Biotechnology</a:t>
            </a:r>
          </a:p>
          <a:p>
            <a:r>
              <a:rPr lang="en-US" dirty="0" smtClean="0"/>
              <a:t>Reviews back Jan 27, 2010</a:t>
            </a:r>
          </a:p>
          <a:p>
            <a:pPr lvl="1"/>
            <a:r>
              <a:rPr lang="en-US" dirty="0" smtClean="0"/>
              <a:t>“willing to consider a substantially revised manuscript”</a:t>
            </a:r>
          </a:p>
          <a:p>
            <a:pPr lvl="1"/>
            <a:r>
              <a:rPr lang="en-US" dirty="0" smtClean="0"/>
              <a:t>“new </a:t>
            </a:r>
            <a:r>
              <a:rPr lang="en-US" b="1" dirty="0">
                <a:solidFill>
                  <a:srgbClr val="FF0000"/>
                </a:solidFill>
              </a:rPr>
              <a:t>use cases </a:t>
            </a:r>
            <a:r>
              <a:rPr lang="en-US" dirty="0"/>
              <a:t>should be developed that are more compelling than the ones presented. Each should describe a problem of broad interest that exists currently in the absence of OBI and show how the adoption of OBI would solve the problem</a:t>
            </a:r>
            <a:r>
              <a:rPr lang="en-US" dirty="0" smtClean="0"/>
              <a:t>.”</a:t>
            </a:r>
          </a:p>
          <a:p>
            <a:r>
              <a:rPr lang="en-US" dirty="0" smtClean="0"/>
              <a:t>Proposal after Vancouver workshop discussed March/April, 2010</a:t>
            </a:r>
          </a:p>
          <a:p>
            <a:pPr lvl="1"/>
            <a:r>
              <a:rPr lang="en-US" dirty="0" smtClean="0"/>
              <a:t>“adding </a:t>
            </a:r>
            <a:r>
              <a:rPr lang="en-US" dirty="0"/>
              <a:t>a </a:t>
            </a:r>
            <a:r>
              <a:rPr lang="en-US" b="1" dirty="0">
                <a:solidFill>
                  <a:srgbClr val="FF0000"/>
                </a:solidFill>
              </a:rPr>
              <a:t>use case </a:t>
            </a:r>
            <a:r>
              <a:rPr lang="en-US" dirty="0"/>
              <a:t>that demonstrates end-user usefulness of OBI will be best feasible only when OBI implementations are in use. We will document that several such implementations are ongoing, but that it can take another year until they are fully available in </a:t>
            </a:r>
            <a:r>
              <a:rPr lang="en-US" dirty="0" smtClean="0"/>
              <a:t>production”</a:t>
            </a:r>
          </a:p>
          <a:p>
            <a:r>
              <a:rPr lang="en-US" dirty="0" smtClean="0"/>
              <a:t>Response to NBT Editor and reply – June, 2010</a:t>
            </a:r>
          </a:p>
          <a:p>
            <a:pPr lvl="1"/>
            <a:r>
              <a:rPr lang="en-US" dirty="0" smtClean="0"/>
              <a:t>“</a:t>
            </a:r>
            <a:r>
              <a:rPr lang="en-US" dirty="0"/>
              <a:t>not well targeted to the broad readership of this journal in the absence of a considerable effort to improve the </a:t>
            </a:r>
            <a:r>
              <a:rPr lang="en-US" b="1" dirty="0">
                <a:solidFill>
                  <a:srgbClr val="FF0000"/>
                </a:solidFill>
              </a:rPr>
              <a:t>use cases</a:t>
            </a:r>
            <a:r>
              <a:rPr lang="en-US" dirty="0"/>
              <a:t>. Therefore, if you prefer not to wait the year or so that would be required to include practical demonstrations, it seems that the better option would be to publish the manuscript in another journal</a:t>
            </a:r>
            <a:r>
              <a:rPr lang="en-US" dirty="0" smtClean="0"/>
              <a:t>.”</a:t>
            </a:r>
          </a:p>
          <a:p>
            <a:r>
              <a:rPr lang="en-US" dirty="0" smtClean="0"/>
              <a:t>Agreement to submit to </a:t>
            </a:r>
            <a:r>
              <a:rPr lang="en-US" dirty="0" err="1" smtClean="0"/>
              <a:t>PLoS</a:t>
            </a:r>
            <a:r>
              <a:rPr lang="en-US" dirty="0" smtClean="0"/>
              <a:t> Computational Biology – June 28, 2010</a:t>
            </a:r>
          </a:p>
          <a:p>
            <a:pPr lvl="1"/>
            <a:r>
              <a:rPr lang="en-US" dirty="0" smtClean="0"/>
              <a:t>BP and CS alternated </a:t>
            </a:r>
            <a:r>
              <a:rPr lang="en-US" i="1" dirty="0" smtClean="0"/>
              <a:t>not</a:t>
            </a:r>
            <a:r>
              <a:rPr lang="en-US" dirty="0" smtClean="0"/>
              <a:t> working on it, </a:t>
            </a:r>
            <a:r>
              <a:rPr lang="en-US" dirty="0"/>
              <a:t>r</a:t>
            </a:r>
            <a:r>
              <a:rPr lang="en-US" dirty="0" smtClean="0"/>
              <a:t>e-evaluation December 27/28, 2010</a:t>
            </a:r>
          </a:p>
          <a:p>
            <a:pPr lvl="1"/>
            <a:r>
              <a:rPr lang="en-US" dirty="0"/>
              <a:t>Submit a revised manuscript to Nat Biotechnology or </a:t>
            </a:r>
            <a:r>
              <a:rPr lang="en-US" dirty="0" err="1"/>
              <a:t>PLoS</a:t>
            </a:r>
            <a:r>
              <a:rPr lang="en-US" dirty="0"/>
              <a:t> Comp Biology that </a:t>
            </a:r>
            <a:r>
              <a:rPr lang="en-US" dirty="0" smtClean="0"/>
              <a:t>focuses </a:t>
            </a:r>
            <a:r>
              <a:rPr lang="en-US" dirty="0"/>
              <a:t>on </a:t>
            </a:r>
            <a:r>
              <a:rPr lang="en-US" dirty="0">
                <a:solidFill>
                  <a:srgbClr val="FF0000"/>
                </a:solidFill>
              </a:rPr>
              <a:t>use</a:t>
            </a:r>
            <a:r>
              <a:rPr lang="en-US" dirty="0"/>
              <a:t> of OBI</a:t>
            </a:r>
            <a:r>
              <a:rPr lang="en-US" dirty="0" smtClean="0"/>
              <a:t>. Jan 30, 2011</a:t>
            </a:r>
          </a:p>
          <a:p>
            <a:pPr lvl="1"/>
            <a:r>
              <a:rPr lang="en-US" dirty="0" smtClean="0"/>
              <a:t>CS/BP have taken a pass at editing </a:t>
            </a:r>
            <a:r>
              <a:rPr lang="en-US" smtClean="0"/>
              <a:t>the manuscript.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385</TotalTime>
  <Words>1448</Words>
  <Application>Microsoft Macintosh PowerPoint</Application>
  <PresentationFormat>On-screen Show (4:3)</PresentationFormat>
  <Paragraphs>172</Paragraphs>
  <Slides>13</Slides>
  <Notes>0</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Office Theme</vt:lpstr>
      <vt:lpstr>State of the Ontology for Biomedical Investigations (OBI)  and the OBI manuscript</vt:lpstr>
      <vt:lpstr>OBI Timeline</vt:lpstr>
      <vt:lpstr>OBI Timeline</vt:lpstr>
      <vt:lpstr>OBI Organization (2007)</vt:lpstr>
      <vt:lpstr>OBI Organization (2011)</vt:lpstr>
      <vt:lpstr>OBI Next Steps in 2007</vt:lpstr>
      <vt:lpstr>OBI Status in 2011</vt:lpstr>
      <vt:lpstr>Timeline of OBI manuscript</vt:lpstr>
      <vt:lpstr>Timeline of OBI manuscript</vt:lpstr>
      <vt:lpstr>Key Reviewer Points</vt:lpstr>
      <vt:lpstr>Key Reviewer Points</vt:lpstr>
      <vt:lpstr>Use Cases for OBI</vt:lpstr>
      <vt:lpstr>Use Cases for OBI</vt:lpstr>
    </vt:vector>
  </TitlesOfParts>
  <Company>University of Pennsylvania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of the OBI and manuscript</dc:title>
  <dc:creator>Chris Stoeckert</dc:creator>
  <cp:lastModifiedBy>Chris Stoeckert</cp:lastModifiedBy>
  <cp:revision>19</cp:revision>
  <dcterms:created xsi:type="dcterms:W3CDTF">2011-03-20T23:54:00Z</dcterms:created>
  <dcterms:modified xsi:type="dcterms:W3CDTF">2011-03-21T00:09:18Z</dcterms:modified>
</cp:coreProperties>
</file>