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Default Extension="vml" ContentType="application/vnd.openxmlformats-officedocument.vmlDrawing"/>
  <Override PartName="/ppt/slides/slide6.xml" ContentType="application/vnd.openxmlformats-officedocument.presentationml.slide+xml"/>
  <Default Extension="xls" ContentType="application/vnd.ms-exce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960" r:id="rId1"/>
  </p:sldMasterIdLst>
  <p:notesMasterIdLst>
    <p:notesMasterId r:id="rId24"/>
  </p:notesMasterIdLst>
  <p:sldIdLst>
    <p:sldId id="256" r:id="rId2"/>
    <p:sldId id="302" r:id="rId3"/>
    <p:sldId id="303" r:id="rId4"/>
    <p:sldId id="276" r:id="rId5"/>
    <p:sldId id="297" r:id="rId6"/>
    <p:sldId id="274" r:id="rId7"/>
    <p:sldId id="275" r:id="rId8"/>
    <p:sldId id="277" r:id="rId9"/>
    <p:sldId id="304" r:id="rId10"/>
    <p:sldId id="294" r:id="rId11"/>
    <p:sldId id="296" r:id="rId12"/>
    <p:sldId id="292" r:id="rId13"/>
    <p:sldId id="305" r:id="rId14"/>
    <p:sldId id="298" r:id="rId15"/>
    <p:sldId id="306" r:id="rId16"/>
    <p:sldId id="280" r:id="rId17"/>
    <p:sldId id="281" r:id="rId18"/>
    <p:sldId id="283" r:id="rId19"/>
    <p:sldId id="307" r:id="rId20"/>
    <p:sldId id="308" r:id="rId21"/>
    <p:sldId id="295" r:id="rId22"/>
    <p:sldId id="30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FF"/>
    <a:srgbClr val="CCECFF"/>
    <a:srgbClr val="ED6101"/>
    <a:srgbClr val="FE7416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91" autoAdjust="0"/>
    <p:restoredTop sz="89046" autoAdjust="0"/>
  </p:normalViewPr>
  <p:slideViewPr>
    <p:cSldViewPr>
      <p:cViewPr varScale="1">
        <p:scale>
          <a:sx n="147" d="100"/>
          <a:sy n="147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A1C0CE-DE7F-4AF8-BD80-787B07F50A88}" type="datetimeFigureOut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96576D-D51A-4E67-8DA5-9A6D61B28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Completeness of isolate data depending on submitter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60560-CD58-4D29-AD18-A1AA1D75C457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2890E4-8835-4A44-B18F-D80B42908DF6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Process central ontology, process will link the material entities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7609E-7A58-4F3F-AD4E-4931CD0318AD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unknown 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EFB91-D513-4972-9185-CC369B1FFB09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unknown </a:t>
            </a:r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ECA5BA-BDBD-4A0F-8F7B-DDF2F148BFF0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Would like to linkEvidence code to OBI assay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Century Schoolbook" pitchFamily="18" charset="0"/>
                <a:cs typeface="Arial" pitchFamily="34" charset="0"/>
              </a:rPr>
              <a:t>Question: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Century Schoolbook" pitchFamily="18" charset="0"/>
                <a:cs typeface="Arial" pitchFamily="34" charset="0"/>
              </a:rPr>
              <a:t>What relation should use to link the quality 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Century Schoolbook" pitchFamily="18" charset="0"/>
                <a:cs typeface="Arial" pitchFamily="34" charset="0"/>
              </a:rPr>
              <a:t>(PATO: organismal quality) such as: 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Century Schoolbook" pitchFamily="18" charset="0"/>
                <a:cs typeface="Arial" pitchFamily="34" charset="0"/>
              </a:rPr>
              <a:t>PATO: lethal to biological process such as 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Century Schoolbook" pitchFamily="18" charset="0"/>
                <a:cs typeface="Arial" pitchFamily="34" charset="0"/>
              </a:rPr>
              <a:t>GO: growth  </a:t>
            </a:r>
          </a:p>
          <a:p>
            <a:pPr>
              <a:spcBef>
                <a:spcPct val="0"/>
              </a:spcBef>
            </a:pPr>
            <a:r>
              <a:rPr lang="en-US" sz="1800" smtClean="0">
                <a:latin typeface="Arial Unicode MS" pitchFamily="34" charset="-128"/>
                <a:cs typeface="Arial" pitchFamily="34" charset="0"/>
              </a:rPr>
              <a:t>We think would be great. One barrier we've run into that could be an issue here, is the range and domain of using qualities as defined though BFO and RO. I don't think they can currently be applied to processes and functions. We would love to see a solution and make use of it. </a:t>
            </a:r>
            <a:endParaRPr lang="en-US" sz="1800" smtClean="0">
              <a:latin typeface="Century Schoolbook" pitchFamily="18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FC2FE0-C1F7-4909-8583-8DD02EBF22C6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Around</a:t>
            </a:r>
            <a:r>
              <a:rPr lang="en-US" baseline="0" dirty="0" smtClean="0"/>
              <a:t> 300 terms, parasite lifecycle stage, where it takes place, vector and host of specific parasite,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6576D-D51A-4E67-8DA5-9A6D61B288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EupathDB, data we want to collect and issues we have now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D20FA0-9931-4FA5-9123-F27539B85481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9"/>
          <p:cNvSpPr/>
          <p:nvPr userDrawn="1"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1229838"/>
            <a:ext cx="6172200" cy="2580162"/>
          </a:xfrm>
        </p:spPr>
        <p:txBody>
          <a:bodyPr anchor="t" anchorCtr="0"/>
          <a:lstStyle>
            <a:lvl1pPr algn="ctr">
              <a:defRPr b="1" cap="none" baseline="0">
                <a:latin typeface="Genev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latin typeface="Genev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6E2F5-E82E-4073-886A-8FD937FADFAE}" type="datetime1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F3D9-627F-4639-BD34-7F68CC74A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2"/>
          <p:cNvCxnSpPr/>
          <p:nvPr userDrawn="1"/>
        </p:nvCxnSpPr>
        <p:spPr>
          <a:xfrm flipV="1">
            <a:off x="381000" y="1066800"/>
            <a:ext cx="7924800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>
            <a:lvl1pPr>
              <a:defRPr sz="2800" b="1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FAFD-FF68-4BF9-ADF1-9E331B5C0D7E}" type="datetime1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7C3C-6210-43A2-897D-BAD9F5F0E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8FBFE-2B45-46C8-B362-8550B47E7BB4}" type="datetime1">
              <a:rPr lang="en-US"/>
              <a:pPr>
                <a:defRPr/>
              </a:pPr>
              <a:t>7/8/11</a:t>
            </a:fld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DDAA7F-7A62-46D5-B5CD-A4B9F95C4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0C61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AABBD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AACC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Excel_Sheet4.xlsx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xcel_97_-_2004_Worksheet1.xls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package" Target="../embeddings/Microsoft_Excel_Sheet2.xls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Excel_Sheet3.xlsx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47800"/>
            <a:ext cx="6858000" cy="236220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Ontology Driven</a:t>
            </a:r>
            <a:b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Data Collection for </a:t>
            </a:r>
            <a:r>
              <a:rPr lang="en-US" sz="3600" dirty="0" err="1" smtClean="0">
                <a:solidFill>
                  <a:schemeClr val="tx1"/>
                </a:solidFill>
                <a:latin typeface="Arial"/>
                <a:cs typeface="Arial"/>
              </a:rPr>
              <a:t>EuPathDB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5602" name="Subtitle 2"/>
          <p:cNvSpPr>
            <a:spLocks noGrp="1"/>
          </p:cNvSpPr>
          <p:nvPr>
            <p:ph type="subTitle" idx="1"/>
          </p:nvPr>
        </p:nvSpPr>
        <p:spPr>
          <a:xfrm>
            <a:off x="2209800" y="4114800"/>
            <a:ext cx="6400800" cy="2057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Jie</a:t>
            </a:r>
            <a:r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Zheng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Center for Bioinformatics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Pennsylvania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Perelman School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Medicine</a:t>
            </a:r>
          </a:p>
          <a:p>
            <a:endParaRPr lang="en-US" dirty="0" smtClean="0">
              <a:solidFill>
                <a:schemeClr val="tx1"/>
              </a:solidFill>
              <a:latin typeface="Geneva"/>
            </a:endParaRPr>
          </a:p>
          <a:p>
            <a:r>
              <a:rPr lang="en-US" sz="1600" b="0" i="1" dirty="0" smtClean="0">
                <a:solidFill>
                  <a:schemeClr val="tx1"/>
                </a:solidFill>
                <a:latin typeface="Geneva"/>
              </a:rPr>
              <a:t>2011 ICBO OBI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Helvetica"/>
              </a:rPr>
              <a:t>Main Components of OBI and Their Relations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3561C9-B4D5-4141-A60C-F5E9E32C777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3048000"/>
            <a:ext cx="2200276" cy="1524000"/>
          </a:xfrm>
          <a:prstGeom prst="ellipse">
            <a:avLst/>
          </a:prstGeom>
          <a:solidFill>
            <a:srgbClr val="FFCCFF">
              <a:alpha val="45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material entity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2000" b="1" dirty="0">
              <a:solidFill>
                <a:srgbClr val="0070C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3800" y="4953000"/>
            <a:ext cx="22860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information content entity (ICE)</a:t>
            </a: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2133600" cy="1524000"/>
          </a:xfrm>
          <a:prstGeom prst="ellipse">
            <a:avLst/>
          </a:prstGeom>
          <a:solidFill>
            <a:srgbClr val="FFCC99">
              <a:alpha val="66000"/>
            </a:srgbClr>
          </a:solidFill>
          <a:ln>
            <a:solidFill>
              <a:srgbClr val="00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planned process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occurrent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5410200"/>
            <a:ext cx="1828800" cy="12192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quality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dependent_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continuant</a:t>
            </a:r>
          </a:p>
        </p:txBody>
      </p:sp>
      <p:sp>
        <p:nvSpPr>
          <p:cNvPr id="34826" name="TextBox 19"/>
          <p:cNvSpPr txBox="1">
            <a:spLocks noChangeArrowheads="1"/>
          </p:cNvSpPr>
          <p:nvPr/>
        </p:nvSpPr>
        <p:spPr bwMode="auto">
          <a:xfrm rot="19462968">
            <a:off x="6034517" y="486739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8" name="TextBox 23"/>
          <p:cNvSpPr txBox="1">
            <a:spLocks noChangeArrowheads="1"/>
          </p:cNvSpPr>
          <p:nvPr/>
        </p:nvSpPr>
        <p:spPr bwMode="auto">
          <a:xfrm rot="2391808">
            <a:off x="2640597" y="4750826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1031386" y="4800600"/>
            <a:ext cx="1330814" cy="3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inheres in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0" name="TextBox 26"/>
          <p:cNvSpPr txBox="1">
            <a:spLocks noChangeArrowheads="1"/>
          </p:cNvSpPr>
          <p:nvPr/>
        </p:nvSpPr>
        <p:spPr bwMode="auto">
          <a:xfrm>
            <a:off x="3276600" y="28194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input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2" name="TextBox 32"/>
          <p:cNvSpPr txBox="1">
            <a:spLocks noChangeArrowheads="1"/>
          </p:cNvSpPr>
          <p:nvPr/>
        </p:nvSpPr>
        <p:spPr bwMode="auto">
          <a:xfrm>
            <a:off x="1011708" y="2403072"/>
            <a:ext cx="1350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located </a:t>
            </a:r>
            <a:r>
              <a:rPr lang="en-US" dirty="0">
                <a:latin typeface="Century Schoolbook" pitchFamily="18" charset="0"/>
              </a:rPr>
              <a:t>in</a:t>
            </a:r>
          </a:p>
        </p:txBody>
      </p:sp>
      <p:cxnSp>
        <p:nvCxnSpPr>
          <p:cNvPr id="22" name="Straight Arrow Connector 21"/>
          <p:cNvCxnSpPr>
            <a:cxnSpLocks noChangeShapeType="1"/>
            <a:stCxn id="7" idx="1"/>
            <a:endCxn id="5" idx="7"/>
          </p:cNvCxnSpPr>
          <p:nvPr/>
        </p:nvCxnSpPr>
        <p:spPr bwMode="auto">
          <a:xfrm rot="16200000" flipV="1">
            <a:off x="4371856" y="1005981"/>
            <a:ext cx="1588" cy="453040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0" idx="1"/>
            <a:endCxn id="5" idx="4"/>
          </p:cNvCxnSpPr>
          <p:nvPr/>
        </p:nvCxnSpPr>
        <p:spPr bwMode="auto">
          <a:xfrm rot="5400000" flipH="1" flipV="1">
            <a:off x="442306" y="4702316"/>
            <a:ext cx="1016748" cy="7561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6" idx="2"/>
            <a:endCxn id="5" idx="5"/>
          </p:cNvCxnSpPr>
          <p:nvPr/>
        </p:nvCxnSpPr>
        <p:spPr bwMode="auto">
          <a:xfrm rot="10800000">
            <a:off x="2106654" y="4348816"/>
            <a:ext cx="1627147" cy="12899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6" idx="6"/>
            <a:endCxn id="7" idx="4"/>
          </p:cNvCxnSpPr>
          <p:nvPr/>
        </p:nvCxnSpPr>
        <p:spPr bwMode="auto">
          <a:xfrm flipV="1">
            <a:off x="6019800" y="4572000"/>
            <a:ext cx="1371600" cy="1066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26"/>
          <p:cNvSpPr/>
          <p:nvPr/>
        </p:nvSpPr>
        <p:spPr>
          <a:xfrm>
            <a:off x="304800" y="1143000"/>
            <a:ext cx="1828800" cy="1219200"/>
          </a:xfrm>
          <a:prstGeom prst="ellipse">
            <a:avLst/>
          </a:prstGeom>
          <a:solidFill>
            <a:srgbClr val="CCECFF">
              <a:alpha val="64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site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3" name="Straight Arrow Connector 72"/>
          <p:cNvCxnSpPr>
            <a:stCxn id="5" idx="0"/>
            <a:endCxn id="27" idx="3"/>
          </p:cNvCxnSpPr>
          <p:nvPr/>
        </p:nvCxnSpPr>
        <p:spPr>
          <a:xfrm rot="16200000" flipV="1">
            <a:off x="518506" y="2237768"/>
            <a:ext cx="864348" cy="7561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" idx="2"/>
            <a:endCxn id="5" idx="6"/>
          </p:cNvCxnSpPr>
          <p:nvPr/>
        </p:nvCxnSpPr>
        <p:spPr>
          <a:xfrm rot="10800000">
            <a:off x="2428876" y="3810000"/>
            <a:ext cx="3895724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26"/>
          <p:cNvSpPr txBox="1">
            <a:spLocks noChangeArrowheads="1"/>
          </p:cNvSpPr>
          <p:nvPr/>
        </p:nvSpPr>
        <p:spPr bwMode="auto">
          <a:xfrm>
            <a:off x="3352800" y="38862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output</a:t>
            </a:r>
            <a:endParaRPr lang="en-US" dirty="0">
              <a:latin typeface="Century Schoolbook" pitchFamily="18" charset="0"/>
            </a:endParaRPr>
          </a:p>
        </p:txBody>
      </p:sp>
      <p:cxnSp>
        <p:nvCxnSpPr>
          <p:cNvPr id="237" name="Straight Arrow Connector 236"/>
          <p:cNvCxnSpPr>
            <a:stCxn id="6" idx="3"/>
            <a:endCxn id="10" idx="5"/>
          </p:cNvCxnSpPr>
          <p:nvPr/>
        </p:nvCxnSpPr>
        <p:spPr>
          <a:xfrm rot="5400000">
            <a:off x="2803619" y="5185894"/>
            <a:ext cx="327118" cy="22027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19"/>
          <p:cNvSpPr txBox="1">
            <a:spLocks noChangeArrowheads="1"/>
          </p:cNvSpPr>
          <p:nvPr/>
        </p:nvSpPr>
        <p:spPr bwMode="auto">
          <a:xfrm rot="21076797">
            <a:off x="2460510" y="5961596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87051-4E14-4689-B3E4-D9E0C0FB23A8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1539875" y="1219200"/>
            <a:ext cx="1127125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ID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1550988" y="1828800"/>
            <a:ext cx="1573212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Date Collected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1560513" y="2438400"/>
            <a:ext cx="2173287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Geographic Location</a:t>
            </a:r>
          </a:p>
          <a:p>
            <a:r>
              <a:rPr lang="en-US" sz="1600" dirty="0">
                <a:latin typeface="Century Schoolbook" pitchFamily="18" charset="0"/>
              </a:rPr>
              <a:t>(Country, State, etc.)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535113" y="3994150"/>
            <a:ext cx="9032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Source</a:t>
            </a:r>
          </a:p>
        </p:txBody>
      </p:sp>
      <p:sp>
        <p:nvSpPr>
          <p:cNvPr id="38919" name="TextBox 11"/>
          <p:cNvSpPr txBox="1">
            <a:spLocks noChangeArrowheads="1"/>
          </p:cNvSpPr>
          <p:nvPr/>
        </p:nvSpPr>
        <p:spPr bwMode="auto">
          <a:xfrm>
            <a:off x="2503488" y="3208338"/>
            <a:ext cx="1677987" cy="8302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Isolate </a:t>
            </a:r>
          </a:p>
          <a:p>
            <a:r>
              <a:rPr lang="en-US" sz="1600" dirty="0">
                <a:latin typeface="Century Schoolbook" pitchFamily="18" charset="0"/>
              </a:rPr>
              <a:t>Environmental </a:t>
            </a:r>
          </a:p>
          <a:p>
            <a:r>
              <a:rPr lang="en-US" sz="1600" dirty="0">
                <a:latin typeface="Century Schoolbook" pitchFamily="18" charset="0"/>
              </a:rPr>
              <a:t>Source</a:t>
            </a:r>
          </a:p>
        </p:txBody>
      </p:sp>
      <p:sp>
        <p:nvSpPr>
          <p:cNvPr id="38920" name="TextBox 12"/>
          <p:cNvSpPr txBox="1">
            <a:spLocks noChangeArrowheads="1"/>
          </p:cNvSpPr>
          <p:nvPr/>
        </p:nvSpPr>
        <p:spPr bwMode="auto">
          <a:xfrm>
            <a:off x="2514600" y="4767263"/>
            <a:ext cx="16002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Species</a:t>
            </a:r>
          </a:p>
        </p:txBody>
      </p:sp>
      <p:sp>
        <p:nvSpPr>
          <p:cNvPr id="38921" name="TextBox 13"/>
          <p:cNvSpPr txBox="1">
            <a:spLocks noChangeArrowheads="1"/>
          </p:cNvSpPr>
          <p:nvPr/>
        </p:nvSpPr>
        <p:spPr bwMode="auto">
          <a:xfrm>
            <a:off x="2503488" y="4298950"/>
            <a:ext cx="8270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Host</a:t>
            </a:r>
          </a:p>
        </p:txBody>
      </p:sp>
      <p:sp>
        <p:nvSpPr>
          <p:cNvPr id="38922" name="TextBox 14"/>
          <p:cNvSpPr txBox="1">
            <a:spLocks noChangeArrowheads="1"/>
          </p:cNvSpPr>
          <p:nvPr/>
        </p:nvSpPr>
        <p:spPr bwMode="auto">
          <a:xfrm>
            <a:off x="1524000" y="5740400"/>
            <a:ext cx="1219200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Nucleotide </a:t>
            </a:r>
          </a:p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23" name="TextBox 15"/>
          <p:cNvSpPr txBox="1">
            <a:spLocks noChangeArrowheads="1"/>
          </p:cNvSpPr>
          <p:nvPr/>
        </p:nvSpPr>
        <p:spPr bwMode="auto">
          <a:xfrm>
            <a:off x="2895600" y="5224462"/>
            <a:ext cx="1600200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Product Name</a:t>
            </a:r>
          </a:p>
        </p:txBody>
      </p:sp>
      <p:sp>
        <p:nvSpPr>
          <p:cNvPr id="38924" name="TextBox 16"/>
          <p:cNvSpPr txBox="1">
            <a:spLocks noChangeArrowheads="1"/>
          </p:cNvSpPr>
          <p:nvPr/>
        </p:nvSpPr>
        <p:spPr bwMode="auto">
          <a:xfrm>
            <a:off x="2895600" y="6291263"/>
            <a:ext cx="11430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30" name="TextBox 22"/>
          <p:cNvSpPr txBox="1">
            <a:spLocks noChangeArrowheads="1"/>
          </p:cNvSpPr>
          <p:nvPr/>
        </p:nvSpPr>
        <p:spPr bwMode="auto">
          <a:xfrm>
            <a:off x="6172200" y="1524000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sp>
        <p:nvSpPr>
          <p:cNvPr id="38931" name="TextBox 23"/>
          <p:cNvSpPr txBox="1">
            <a:spLocks noChangeArrowheads="1"/>
          </p:cNvSpPr>
          <p:nvPr/>
        </p:nvSpPr>
        <p:spPr bwMode="auto">
          <a:xfrm>
            <a:off x="6249988" y="4808538"/>
            <a:ext cx="1598612" cy="830262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OBI: Assay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(Sequencing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Typed Assay)</a:t>
            </a:r>
          </a:p>
        </p:txBody>
      </p:sp>
      <p:sp>
        <p:nvSpPr>
          <p:cNvPr id="38932" name="TextBox 24"/>
          <p:cNvSpPr txBox="1">
            <a:spLocks noChangeArrowheads="1"/>
          </p:cNvSpPr>
          <p:nvPr/>
        </p:nvSpPr>
        <p:spPr bwMode="auto">
          <a:xfrm>
            <a:off x="6248400" y="2122488"/>
            <a:ext cx="1371600" cy="108267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OBI: 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Specimen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Creation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grpSp>
        <p:nvGrpSpPr>
          <p:cNvPr id="38983" name="Group 2119"/>
          <p:cNvGrpSpPr>
            <a:grpSpLocks/>
          </p:cNvGrpSpPr>
          <p:nvPr/>
        </p:nvGrpSpPr>
        <p:grpSpPr bwMode="auto">
          <a:xfrm>
            <a:off x="4038600" y="5638800"/>
            <a:ext cx="3011488" cy="835025"/>
            <a:chOff x="2544" y="3552"/>
            <a:chExt cx="1897" cy="526"/>
          </a:xfrm>
        </p:grpSpPr>
        <p:cxnSp>
          <p:nvCxnSpPr>
            <p:cNvPr id="28" name="Shape 27"/>
            <p:cNvCxnSpPr>
              <a:stCxn id="24" idx="2"/>
              <a:endCxn id="17" idx="3"/>
            </p:cNvCxnSpPr>
            <p:nvPr/>
          </p:nvCxnSpPr>
          <p:spPr>
            <a:xfrm rot="5400000">
              <a:off x="3234" y="2862"/>
              <a:ext cx="517" cy="1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5" name="TextBox 28"/>
            <p:cNvSpPr txBox="1">
              <a:spLocks noChangeArrowheads="1"/>
            </p:cNvSpPr>
            <p:nvPr/>
          </p:nvSpPr>
          <p:spPr bwMode="auto">
            <a:xfrm>
              <a:off x="3072" y="3886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38958" name="Group 2094"/>
          <p:cNvGrpSpPr>
            <a:grpSpLocks/>
          </p:cNvGrpSpPr>
          <p:nvPr/>
        </p:nvGrpSpPr>
        <p:grpSpPr bwMode="auto">
          <a:xfrm>
            <a:off x="0" y="1219200"/>
            <a:ext cx="2362200" cy="5408613"/>
            <a:chOff x="48" y="775"/>
            <a:chExt cx="1440" cy="3400"/>
          </a:xfrm>
        </p:grpSpPr>
        <p:sp>
          <p:nvSpPr>
            <p:cNvPr id="18" name="TextBox 17"/>
            <p:cNvSpPr txBox="1"/>
            <p:nvPr/>
          </p:nvSpPr>
          <p:spPr>
            <a:xfrm>
              <a:off x="77" y="775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" y="1131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" y="1536"/>
              <a:ext cx="30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site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" y="2512"/>
              <a:ext cx="557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m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aterial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e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ntity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" y="3360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" y="3003"/>
              <a:ext cx="62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organism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80" y="864"/>
              <a:ext cx="33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0" y="1248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16" y="2688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6" y="1650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00" y="3120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12" y="3476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" y="3963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12" y="4079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" y="3675"/>
              <a:ext cx="703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dependent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continuant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802" y="3794"/>
              <a:ext cx="144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76" name="Group 2112"/>
          <p:cNvGrpSpPr>
            <a:grpSpLocks/>
          </p:cNvGrpSpPr>
          <p:nvPr/>
        </p:nvGrpSpPr>
        <p:grpSpPr bwMode="auto">
          <a:xfrm>
            <a:off x="2057400" y="6324600"/>
            <a:ext cx="838200" cy="384175"/>
            <a:chOff x="1296" y="3984"/>
            <a:chExt cx="528" cy="242"/>
          </a:xfrm>
        </p:grpSpPr>
        <p:cxnSp>
          <p:nvCxnSpPr>
            <p:cNvPr id="53" name="Shape 52"/>
            <p:cNvCxnSpPr>
              <a:stCxn id="38924" idx="1"/>
              <a:endCxn id="38922" idx="2"/>
            </p:cNvCxnSpPr>
            <p:nvPr/>
          </p:nvCxnSpPr>
          <p:spPr>
            <a:xfrm rot="10800000">
              <a:off x="1344" y="3984"/>
              <a:ext cx="480" cy="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0" name="TextBox 53"/>
            <p:cNvSpPr txBox="1">
              <a:spLocks noChangeArrowheads="1"/>
            </p:cNvSpPr>
            <p:nvPr/>
          </p:nvSpPr>
          <p:spPr bwMode="auto">
            <a:xfrm>
              <a:off x="1296" y="4032"/>
              <a:ext cx="5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115593" y="3352800"/>
            <a:ext cx="1980407" cy="1600200"/>
            <a:chOff x="4115593" y="3352800"/>
            <a:chExt cx="1980407" cy="1600200"/>
          </a:xfrm>
        </p:grpSpPr>
        <p:sp>
          <p:nvSpPr>
            <p:cNvPr id="26" name="TextBox 25"/>
            <p:cNvSpPr txBox="1"/>
            <p:nvPr/>
          </p:nvSpPr>
          <p:spPr>
            <a:xfrm>
              <a:off x="4922838" y="3352800"/>
              <a:ext cx="1173162" cy="108267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OBI: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(Isolate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Specimen)</a:t>
              </a:r>
            </a:p>
          </p:txBody>
        </p:sp>
        <p:cxnSp>
          <p:nvCxnSpPr>
            <p:cNvPr id="56" name="Shape 55"/>
            <p:cNvCxnSpPr>
              <a:cxnSpLocks noChangeShapeType="1"/>
              <a:stCxn id="26" idx="2"/>
              <a:endCxn id="38920" idx="3"/>
            </p:cNvCxnSpPr>
            <p:nvPr/>
          </p:nvCxnSpPr>
          <p:spPr bwMode="auto">
            <a:xfrm rot="5400000">
              <a:off x="4562475" y="3987800"/>
              <a:ext cx="501650" cy="1395413"/>
            </a:xfrm>
            <a:prstGeom prst="bentConnector2">
              <a:avLst/>
            </a:prstGeom>
            <a:noFill/>
            <a:ln w="12700" algn="ctr">
              <a:solidFill>
                <a:srgbClr val="0060D0"/>
              </a:solidFill>
              <a:miter lim="800000"/>
              <a:headEnd/>
              <a:tailEnd type="arrow" w="med" len="med"/>
            </a:ln>
          </p:spPr>
        </p:cxnSp>
        <p:sp>
          <p:nvSpPr>
            <p:cNvPr id="38952" name="TextBox 56"/>
            <p:cNvSpPr txBox="1">
              <a:spLocks noChangeArrowheads="1"/>
            </p:cNvSpPr>
            <p:nvPr/>
          </p:nvSpPr>
          <p:spPr bwMode="auto">
            <a:xfrm>
              <a:off x="4267200" y="4645025"/>
              <a:ext cx="914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has_part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8" name="Group 2114"/>
          <p:cNvGrpSpPr>
            <a:grpSpLocks/>
          </p:cNvGrpSpPr>
          <p:nvPr/>
        </p:nvGrpSpPr>
        <p:grpSpPr bwMode="auto">
          <a:xfrm>
            <a:off x="4181475" y="2362200"/>
            <a:ext cx="2066925" cy="1262063"/>
            <a:chOff x="2634" y="1488"/>
            <a:chExt cx="1302" cy="795"/>
          </a:xfrm>
        </p:grpSpPr>
        <p:cxnSp>
          <p:nvCxnSpPr>
            <p:cNvPr id="38953" name="AutoShape 2089"/>
            <p:cNvCxnSpPr>
              <a:cxnSpLocks noChangeShapeType="1"/>
              <a:stCxn id="38932" idx="1"/>
              <a:endCxn id="38919" idx="3"/>
            </p:cNvCxnSpPr>
            <p:nvPr/>
          </p:nvCxnSpPr>
          <p:spPr bwMode="auto">
            <a:xfrm rot="10800000" flipV="1">
              <a:off x="2634" y="1678"/>
              <a:ext cx="1302" cy="605"/>
            </a:xfrm>
            <a:prstGeom prst="bentConnector3">
              <a:avLst>
                <a:gd name="adj1" fmla="val 8471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4" name="TextBox 28"/>
            <p:cNvSpPr txBox="1">
              <a:spLocks noChangeArrowheads="1"/>
            </p:cNvSpPr>
            <p:nvPr/>
          </p:nvSpPr>
          <p:spPr bwMode="auto">
            <a:xfrm>
              <a:off x="2759" y="1488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2" name="Group 2108"/>
          <p:cNvGrpSpPr>
            <a:grpSpLocks/>
          </p:cNvGrpSpPr>
          <p:nvPr/>
        </p:nvGrpSpPr>
        <p:grpSpPr bwMode="auto">
          <a:xfrm>
            <a:off x="3048000" y="2663825"/>
            <a:ext cx="3200400" cy="1809750"/>
            <a:chOff x="1920" y="1678"/>
            <a:chExt cx="2016" cy="1140"/>
          </a:xfrm>
        </p:grpSpPr>
        <p:cxnSp>
          <p:nvCxnSpPr>
            <p:cNvPr id="38955" name="AutoShape 2091"/>
            <p:cNvCxnSpPr>
              <a:cxnSpLocks noChangeShapeType="1"/>
              <a:stCxn id="38932" idx="1"/>
              <a:endCxn id="38921" idx="3"/>
            </p:cNvCxnSpPr>
            <p:nvPr/>
          </p:nvCxnSpPr>
          <p:spPr bwMode="auto">
            <a:xfrm rot="10800000" flipV="1">
              <a:off x="2098" y="1678"/>
              <a:ext cx="1838" cy="11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6" name="TextBox 28"/>
            <p:cNvSpPr txBox="1">
              <a:spLocks noChangeArrowheads="1"/>
            </p:cNvSpPr>
            <p:nvPr/>
          </p:nvSpPr>
          <p:spPr bwMode="auto">
            <a:xfrm>
              <a:off x="1920" y="254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7" name="Group 2113"/>
          <p:cNvGrpSpPr>
            <a:grpSpLocks/>
          </p:cNvGrpSpPr>
          <p:nvPr/>
        </p:nvGrpSpPr>
        <p:grpSpPr bwMode="auto">
          <a:xfrm>
            <a:off x="1295400" y="2732088"/>
            <a:ext cx="1077913" cy="1263650"/>
            <a:chOff x="816" y="1721"/>
            <a:chExt cx="679" cy="796"/>
          </a:xfrm>
        </p:grpSpPr>
        <p:cxnSp>
          <p:nvCxnSpPr>
            <p:cNvPr id="38957" name="AutoShape 2093"/>
            <p:cNvCxnSpPr>
              <a:cxnSpLocks noChangeShapeType="1"/>
              <a:stCxn id="38918" idx="0"/>
              <a:endCxn id="38917" idx="1"/>
            </p:cNvCxnSpPr>
            <p:nvPr/>
          </p:nvCxnSpPr>
          <p:spPr bwMode="auto">
            <a:xfrm rot="16200000" flipV="1">
              <a:off x="719" y="1984"/>
              <a:ext cx="796" cy="269"/>
            </a:xfrm>
            <a:prstGeom prst="bentConnector4">
              <a:avLst>
                <a:gd name="adj1" fmla="val 26506"/>
                <a:gd name="adj2" fmla="val 15959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9" name="TextBox 56"/>
            <p:cNvSpPr txBox="1">
              <a:spLocks noChangeArrowheads="1"/>
            </p:cNvSpPr>
            <p:nvPr/>
          </p:nvSpPr>
          <p:spPr bwMode="auto">
            <a:xfrm>
              <a:off x="816" y="2112"/>
              <a:ext cx="6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Located_in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0" name="Group 2106"/>
          <p:cNvGrpSpPr>
            <a:grpSpLocks/>
          </p:cNvGrpSpPr>
          <p:nvPr/>
        </p:nvGrpSpPr>
        <p:grpSpPr bwMode="auto">
          <a:xfrm>
            <a:off x="3124200" y="1676400"/>
            <a:ext cx="3810000" cy="446088"/>
            <a:chOff x="1968" y="1056"/>
            <a:chExt cx="2400" cy="281"/>
          </a:xfrm>
        </p:grpSpPr>
        <p:cxnSp>
          <p:nvCxnSpPr>
            <p:cNvPr id="38960" name="AutoShape 2096"/>
            <p:cNvCxnSpPr>
              <a:cxnSpLocks noChangeShapeType="1"/>
              <a:stCxn id="38916" idx="3"/>
              <a:endCxn id="38932" idx="0"/>
            </p:cNvCxnSpPr>
            <p:nvPr/>
          </p:nvCxnSpPr>
          <p:spPr bwMode="auto">
            <a:xfrm>
              <a:off x="1968" y="1259"/>
              <a:ext cx="2400" cy="7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1" name="TextBox 53"/>
            <p:cNvSpPr txBox="1">
              <a:spLocks noChangeArrowheads="1"/>
            </p:cNvSpPr>
            <p:nvPr/>
          </p:nvSpPr>
          <p:spPr bwMode="auto">
            <a:xfrm>
              <a:off x="2688" y="1056"/>
              <a:ext cx="5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38969" name="Group 2105"/>
          <p:cNvGrpSpPr>
            <a:grpSpLocks/>
          </p:cNvGrpSpPr>
          <p:nvPr/>
        </p:nvGrpSpPr>
        <p:grpSpPr bwMode="auto">
          <a:xfrm>
            <a:off x="2667000" y="1143000"/>
            <a:ext cx="3429000" cy="2751138"/>
            <a:chOff x="1680" y="720"/>
            <a:chExt cx="2160" cy="1733"/>
          </a:xfrm>
        </p:grpSpPr>
        <p:cxnSp>
          <p:nvCxnSpPr>
            <p:cNvPr id="38962" name="AutoShape 2098"/>
            <p:cNvCxnSpPr>
              <a:cxnSpLocks noChangeShapeType="1"/>
              <a:stCxn id="38915" idx="3"/>
              <a:endCxn id="26" idx="3"/>
            </p:cNvCxnSpPr>
            <p:nvPr/>
          </p:nvCxnSpPr>
          <p:spPr bwMode="auto">
            <a:xfrm>
              <a:off x="1680" y="875"/>
              <a:ext cx="2160" cy="1578"/>
            </a:xfrm>
            <a:prstGeom prst="bentConnector3">
              <a:avLst>
                <a:gd name="adj1" fmla="val 15958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3" name="TextBox 34"/>
            <p:cNvSpPr txBox="1">
              <a:spLocks noChangeArrowheads="1"/>
            </p:cNvSpPr>
            <p:nvPr/>
          </p:nvSpPr>
          <p:spPr bwMode="auto">
            <a:xfrm>
              <a:off x="3216" y="720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</p:grpSp>
      <p:sp>
        <p:nvSpPr>
          <p:cNvPr id="38967" name="AutoShape 2103"/>
          <p:cNvSpPr>
            <a:spLocks noChangeArrowheads="1"/>
          </p:cNvSpPr>
          <p:nvPr/>
        </p:nvSpPr>
        <p:spPr bwMode="auto">
          <a:xfrm>
            <a:off x="3505200" y="3352800"/>
            <a:ext cx="1600200" cy="838200"/>
          </a:xfrm>
          <a:prstGeom prst="wedgeRoundRectCallout">
            <a:avLst>
              <a:gd name="adj1" fmla="val -62301"/>
              <a:gd name="adj2" fmla="val 7424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qualities of host organism: sex, age, etc.</a:t>
            </a:r>
          </a:p>
        </p:txBody>
      </p:sp>
      <p:sp>
        <p:nvSpPr>
          <p:cNvPr id="38968" name="AutoShape 2104"/>
          <p:cNvSpPr>
            <a:spLocks noChangeArrowheads="1"/>
          </p:cNvSpPr>
          <p:nvPr/>
        </p:nvSpPr>
        <p:spPr bwMode="auto">
          <a:xfrm>
            <a:off x="7239000" y="3962400"/>
            <a:ext cx="1447800" cy="533400"/>
          </a:xfrm>
          <a:prstGeom prst="wedgeRoundRectCallout">
            <a:avLst>
              <a:gd name="adj1" fmla="val -38815"/>
              <a:gd name="adj2" fmla="val 10446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other inputs:</a:t>
            </a:r>
          </a:p>
          <a:p>
            <a:pPr algn="ctr"/>
            <a:r>
              <a:rPr lang="en-US" sz="1600"/>
              <a:t>PCR primers</a:t>
            </a:r>
          </a:p>
        </p:txBody>
      </p:sp>
      <p:grpSp>
        <p:nvGrpSpPr>
          <p:cNvPr id="38987" name="Group 2123"/>
          <p:cNvGrpSpPr>
            <a:grpSpLocks/>
          </p:cNvGrpSpPr>
          <p:nvPr/>
        </p:nvGrpSpPr>
        <p:grpSpPr bwMode="auto">
          <a:xfrm>
            <a:off x="5827713" y="4343400"/>
            <a:ext cx="1792287" cy="465138"/>
            <a:chOff x="3671" y="2736"/>
            <a:chExt cx="1129" cy="293"/>
          </a:xfrm>
        </p:grpSpPr>
        <p:cxnSp>
          <p:nvCxnSpPr>
            <p:cNvPr id="38980" name="AutoShape 2116"/>
            <p:cNvCxnSpPr>
              <a:cxnSpLocks noChangeShapeType="1"/>
            </p:cNvCxnSpPr>
            <p:nvPr/>
          </p:nvCxnSpPr>
          <p:spPr bwMode="auto">
            <a:xfrm rot="5400000" flipH="1">
              <a:off x="3994" y="2582"/>
              <a:ext cx="293" cy="601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1" name="TextBox 28"/>
            <p:cNvSpPr txBox="1">
              <a:spLocks noChangeArrowheads="1"/>
            </p:cNvSpPr>
            <p:nvPr/>
          </p:nvSpPr>
          <p:spPr bwMode="auto">
            <a:xfrm>
              <a:off x="3671" y="278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86" name="Group 2122"/>
          <p:cNvGrpSpPr>
            <a:grpSpLocks/>
          </p:cNvGrpSpPr>
          <p:nvPr/>
        </p:nvGrpSpPr>
        <p:grpSpPr bwMode="auto">
          <a:xfrm>
            <a:off x="6096000" y="3205163"/>
            <a:ext cx="1884363" cy="604837"/>
            <a:chOff x="3840" y="2019"/>
            <a:chExt cx="1187" cy="381"/>
          </a:xfrm>
        </p:grpSpPr>
        <p:cxnSp>
          <p:nvCxnSpPr>
            <p:cNvPr id="38984" name="AutoShape 2120"/>
            <p:cNvCxnSpPr>
              <a:cxnSpLocks noChangeShapeType="1"/>
              <a:stCxn id="38932" idx="2"/>
            </p:cNvCxnSpPr>
            <p:nvPr/>
          </p:nvCxnSpPr>
          <p:spPr bwMode="auto">
            <a:xfrm rot="5400000">
              <a:off x="4008" y="1851"/>
              <a:ext cx="191" cy="52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5" name="TextBox 28"/>
            <p:cNvSpPr txBox="1">
              <a:spLocks noChangeArrowheads="1"/>
            </p:cNvSpPr>
            <p:nvPr/>
          </p:nvSpPr>
          <p:spPr bwMode="auto">
            <a:xfrm>
              <a:off x="3840" y="2208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1527" y="5115611"/>
            <a:ext cx="1690100" cy="446989"/>
            <a:chOff x="4491527" y="5115611"/>
            <a:chExt cx="1690100" cy="446989"/>
          </a:xfrm>
        </p:grpSpPr>
        <p:sp>
          <p:nvSpPr>
            <p:cNvPr id="38936" name="TextBox 34"/>
            <p:cNvSpPr txBox="1">
              <a:spLocks noChangeArrowheads="1"/>
            </p:cNvSpPr>
            <p:nvPr/>
          </p:nvSpPr>
          <p:spPr bwMode="auto">
            <a:xfrm>
              <a:off x="4491527" y="5115611"/>
              <a:ext cx="7953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  <p:sp>
          <p:nvSpPr>
            <p:cNvPr id="72" name="TextBox 16"/>
            <p:cNvSpPr txBox="1">
              <a:spLocks noChangeArrowheads="1"/>
            </p:cNvSpPr>
            <p:nvPr/>
          </p:nvSpPr>
          <p:spPr bwMode="auto">
            <a:xfrm>
              <a:off x="5267227" y="5224046"/>
              <a:ext cx="9144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Protein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38923" idx="3"/>
              <a:endCxn id="72" idx="1"/>
            </p:cNvCxnSpPr>
            <p:nvPr/>
          </p:nvCxnSpPr>
          <p:spPr>
            <a:xfrm flipV="1">
              <a:off x="4495800" y="5393323"/>
              <a:ext cx="771427" cy="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743200" y="5750515"/>
            <a:ext cx="1095865" cy="307777"/>
            <a:chOff x="2743200" y="5750515"/>
            <a:chExt cx="1095865" cy="307777"/>
          </a:xfrm>
        </p:grpSpPr>
        <p:cxnSp>
          <p:nvCxnSpPr>
            <p:cNvPr id="86" name="Straight Arrow Connector 85"/>
            <p:cNvCxnSpPr>
              <a:stCxn id="38922" idx="3"/>
              <a:endCxn id="71" idx="1"/>
            </p:cNvCxnSpPr>
            <p:nvPr/>
          </p:nvCxnSpPr>
          <p:spPr>
            <a:xfrm flipV="1">
              <a:off x="2743200" y="6031988"/>
              <a:ext cx="1066800" cy="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2772265" y="5750515"/>
              <a:ext cx="1066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ED6101"/>
                  </a:solidFill>
                  <a:latin typeface="Century Schoolbook" pitchFamily="18" charset="0"/>
                </a:rPr>
                <a:t>inheres 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10000" y="5562600"/>
            <a:ext cx="1981200" cy="638665"/>
            <a:chOff x="3810000" y="5562600"/>
            <a:chExt cx="1981200" cy="638665"/>
          </a:xfrm>
        </p:grpSpPr>
        <p:cxnSp>
          <p:nvCxnSpPr>
            <p:cNvPr id="51" name="Shape 50"/>
            <p:cNvCxnSpPr>
              <a:stCxn id="71" idx="3"/>
              <a:endCxn id="72" idx="2"/>
            </p:cNvCxnSpPr>
            <p:nvPr/>
          </p:nvCxnSpPr>
          <p:spPr bwMode="auto">
            <a:xfrm flipV="1">
              <a:off x="4495800" y="5562600"/>
              <a:ext cx="1228627" cy="4693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3810000" y="5862711"/>
              <a:ext cx="685800" cy="33855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DNA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4495800" y="5750515"/>
              <a:ext cx="1295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solidFill>
                    <a:srgbClr val="ED6101"/>
                  </a:solidFill>
                  <a:latin typeface="Century Schoolbook" pitchFamily="18" charset="0"/>
                </a:rPr>
                <a:t>derives_from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38988" name="AutoShape 2124"/>
          <p:cNvSpPr>
            <a:spLocks noChangeArrowheads="1"/>
          </p:cNvSpPr>
          <p:nvPr/>
        </p:nvSpPr>
        <p:spPr bwMode="auto">
          <a:xfrm>
            <a:off x="4572000" y="4953000"/>
            <a:ext cx="1295400" cy="762000"/>
          </a:xfrm>
          <a:prstGeom prst="wedgeRoundRectCallout">
            <a:avLst>
              <a:gd name="adj1" fmla="val -87009"/>
              <a:gd name="adj2" fmla="val -4708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 dirty="0"/>
              <a:t>other</a:t>
            </a:r>
          </a:p>
          <a:p>
            <a:pPr algn="ctr"/>
            <a:r>
              <a:rPr lang="en-US" sz="1600" dirty="0"/>
              <a:t>information:</a:t>
            </a:r>
          </a:p>
          <a:p>
            <a:pPr algn="ctr"/>
            <a:r>
              <a:rPr lang="en-US" sz="1600" dirty="0"/>
              <a:t>Subtype,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0" grpId="0" autoUpdateAnimBg="0"/>
      <p:bldP spid="38931" grpId="0" animBg="1" autoUpdateAnimBg="0"/>
      <p:bldP spid="38932" grpId="0" animBg="1" autoUpdateAnimBg="0"/>
      <p:bldP spid="38967" grpId="0" animBg="1" autoUpdateAnimBg="0"/>
      <p:bldP spid="38968" grpId="0" animBg="1" autoUpdateAnimBg="0"/>
      <p:bldP spid="389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5427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867400"/>
            <a:ext cx="7467600" cy="838200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Support multiple sequences submission to </a:t>
            </a:r>
            <a:r>
              <a:rPr lang="en-US" dirty="0" err="1" smtClean="0">
                <a:latin typeface="Century Schoolbook" pitchFamily="18" charset="0"/>
              </a:rPr>
              <a:t>GenBank</a:t>
            </a:r>
            <a:r>
              <a:rPr lang="en-US" dirty="0" smtClean="0">
                <a:latin typeface="Century Schoolbook" pitchFamily="18" charset="0"/>
              </a:rPr>
              <a:t> with a parser</a:t>
            </a: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47806-214A-4E39-92A2-8892293EA30E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109568" name="Object 3"/>
          <p:cNvGraphicFramePr>
            <a:graphicFrameLocks noChangeAspect="1"/>
          </p:cNvGraphicFramePr>
          <p:nvPr/>
        </p:nvGraphicFramePr>
        <p:xfrm>
          <a:off x="152400" y="1219200"/>
          <a:ext cx="8523288" cy="4513263"/>
        </p:xfrm>
        <a:graphic>
          <a:graphicData uri="http://schemas.openxmlformats.org/presentationml/2006/ole">
            <p:oleObj spid="_x0000_s109568" name="Worksheet" r:id="rId4" imgW="15265400" imgH="764540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Chosen for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OBO foundry library </a:t>
            </a:r>
            <a:r>
              <a:rPr lang="en-US" dirty="0" err="1" smtClean="0"/>
              <a:t>ontologies</a:t>
            </a:r>
            <a:endParaRPr lang="en-US" dirty="0" smtClean="0"/>
          </a:p>
          <a:p>
            <a:pPr lvl="1"/>
            <a:r>
              <a:rPr lang="en-US" dirty="0" smtClean="0"/>
              <a:t>Interoperable</a:t>
            </a:r>
          </a:p>
          <a:p>
            <a:pPr lvl="1"/>
            <a:r>
              <a:rPr lang="en-US" dirty="0" smtClean="0"/>
              <a:t>Easy for integration</a:t>
            </a:r>
          </a:p>
          <a:p>
            <a:r>
              <a:rPr lang="en-US" dirty="0" smtClean="0"/>
              <a:t>Community preferred/well-defined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800" b="1" cap="none" smtClean="0">
                <a:solidFill>
                  <a:srgbClr val="595959"/>
                </a:solidFill>
                <a:latin typeface="Helvetica"/>
              </a:rPr>
              <a:t>Ontology Selection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ACD92B98-0E2F-49F1-976A-6D8DD12D0E7C}" type="slidenum">
              <a:rPr lang="en-US" sz="1400" b="1">
                <a:solidFill>
                  <a:srgbClr val="FFFFFF"/>
                </a:solidFill>
                <a:latin typeface="Century Schoolbook" pitchFamily="18" charset="0"/>
              </a:rPr>
              <a:pPr algn="ctr"/>
              <a:t>14</a:t>
            </a:fld>
            <a:endParaRPr lang="en-U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graphicFrame>
        <p:nvGraphicFramePr>
          <p:cNvPr id="110592" name="Object 3072"/>
          <p:cNvGraphicFramePr>
            <a:graphicFrameLocks noChangeAspect="1"/>
          </p:cNvGraphicFramePr>
          <p:nvPr/>
        </p:nvGraphicFramePr>
        <p:xfrm>
          <a:off x="152400" y="1295400"/>
          <a:ext cx="8662988" cy="5105400"/>
        </p:xfrm>
        <a:graphic>
          <a:graphicData uri="http://schemas.openxmlformats.org/presentationml/2006/ole">
            <p:oleObj spid="_x0000_s110592" name="Worksheet" r:id="rId4" imgW="10795000" imgH="58420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 User’s Efforts in Submission using </a:t>
            </a:r>
            <a:r>
              <a:rPr lang="en-US" dirty="0" smtClean="0"/>
              <a:t>Restrictions </a:t>
            </a:r>
            <a:r>
              <a:rPr lang="en-US" dirty="0" smtClean="0"/>
              <a:t>Defined in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 </a:t>
            </a:r>
            <a:r>
              <a:rPr lang="en-US" dirty="0" smtClean="0"/>
              <a:t>ontology terms used in annotation based on the restrictions of terms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Ontology for Parasite Lifecycle (OPL) used in the annotation of Gene Manipulation and Phenotype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Project with Omar </a:t>
            </a:r>
            <a:r>
              <a:rPr lang="en-US" dirty="0" err="1" smtClean="0"/>
              <a:t>Harb</a:t>
            </a:r>
            <a:r>
              <a:rPr lang="en-US" dirty="0" smtClean="0"/>
              <a:t> and Chris Stoeckert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763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mtClean="0">
                <a:solidFill>
                  <a:srgbClr val="595959"/>
                </a:solidFill>
                <a:latin typeface="Helvetica"/>
              </a:rPr>
              <a:t>Genetic Manipulation and Phenotype Submission Form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Genetic Manipulation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Mutation method including selective marker, report if available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Mutation type (effect on gene function)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Phenotype data – impact of genetic manipulation on four possible observed features: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Quality of the organism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Cellular location of gene product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Molecular function of gene product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Biological process of gene product </a:t>
            </a:r>
          </a:p>
          <a:p>
            <a:endParaRPr lang="en-US" smtClean="0">
              <a:latin typeface="Century Schoolbook" pitchFamily="18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0609C8-3460-4A5A-8F4B-77DEB4666211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Ontology-based Representation of Genetic Manipulation with Resulting Phenotype Data</a:t>
            </a:r>
            <a:endParaRPr lang="en-US" dirty="0"/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A5F343-43E9-4B52-93AD-8F9CB715FA23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61443" name="Content Placeholder 8" descr="ICBO-phenotype-v2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752600"/>
            <a:ext cx="7620000" cy="3887788"/>
          </a:xfrm>
        </p:spPr>
      </p:pic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533400" y="5867400"/>
            <a:ext cx="72517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entury Schoolbook" pitchFamily="18" charset="0"/>
              </a:rPr>
              <a:t>The data collected in the submission form are in the bold font. </a:t>
            </a:r>
          </a:p>
          <a:p>
            <a:r>
              <a:rPr lang="en-US" sz="1400">
                <a:latin typeface="Century Schoolbook" pitchFamily="18" charset="0"/>
              </a:rPr>
              <a:t>The fields require ontology terms are in thick border box.</a:t>
            </a:r>
          </a:p>
          <a:p>
            <a:r>
              <a:rPr lang="en-US" sz="1400">
                <a:latin typeface="Century Schoolbook" pitchFamily="18" charset="0"/>
              </a:rPr>
              <a:t>Ontology for Parasite Lifecycle (OPL) will be used in the annotation of life cycle stage</a:t>
            </a:r>
          </a:p>
        </p:txBody>
      </p:sp>
      <p:sp>
        <p:nvSpPr>
          <p:cNvPr id="61445" name="TextBox 5"/>
          <p:cNvSpPr txBox="1">
            <a:spLocks noChangeArrowheads="1"/>
          </p:cNvSpPr>
          <p:nvPr/>
        </p:nvSpPr>
        <p:spPr bwMode="auto">
          <a:xfrm>
            <a:off x="1143000" y="2344738"/>
            <a:ext cx="1514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Use OPL for annotation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800" y="246062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0919" y="2238865"/>
            <a:ext cx="3505200" cy="457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Phenotype Section</a:t>
            </a:r>
            <a:endParaRPr lang="en-US" dirty="0"/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7A5BFB-E16F-43FA-B342-75D31E8833D4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200"/>
            <a:ext cx="46672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2209800"/>
            <a:ext cx="4648200" cy="1447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4648200" cy="2590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518" name="TextBox 7"/>
          <p:cNvSpPr txBox="1">
            <a:spLocks noChangeArrowheads="1"/>
          </p:cNvSpPr>
          <p:nvPr/>
        </p:nvSpPr>
        <p:spPr bwMode="auto">
          <a:xfrm>
            <a:off x="5562600" y="213360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entury Schoolbook" pitchFamily="18" charset="0"/>
              </a:rPr>
              <a:t>Cellular location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5410200" y="2284413"/>
            <a:ext cx="2286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5410200" y="38100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TextBox 13"/>
          <p:cNvSpPr txBox="1">
            <a:spLocks noChangeArrowheads="1"/>
          </p:cNvSpPr>
          <p:nvPr/>
        </p:nvSpPr>
        <p:spPr bwMode="auto">
          <a:xfrm>
            <a:off x="5562600" y="3657600"/>
            <a:ext cx="1223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latin typeface="Century Schoolbook" pitchFamily="18" charset="0"/>
              </a:rPr>
              <a:t>Biological process</a:t>
            </a:r>
          </a:p>
        </p:txBody>
      </p:sp>
      <p:sp>
        <p:nvSpPr>
          <p:cNvPr id="64522" name="TextBox 14"/>
          <p:cNvSpPr txBox="1">
            <a:spLocks noChangeArrowheads="1"/>
          </p:cNvSpPr>
          <p:nvPr/>
        </p:nvSpPr>
        <p:spPr bwMode="auto">
          <a:xfrm>
            <a:off x="5410200" y="4724400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00">
              <a:latin typeface="Century Schoolbook" pitchFamily="18" charset="0"/>
            </a:endParaRPr>
          </a:p>
        </p:txBody>
      </p:sp>
      <p:sp>
        <p:nvSpPr>
          <p:cNvPr id="64523" name="Text Box 1035"/>
          <p:cNvSpPr txBox="1">
            <a:spLocks noChangeArrowheads="1"/>
          </p:cNvSpPr>
          <p:nvPr/>
        </p:nvSpPr>
        <p:spPr bwMode="auto">
          <a:xfrm>
            <a:off x="7385050" y="20939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64524" name="Text Box 1036"/>
          <p:cNvSpPr txBox="1">
            <a:spLocks noChangeArrowheads="1"/>
          </p:cNvSpPr>
          <p:nvPr/>
        </p:nvSpPr>
        <p:spPr bwMode="auto">
          <a:xfrm>
            <a:off x="7391400" y="23225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OBI</a:t>
            </a:r>
          </a:p>
        </p:txBody>
      </p:sp>
      <p:sp>
        <p:nvSpPr>
          <p:cNvPr id="64525" name="Text Box 1037"/>
          <p:cNvSpPr txBox="1">
            <a:spLocks noChangeArrowheads="1"/>
          </p:cNvSpPr>
          <p:nvPr/>
        </p:nvSpPr>
        <p:spPr bwMode="auto">
          <a:xfrm>
            <a:off x="6975475" y="2651125"/>
            <a:ext cx="1558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Will link to</a:t>
            </a:r>
          </a:p>
          <a:p>
            <a:r>
              <a:rPr lang="en-US" sz="1600"/>
              <a:t>Evidence Code</a:t>
            </a:r>
          </a:p>
        </p:txBody>
      </p:sp>
      <p:sp>
        <p:nvSpPr>
          <p:cNvPr id="64526" name="Text Box 1038"/>
          <p:cNvSpPr txBox="1">
            <a:spLocks noChangeArrowheads="1"/>
          </p:cNvSpPr>
          <p:nvPr/>
        </p:nvSpPr>
        <p:spPr bwMode="auto">
          <a:xfrm>
            <a:off x="4114800" y="1843088"/>
            <a:ext cx="396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Ontology for Parasite Lifecycle (</a:t>
            </a:r>
            <a:r>
              <a:rPr lang="en-US" b="1">
                <a:solidFill>
                  <a:schemeClr val="accent1"/>
                </a:solidFill>
              </a:rPr>
              <a:t>OPL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4527" name="Text Box 1039"/>
          <p:cNvSpPr txBox="1">
            <a:spLocks noChangeArrowheads="1"/>
          </p:cNvSpPr>
          <p:nvPr/>
        </p:nvSpPr>
        <p:spPr bwMode="auto">
          <a:xfrm>
            <a:off x="7467600" y="36718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GO</a:t>
            </a:r>
          </a:p>
        </p:txBody>
      </p:sp>
      <p:sp>
        <p:nvSpPr>
          <p:cNvPr id="64528" name="Text Box 1040"/>
          <p:cNvSpPr txBox="1">
            <a:spLocks noChangeArrowheads="1"/>
          </p:cNvSpPr>
          <p:nvPr/>
        </p:nvSpPr>
        <p:spPr bwMode="auto">
          <a:xfrm>
            <a:off x="7467600" y="390048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PATO</a:t>
            </a:r>
          </a:p>
        </p:txBody>
      </p:sp>
      <p:sp>
        <p:nvSpPr>
          <p:cNvPr id="64529" name="Text Box 1041"/>
          <p:cNvSpPr txBox="1">
            <a:spLocks noChangeArrowheads="1"/>
          </p:cNvSpPr>
          <p:nvPr/>
        </p:nvSpPr>
        <p:spPr bwMode="auto">
          <a:xfrm>
            <a:off x="7486650" y="4738688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OBI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2573" y="1952919"/>
            <a:ext cx="2438400" cy="132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OPL: </a:t>
            </a:r>
            <a:r>
              <a:rPr lang="en-US" sz="2000" dirty="0" err="1" smtClean="0"/>
              <a:t>Priti</a:t>
            </a:r>
            <a:r>
              <a:rPr lang="en-US" sz="2000" dirty="0" smtClean="0"/>
              <a:t> Parikh,</a:t>
            </a:r>
            <a:r>
              <a:rPr lang="en-US" sz="2000" dirty="0" smtClean="0"/>
              <a:t> </a:t>
            </a:r>
            <a:r>
              <a:rPr lang="en-US" sz="2000" b="0" dirty="0" smtClean="0"/>
              <a:t>Flora Logan, </a:t>
            </a:r>
            <a:r>
              <a:rPr lang="en-US" sz="2000" b="0" dirty="0" err="1" smtClean="0"/>
              <a:t>Kitsos</a:t>
            </a:r>
            <a:r>
              <a:rPr lang="en-US" sz="2000" b="0" dirty="0" smtClean="0"/>
              <a:t> Louis, </a:t>
            </a:r>
            <a:r>
              <a:rPr lang="en-US" sz="2000" b="0" dirty="0" err="1" smtClean="0"/>
              <a:t>Satya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Sahoo</a:t>
            </a:r>
            <a:r>
              <a:rPr lang="en-US" sz="2000" b="0" dirty="0" smtClean="0"/>
              <a:t>, Chris Stoeckert, </a:t>
            </a:r>
            <a:r>
              <a:rPr lang="en-US" sz="2000" b="0" dirty="0" err="1" smtClean="0"/>
              <a:t>Pantelis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Topalis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Jie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Zheng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Amit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Sheth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7513637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r>
              <a:rPr lang="en-US" dirty="0" smtClean="0"/>
              <a:t> </a:t>
            </a:r>
            <a:r>
              <a:rPr lang="en-US" dirty="0" smtClean="0"/>
              <a:t>associated with</a:t>
            </a:r>
            <a:r>
              <a:rPr lang="en-US" dirty="0" smtClean="0"/>
              <a:t> </a:t>
            </a:r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Heterogeneity of free text</a:t>
            </a:r>
          </a:p>
          <a:p>
            <a:r>
              <a:rPr lang="en-US" dirty="0" smtClean="0"/>
              <a:t>Difficulty in data integration,</a:t>
            </a:r>
            <a:r>
              <a:rPr lang="en-US" dirty="0" smtClean="0"/>
              <a:t> requires </a:t>
            </a:r>
            <a:r>
              <a:rPr lang="en-US" dirty="0" smtClean="0"/>
              <a:t>human intervention</a:t>
            </a:r>
            <a:endParaRPr lang="en-US" dirty="0" smtClean="0"/>
          </a:p>
          <a:p>
            <a:r>
              <a:rPr lang="en-US" dirty="0" smtClean="0"/>
              <a:t>Complex queries are limited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Stages for a Specific Parasite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 100 terms -&gt; 5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52907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 – lessons from this use case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sz="2800" dirty="0" smtClean="0">
                <a:latin typeface="Century Schoolbook" pitchFamily="18" charset="0"/>
              </a:rPr>
              <a:t>How to </a:t>
            </a:r>
            <a:r>
              <a:rPr lang="en-US" sz="2800" dirty="0" smtClean="0">
                <a:latin typeface="Century Schoolbook" pitchFamily="18" charset="0"/>
              </a:rPr>
              <a:t>design </a:t>
            </a:r>
            <a:r>
              <a:rPr lang="en-US" sz="2800" dirty="0" smtClean="0">
                <a:latin typeface="Century Schoolbook" pitchFamily="18" charset="0"/>
              </a:rPr>
              <a:t>a data collection </a:t>
            </a:r>
            <a:r>
              <a:rPr lang="en-US" sz="2800" dirty="0" smtClean="0">
                <a:latin typeface="Century Schoolbook" pitchFamily="18" charset="0"/>
              </a:rPr>
              <a:t>form </a:t>
            </a:r>
            <a:r>
              <a:rPr lang="en-US" sz="2800" dirty="0" smtClean="0">
                <a:latin typeface="Century Schoolbook" pitchFamily="18" charset="0"/>
              </a:rPr>
              <a:t>based on</a:t>
            </a:r>
            <a:r>
              <a:rPr lang="en-US" sz="2800" dirty="0" smtClean="0">
                <a:latin typeface="Century Schoolbook" pitchFamily="18" charset="0"/>
              </a:rPr>
              <a:t> an ontology </a:t>
            </a:r>
            <a:r>
              <a:rPr lang="en-US" sz="2800" dirty="0" smtClean="0">
                <a:latin typeface="Century Schoolbook" pitchFamily="18" charset="0"/>
              </a:rPr>
              <a:t>model </a:t>
            </a:r>
          </a:p>
          <a:p>
            <a:r>
              <a:rPr lang="en-US" sz="2800" dirty="0" smtClean="0">
                <a:latin typeface="Century Schoolbook" pitchFamily="18" charset="0"/>
              </a:rPr>
              <a:t>How to choose </a:t>
            </a:r>
            <a:r>
              <a:rPr lang="en-US" sz="2800" dirty="0" err="1" smtClean="0">
                <a:latin typeface="Century Schoolbook" pitchFamily="18" charset="0"/>
              </a:rPr>
              <a:t>ontologies</a:t>
            </a:r>
            <a:r>
              <a:rPr lang="en-US" sz="2800" dirty="0" smtClean="0">
                <a:latin typeface="Century Schoolbook" pitchFamily="18" charset="0"/>
              </a:rPr>
              <a:t> to be used for annotations collected in the forms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0BBD3-ED29-4DC8-81CF-7B96B60A5DB7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1981200"/>
            <a:ext cx="6019800" cy="2362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4400" b="1" cap="none" smtClean="0">
                <a:solidFill>
                  <a:schemeClr val="accent1"/>
                </a:solidFill>
                <a:latin typeface="Geneva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GenBank</a:t>
            </a:r>
            <a:r>
              <a:rPr lang="en-US" dirty="0" smtClean="0"/>
              <a:t> Sequence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2400" y="1143000"/>
          <a:ext cx="8686800" cy="5638799"/>
        </p:xfrm>
        <a:graphic>
          <a:graphicData uri="http://schemas.openxmlformats.org/presentationml/2006/ole">
            <p:oleObj spid="_x0000_s114690" name="Worksheet" r:id="rId3" imgW="10375900" imgH="6781800" progId="Excel.Sheet.12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52400" y="1141414"/>
          <a:ext cx="8686800" cy="5640386"/>
        </p:xfrm>
        <a:graphic>
          <a:graphicData uri="http://schemas.openxmlformats.org/presentationml/2006/ole">
            <p:oleObj spid="_x0000_s114691" name="Worksheet" r:id="rId4" imgW="10566400" imgH="7670800" progId="Excel.Sheet.12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38200" y="4570414"/>
            <a:ext cx="7816790" cy="458788"/>
            <a:chOff x="914400" y="4724400"/>
            <a:chExt cx="7816790" cy="458788"/>
          </a:xfrm>
        </p:grpSpPr>
        <p:grpSp>
          <p:nvGrpSpPr>
            <p:cNvPr id="8" name="Group 20"/>
            <p:cNvGrpSpPr/>
            <p:nvPr/>
          </p:nvGrpSpPr>
          <p:grpSpPr>
            <a:xfrm>
              <a:off x="914400" y="4724400"/>
              <a:ext cx="2133600" cy="153988"/>
              <a:chOff x="914400" y="4724400"/>
              <a:chExt cx="2133600" cy="1539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914400" y="4724400"/>
                <a:ext cx="21336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14400" y="4876800"/>
                <a:ext cx="19050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114800" y="4876800"/>
              <a:ext cx="1447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78590" y="5181600"/>
              <a:ext cx="1752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114800" y="5029200"/>
            <a:ext cx="1143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will be covered in this use case</a:t>
            </a:r>
            <a:endParaRPr 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How to design a data submission form based on an ontology model</a:t>
            </a:r>
          </a:p>
          <a:p>
            <a:pPr lvl="1"/>
            <a:r>
              <a:rPr lang="en-US" dirty="0" smtClean="0">
                <a:cs typeface="Arial" pitchFamily="34" charset="0"/>
              </a:rPr>
              <a:t>Example:</a:t>
            </a:r>
            <a:r>
              <a:rPr lang="en-US" dirty="0" smtClean="0">
                <a:cs typeface="Arial" pitchFamily="34" charset="0"/>
              </a:rPr>
              <a:t> Form to collect sequence data and information on </a:t>
            </a:r>
            <a:r>
              <a:rPr lang="en-US" dirty="0" smtClean="0">
                <a:cs typeface="Arial" pitchFamily="34" charset="0"/>
              </a:rPr>
              <a:t>i</a:t>
            </a:r>
            <a:r>
              <a:rPr lang="en-US" dirty="0" smtClean="0">
                <a:cs typeface="Arial" pitchFamily="34" charset="0"/>
              </a:rPr>
              <a:t>solates of pathogens</a:t>
            </a:r>
          </a:p>
          <a:p>
            <a:pPr lvl="1"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/>
              <a:t>How to reduce user effort in submission using restrictions defined in an ontology</a:t>
            </a:r>
          </a:p>
          <a:p>
            <a:pPr lvl="1"/>
            <a:r>
              <a:rPr lang="en-US" dirty="0" smtClean="0"/>
              <a:t>Example: Use of the Ontology for Parasite Lifecycle (OPL) in the annotation of Gene Manipulation and </a:t>
            </a:r>
            <a:r>
              <a:rPr lang="en-US" dirty="0" smtClean="0"/>
              <a:t>Phenotype of Parasites </a:t>
            </a:r>
            <a:r>
              <a:rPr lang="en-US" dirty="0" smtClean="0"/>
              <a:t>submission form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415047-5AAC-4467-A383-5AFEF804DD74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330825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Data or information for collection</a:t>
            </a:r>
          </a:p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The model will help</a:t>
            </a:r>
          </a:p>
          <a:p>
            <a:r>
              <a:rPr lang="en-US" dirty="0" smtClean="0">
                <a:latin typeface="Century Schoolbook" pitchFamily="18" charset="0"/>
              </a:rPr>
              <a:t>Clarify what data or information will be collected</a:t>
            </a:r>
          </a:p>
          <a:p>
            <a:r>
              <a:rPr lang="en-US" dirty="0" smtClean="0">
                <a:latin typeface="Century Schoolbook" pitchFamily="18" charset="0"/>
              </a:rPr>
              <a:t>Identify the data or information </a:t>
            </a:r>
            <a:r>
              <a:rPr lang="en-US" dirty="0" smtClean="0">
                <a:latin typeface="Century Schoolbook" pitchFamily="18" charset="0"/>
              </a:rPr>
              <a:t>needed </a:t>
            </a:r>
            <a:r>
              <a:rPr lang="en-US" dirty="0" smtClean="0">
                <a:latin typeface="Century Schoolbook" pitchFamily="18" charset="0"/>
              </a:rPr>
              <a:t>to be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Example:</a:t>
            </a:r>
          </a:p>
          <a:p>
            <a:r>
              <a:rPr lang="en-US" dirty="0" smtClean="0">
                <a:latin typeface="Century Schoolbook" pitchFamily="18" charset="0"/>
              </a:rPr>
              <a:t>Isolate submission form</a:t>
            </a:r>
            <a:r>
              <a:rPr lang="en-US" dirty="0" smtClean="0">
                <a:latin typeface="Century Schoolbook" pitchFamily="18" charset="0"/>
              </a:rPr>
              <a:t> for </a:t>
            </a:r>
            <a:r>
              <a:rPr lang="en-US" dirty="0" err="1" smtClean="0">
                <a:latin typeface="Century Schoolbook" pitchFamily="18" charset="0"/>
              </a:rPr>
              <a:t>EuPathDB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Project with Omar </a:t>
            </a:r>
            <a:r>
              <a:rPr lang="en-US" dirty="0" err="1" smtClean="0">
                <a:latin typeface="Century Schoolbook" pitchFamily="18" charset="0"/>
              </a:rPr>
              <a:t>Harb</a:t>
            </a:r>
            <a:r>
              <a:rPr lang="en-US" dirty="0" smtClean="0">
                <a:latin typeface="Century Schoolbook" pitchFamily="18" charset="0"/>
              </a:rPr>
              <a:t> and Chris Stoeckert</a:t>
            </a:r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A983A3-708E-4D05-BB7E-6C4EBA86CA5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EuPathDB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5626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kern="0" dirty="0" smtClean="0">
                <a:ea typeface="ＭＳ Ｐゴシック" pitchFamily="-108" charset="-128"/>
                <a:cs typeface="ＭＳ Ｐゴシック" pitchFamily="-108" charset="-128"/>
              </a:rPr>
              <a:t>One of five National Bioinformatics Resources Centers (BRCs) supported by NIH/NIAID, containing </a:t>
            </a:r>
            <a:r>
              <a:rPr lang="en-US" sz="2000" dirty="0" smtClean="0"/>
              <a:t>protozoan parasite genomic and functional genomic data</a:t>
            </a: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Mission is</a:t>
            </a:r>
            <a:r>
              <a:rPr lang="en-US" sz="2000" dirty="0" smtClean="0"/>
              <a:t> </a:t>
            </a:r>
            <a:r>
              <a:rPr lang="en-US" sz="2000" dirty="0" smtClean="0"/>
              <a:t>to enable researchers worldwide to identify and prioritize candidate targets for further research in the lab, field and clinic.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6626F9-9DCB-4F24-8FAF-C28DA20A6A0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28676" name="Picture 4" descr="2010-11-26_164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6200" y="59436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EuPathDB: a portal to </a:t>
            </a:r>
          </a:p>
          <a:p>
            <a:r>
              <a:rPr lang="en-US" sz="1200">
                <a:latin typeface="Century Schoolbook" pitchFamily="18" charset="0"/>
              </a:rPr>
              <a:t>eukaryotic pathogen </a:t>
            </a:r>
          </a:p>
          <a:p>
            <a:r>
              <a:rPr lang="en-US" sz="1200">
                <a:latin typeface="Century Schoolbook" pitchFamily="18" charset="0"/>
              </a:rPr>
              <a:t>databases. Aurrecoechea C, </a:t>
            </a:r>
            <a:r>
              <a:rPr lang="en-US" sz="1200" i="1">
                <a:latin typeface="Century Schoolbook" pitchFamily="18" charset="0"/>
              </a:rPr>
              <a:t>et al</a:t>
            </a:r>
            <a:r>
              <a:rPr lang="en-US" sz="1200">
                <a:latin typeface="Century Schoolbook" pitchFamily="18" charset="0"/>
              </a:rPr>
              <a:t>.</a:t>
            </a:r>
          </a:p>
          <a:p>
            <a:r>
              <a:rPr lang="en-US" sz="1200">
                <a:latin typeface="Century Schoolbook" pitchFamily="18" charset="0"/>
              </a:rPr>
              <a:t>Nucleic Acids Res.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Current Issues of Isolate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486400"/>
          </a:xfrm>
        </p:spPr>
        <p:txBody>
          <a:bodyPr>
            <a:normAutofit/>
          </a:bodyPr>
          <a:lstStyle/>
          <a:p>
            <a:pPr marL="27305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SzPct val="70000"/>
              <a:buFont typeface="Wingdings" pitchFamily="2" charset="2"/>
              <a:buChar char=""/>
            </a:pPr>
            <a:r>
              <a:rPr lang="en-US" sz="2800" dirty="0" smtClean="0"/>
              <a:t>Need to import and integrate datasets from </a:t>
            </a:r>
            <a:r>
              <a:rPr lang="en-US" sz="2800" dirty="0" err="1" smtClean="0"/>
              <a:t>GenBank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</a:pPr>
            <a:r>
              <a:rPr lang="en-US" sz="2400" dirty="0" err="1" smtClean="0"/>
              <a:t>GenBank</a:t>
            </a:r>
            <a:r>
              <a:rPr lang="en-US" sz="2400" dirty="0" smtClean="0"/>
              <a:t> </a:t>
            </a:r>
            <a:r>
              <a:rPr lang="en-US" sz="2400" dirty="0" smtClean="0"/>
              <a:t>does </a:t>
            </a:r>
            <a:r>
              <a:rPr lang="en-US" sz="2400" dirty="0" smtClean="0"/>
              <a:t>not specify needed metadata for isolates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2800" dirty="0" smtClean="0"/>
              <a:t>Manual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 required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smtClean="0"/>
              <a:t>Harmonize: enable host queries: Human-&gt; Homo sapiens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err="1" smtClean="0"/>
              <a:t>Deconvolute</a:t>
            </a:r>
            <a:r>
              <a:rPr lang="en-US" sz="2400" dirty="0" smtClean="0"/>
              <a:t> descriptions in free text: isolated from storm waters, isolated from Homo sapiens patient infected with HIV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264A22-523C-4138-8308-890CB70F00D2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3886200" cy="4267200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Target 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Geographic location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Source organism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or Environmental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Sequence information 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5337FF-43F5-4B95-A813-0CAFE5C30D2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886200" y="1539875"/>
          <a:ext cx="4572000" cy="3946525"/>
        </p:xfrm>
        <a:graphic>
          <a:graphicData uri="http://schemas.openxmlformats.org/presentationml/2006/ole">
            <p:oleObj spid="_x0000_s3073" name="Worksheet" r:id="rId3" imgW="5448300" imgH="3263900" progId="Excel.Shee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867400"/>
            <a:ext cx="7582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latin typeface="Century Schoolbook" pitchFamily="18" charset="0"/>
              </a:rPr>
              <a:t>These data are important for parasite epidemiology.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1_Orie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1059</Words>
  <Application>Microsoft Macintosh PowerPoint</Application>
  <PresentationFormat>On-screen Show (4:3)</PresentationFormat>
  <Paragraphs>239</Paragraphs>
  <Slides>22</Slides>
  <Notes>8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1_Oriel</vt:lpstr>
      <vt:lpstr>Worksheet</vt:lpstr>
      <vt:lpstr>Ontology Driven Data Collection for EuPathDB </vt:lpstr>
      <vt:lpstr>Issues associated with Data Collection</vt:lpstr>
      <vt:lpstr>GenBank Sequence Data</vt:lpstr>
      <vt:lpstr>What will be covered in this use case</vt:lpstr>
      <vt:lpstr>Ontology Based Model</vt:lpstr>
      <vt:lpstr>EuPathDB</vt:lpstr>
      <vt:lpstr>Current Issues of Isolate Data</vt:lpstr>
      <vt:lpstr>Isolate Submission Form</vt:lpstr>
      <vt:lpstr>Ontology Based Model</vt:lpstr>
      <vt:lpstr>Main Components of OBI and Their Relations</vt:lpstr>
      <vt:lpstr>Ontology Based Model</vt:lpstr>
      <vt:lpstr>Isolate Submission Form</vt:lpstr>
      <vt:lpstr>Ontology Chosen for Annotation</vt:lpstr>
      <vt:lpstr>Ontology Selection</vt:lpstr>
      <vt:lpstr>Reduce User’s Efforts in Submission using Restrictions Defined in Ontology</vt:lpstr>
      <vt:lpstr>Genetic Manipulation and Phenotype Submission Form</vt:lpstr>
      <vt:lpstr>Ontology-based Representation of Genetic Manipulation with Resulting Phenotype Data</vt:lpstr>
      <vt:lpstr>Phenotype Section</vt:lpstr>
      <vt:lpstr>OPL: Priti Parikh, Flora Logan, Kitsos Louis, Satya Sahoo, Chris Stoeckert, Pantelis Topalis, Jie Zheng, Amit Sheth </vt:lpstr>
      <vt:lpstr>Lifecycle Stages for a Specific Parasite</vt:lpstr>
      <vt:lpstr>Summary – lessons from this use case</vt:lpstr>
      <vt:lpstr>Questions?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 Zheng</dc:creator>
  <cp:lastModifiedBy>Chris Stoeckert</cp:lastModifiedBy>
  <cp:revision>281</cp:revision>
  <dcterms:created xsi:type="dcterms:W3CDTF">2011-07-08T16:11:47Z</dcterms:created>
  <dcterms:modified xsi:type="dcterms:W3CDTF">2011-07-08T17:00:23Z</dcterms:modified>
</cp:coreProperties>
</file>