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9" r:id="rId6"/>
    <p:sldId id="257" r:id="rId7"/>
    <p:sldId id="29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90" r:id="rId23"/>
    <p:sldId id="292" r:id="rId24"/>
    <p:sldId id="293" r:id="rId25"/>
    <p:sldId id="294" r:id="rId26"/>
    <p:sldId id="295" r:id="rId27"/>
    <p:sldId id="297" r:id="rId28"/>
    <p:sldId id="300" r:id="rId29"/>
    <p:sldId id="301" r:id="rId30"/>
    <p:sldId id="304" r:id="rId31"/>
    <p:sldId id="305" r:id="rId32"/>
    <p:sldId id="306" r:id="rId33"/>
    <p:sldId id="307" r:id="rId34"/>
    <p:sldId id="268" r:id="rId35"/>
    <p:sldId id="308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4/28/2021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DB8E721-DBA2-46A4-A068-33C426CA229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A829-5AC1-4274-B641-92F1458069F1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14CF-06C6-4555-A47C-9AF6E504D0B7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B9D1-1C28-433D-BFF1-054F3D4A9D18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9894-EF04-4A47-BB3C-15A90271CEB4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C469-C953-453C-B6B4-7F17CBC04FEC}" type="datetime1">
              <a:rPr lang="en-US" smtClean="0"/>
              <a:t>4/28/2021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B5AE-BEEE-45C0-BC11-249345FA77D8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166D-EE12-4FE6-B62D-4975FDA4BA26}" type="datetime1">
              <a:rPr lang="en-US" smtClean="0"/>
              <a:t>4/28/2021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D45D-6110-4BC9-BDC4-E0842E441380}" type="datetime1">
              <a:rPr lang="en-US" smtClean="0"/>
              <a:t>4/28/2021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DA2D-0339-4200-907C-00E500E72A81}" type="datetime1">
              <a:rPr lang="en-US" smtClean="0"/>
              <a:t>4/28/2021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C91A-2CAA-418D-AD53-C399D4491290}" type="datetime1">
              <a:rPr lang="en-US" smtClean="0"/>
              <a:t>4/28/2021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FC9EA989-7826-467F-A84F-F4180D527E13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Astronomical image colourisation and super-resolution using GANS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microsoft.com/office/2007/relationships/hdphoto" Target="../media/hdphoto2.wdp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90475" y="2263807"/>
            <a:ext cx="6458900" cy="2503502"/>
          </a:xfrm>
        </p:spPr>
        <p:txBody>
          <a:bodyPr anchor="ctr">
            <a:normAutofit fontScale="90000"/>
          </a:bodyPr>
          <a:lstStyle/>
          <a:p>
            <a:r>
              <a:rPr lang="en-US" sz="1600" dirty="0" err="1"/>
              <a:t>K.K.Wagh</a:t>
            </a:r>
            <a:r>
              <a:rPr lang="en-US" sz="1600" dirty="0"/>
              <a:t> Institute of Engineering Education &amp; Research</a:t>
            </a:r>
            <a:br>
              <a:rPr lang="en-US" sz="1600" dirty="0"/>
            </a:br>
            <a:br>
              <a:rPr lang="en-US" dirty="0"/>
            </a:br>
            <a:r>
              <a:rPr lang="en-IN" sz="3600" dirty="0">
                <a:cs typeface="Times New Roman" panose="02020603050405020304" pitchFamily="18" charset="0"/>
              </a:rPr>
              <a:t>Astronomical image colourisation and </a:t>
            </a:r>
            <a:r>
              <a:rPr lang="en-IN" sz="4000" dirty="0">
                <a:cs typeface="Times New Roman" panose="02020603050405020304" pitchFamily="18" charset="0"/>
              </a:rPr>
              <a:t>super-resolution</a:t>
            </a:r>
            <a:r>
              <a:rPr lang="en-IN" sz="3600" dirty="0">
                <a:cs typeface="Times New Roman" panose="02020603050405020304" pitchFamily="18" charset="0"/>
              </a:rPr>
              <a:t> using GANS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475" y="4878024"/>
            <a:ext cx="5326893" cy="6214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Group ID: 23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Internal Guide: </a:t>
            </a:r>
            <a:r>
              <a:rPr lang="en-IN" dirty="0">
                <a:solidFill>
                  <a:srgbClr val="000000"/>
                </a:solidFill>
              </a:rPr>
              <a:t>Prof.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sz="1800" dirty="0" err="1"/>
              <a:t>Dr.</a:t>
            </a:r>
            <a:r>
              <a:rPr lang="en-IN" sz="1800" dirty="0"/>
              <a:t> S. M. </a:t>
            </a:r>
            <a:r>
              <a:rPr lang="en-IN" sz="1800" dirty="0" err="1"/>
              <a:t>Kamalapur</a:t>
            </a:r>
            <a:r>
              <a:rPr lang="en-IN" sz="1800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GANs has successfully improved the performance and computers are getting better and better at predicting accurate missing pixel values and upscaling images many folds the original size.</a:t>
            </a:r>
          </a:p>
          <a:p>
            <a:r>
              <a:rPr lang="en-US" dirty="0"/>
              <a:t> All this computation power can be used for astronomical research by processing large data archives.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66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number of images lie dormant in most of the space survey data archives which never go through any kind of processing and are low resolution and black &amp; white. </a:t>
            </a:r>
          </a:p>
          <a:p>
            <a:r>
              <a:rPr lang="en-US" dirty="0"/>
              <a:t>These images could be processed automatically by an algorithm that will colorize and super-resolve the images which can make it easier for astronomers to visually inspect the images.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ubble Heritage Archive: Open Cluster Trumpler 14 – Illuminated Universe">
            <a:extLst>
              <a:ext uri="{FF2B5EF4-FFF2-40B4-BE49-F238E27FC236}">
                <a16:creationId xmlns:a16="http://schemas.microsoft.com/office/drawing/2014/main" id="{DCC80D46-E0F1-4393-9CCF-865D63BD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56" y="3664258"/>
            <a:ext cx="2286953" cy="22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5CB9-47AB-4754-95C3-3E13C2486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9061" r="3182" b="15987"/>
          <a:stretch/>
        </p:blipFill>
        <p:spPr bwMode="auto">
          <a:xfrm>
            <a:off x="6896082" y="3625418"/>
            <a:ext cx="2361459" cy="236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C8D26-10ED-4724-8FE8-F15A4CB00EFE}"/>
              </a:ext>
            </a:extLst>
          </p:cNvPr>
          <p:cNvSpPr txBox="1"/>
          <p:nvPr/>
        </p:nvSpPr>
        <p:spPr>
          <a:xfrm>
            <a:off x="2413356" y="5986877"/>
            <a:ext cx="236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1a: Black &amp; White image from space archive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F4484-C466-4F69-B570-46ED55F9005A}"/>
              </a:ext>
            </a:extLst>
          </p:cNvPr>
          <p:cNvSpPr txBox="1"/>
          <p:nvPr/>
        </p:nvSpPr>
        <p:spPr>
          <a:xfrm>
            <a:off x="7048979" y="5982919"/>
            <a:ext cx="2032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 1b: Subsequent colored version of Fig 1a</a:t>
            </a:r>
          </a:p>
        </p:txBody>
      </p:sp>
    </p:spTree>
    <p:extLst>
      <p:ext uri="{BB962C8B-B14F-4D97-AF65-F5344CB8AC3E}">
        <p14:creationId xmlns:p14="http://schemas.microsoft.com/office/powerpoint/2010/main" val="33881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10072086" cy="3477827"/>
          </a:xfrm>
        </p:spPr>
        <p:txBody>
          <a:bodyPr>
            <a:normAutofit/>
          </a:bodyPr>
          <a:lstStyle/>
          <a:p>
            <a:r>
              <a:rPr lang="en-US" dirty="0"/>
              <a:t>Auto-Colorization</a:t>
            </a:r>
          </a:p>
          <a:p>
            <a:r>
              <a:rPr lang="en-US" dirty="0"/>
              <a:t>Upscaling/super-resolution</a:t>
            </a:r>
          </a:p>
          <a:p>
            <a:r>
              <a:rPr lang="en-US" dirty="0"/>
              <a:t>The models may be combined to form a single model that will take a low resolution, grayscale image as its input and produce a high resolution, colorized image as its output.</a:t>
            </a:r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7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056F5D-6626-4B27-B369-D8AB72BA10EE}"/>
              </a:ext>
            </a:extLst>
          </p:cNvPr>
          <p:cNvSpPr txBox="1"/>
          <p:nvPr/>
        </p:nvSpPr>
        <p:spPr>
          <a:xfrm>
            <a:off x="5134504" y="5894711"/>
            <a:ext cx="20652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2: Basic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EB080-AE66-489B-AEBF-34EEEC35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1706693"/>
            <a:ext cx="7575612" cy="40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A7AA6-4C9C-41E8-AC00-1F615D7AB952}"/>
              </a:ext>
            </a:extLst>
          </p:cNvPr>
          <p:cNvSpPr txBox="1"/>
          <p:nvPr/>
        </p:nvSpPr>
        <p:spPr>
          <a:xfrm>
            <a:off x="4981994" y="2480646"/>
            <a:ext cx="2226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3: Data Preprocessing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3BC5E-7BDB-4BCD-8320-C8C4909A6094}"/>
              </a:ext>
            </a:extLst>
          </p:cNvPr>
          <p:cNvSpPr txBox="1"/>
          <p:nvPr/>
        </p:nvSpPr>
        <p:spPr>
          <a:xfrm>
            <a:off x="3047976" y="5758027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Figure 4: Basic GAN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4E2F1-B3EA-4017-9A13-8B75E376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58" y="1336553"/>
            <a:ext cx="6549852" cy="11862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46B8D-8551-429D-8916-9906AC4A7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" b="3832"/>
          <a:stretch/>
        </p:blipFill>
        <p:spPr>
          <a:xfrm>
            <a:off x="2387329" y="2802572"/>
            <a:ext cx="7415814" cy="28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A1D72-3B89-433B-94E4-DE6EFA1FAC21}"/>
              </a:ext>
            </a:extLst>
          </p:cNvPr>
          <p:cNvSpPr txBox="1"/>
          <p:nvPr/>
        </p:nvSpPr>
        <p:spPr>
          <a:xfrm>
            <a:off x="3047981" y="507387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5: GAN Block Summary</a:t>
            </a:r>
            <a:endParaRPr lang="en-IN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22A31-C51C-48C2-AEAF-1E84B3E3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7" y="1784127"/>
            <a:ext cx="7362548" cy="32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40C6BED-02DB-4E7F-AE95-B1548A572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42" y="1485900"/>
            <a:ext cx="84581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0A445-67D7-4DA5-B249-FF53F3CB46E3}"/>
              </a:ext>
            </a:extLst>
          </p:cNvPr>
          <p:cNvSpPr txBox="1"/>
          <p:nvPr/>
        </p:nvSpPr>
        <p:spPr>
          <a:xfrm>
            <a:off x="3047981" y="5494893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6: Discriminator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r>
              <a:rPr lang="en-US" sz="1000" dirty="0"/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3084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3170B-EFDA-4CAC-9805-4488DC24E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7" y="1530196"/>
            <a:ext cx="5908888" cy="37976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8522-F0EA-4A77-8719-989ED0926B28}"/>
              </a:ext>
            </a:extLst>
          </p:cNvPr>
          <p:cNvSpPr txBox="1"/>
          <p:nvPr/>
        </p:nvSpPr>
        <p:spPr>
          <a:xfrm>
            <a:off x="3047981" y="5561726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7: Encoder Decoder Generator (</a:t>
            </a:r>
            <a:r>
              <a:rPr lang="en-US" sz="1000" b="0" i="0" u="none" strike="noStrike" baseline="0" dirty="0" err="1"/>
              <a:t>Ronneberger</a:t>
            </a:r>
            <a:r>
              <a:rPr lang="en-US" sz="1000" b="0" i="0" u="none" strike="noStrike" baseline="0" dirty="0"/>
              <a:t> et al., 2015)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657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F8F81-014F-4F9D-8FE4-9653F5BAF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30" y="1442085"/>
            <a:ext cx="7675222" cy="39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54247-638E-434C-8C59-EF686B535F85}"/>
              </a:ext>
            </a:extLst>
          </p:cNvPr>
          <p:cNvSpPr txBox="1"/>
          <p:nvPr/>
        </p:nvSpPr>
        <p:spPr>
          <a:xfrm>
            <a:off x="3047981" y="5415915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Figure 8: </a:t>
            </a:r>
            <a:r>
              <a:rPr lang="en-US" sz="1000" dirty="0" err="1"/>
              <a:t>Ledig</a:t>
            </a:r>
            <a:r>
              <a:rPr lang="en-US" sz="1000" dirty="0"/>
              <a:t> SRGAN Architecture (</a:t>
            </a:r>
            <a:r>
              <a:rPr lang="en-US" sz="1000" dirty="0" err="1"/>
              <a:t>Ledig</a:t>
            </a:r>
            <a:r>
              <a:rPr lang="en-US" sz="1000" dirty="0"/>
              <a:t> et al., 2017)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329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Data gathering and processing:</a:t>
            </a:r>
          </a:p>
          <a:p>
            <a:pPr lvl="1"/>
            <a:r>
              <a:rPr lang="en-US" dirty="0"/>
              <a:t>Data Scraping</a:t>
            </a:r>
          </a:p>
          <a:p>
            <a:pPr lvl="1"/>
            <a:r>
              <a:rPr lang="en-US" dirty="0"/>
              <a:t>Data Cleaning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Model Training</a:t>
            </a:r>
          </a:p>
          <a:p>
            <a:r>
              <a:rPr lang="en-IN" dirty="0"/>
              <a:t>Cost Optimization and tuning</a:t>
            </a:r>
          </a:p>
          <a:p>
            <a:r>
              <a:rPr lang="en-IN" dirty="0"/>
              <a:t>Performance Evaluation and Documentation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92A-EEF5-4FCE-B210-2618CF160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1419638"/>
            <a:ext cx="5734050" cy="576941"/>
          </a:xfrm>
        </p:spPr>
        <p:txBody>
          <a:bodyPr>
            <a:normAutofit fontScale="90000"/>
          </a:bodyPr>
          <a:lstStyle/>
          <a:p>
            <a:r>
              <a:rPr lang="en-US" dirty="0"/>
              <a:t>Team members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FEBEE4-935B-49A4-B841-A28C3FD9E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32083"/>
              </p:ext>
            </p:extLst>
          </p:nvPr>
        </p:nvGraphicFramePr>
        <p:xfrm>
          <a:off x="1633490" y="2465430"/>
          <a:ext cx="7510510" cy="265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895">
                  <a:extLst>
                    <a:ext uri="{9D8B030D-6E8A-4147-A177-3AD203B41FA5}">
                      <a16:colId xmlns:a16="http://schemas.microsoft.com/office/drawing/2014/main" val="3977356348"/>
                    </a:ext>
                  </a:extLst>
                </a:gridCol>
                <a:gridCol w="2232039">
                  <a:extLst>
                    <a:ext uri="{9D8B030D-6E8A-4147-A177-3AD203B41FA5}">
                      <a16:colId xmlns:a16="http://schemas.microsoft.com/office/drawing/2014/main" val="663822442"/>
                    </a:ext>
                  </a:extLst>
                </a:gridCol>
                <a:gridCol w="3654576">
                  <a:extLst>
                    <a:ext uri="{9D8B030D-6E8A-4147-A177-3AD203B41FA5}">
                      <a16:colId xmlns:a16="http://schemas.microsoft.com/office/drawing/2014/main" val="1580487103"/>
                    </a:ext>
                  </a:extLst>
                </a:gridCol>
              </a:tblGrid>
              <a:tr h="552271"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Division./           Roll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Exam Seat No.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Name of the student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81425527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B150134261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Shreyas Kalvankar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632288605"/>
                  </a:ext>
                </a:extLst>
              </a:tr>
              <a:tr h="552934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18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B150134296</a:t>
                      </a:r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Hrushikesh</a:t>
                      </a: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 Pandit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476119932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19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B150134299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Pranav Parwate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35022668"/>
                  </a:ext>
                </a:extLst>
              </a:tr>
              <a:tr h="549266"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b="1" i="0" u="none" strike="noStrike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/>
                        <a:t>B150134303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45720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cs typeface="Times New Roman" panose="02020603050405020304" pitchFamily="18" charset="0"/>
                        </a:rPr>
                        <a:t>Atharva Patil 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92140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Colorization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 Colorization convolutional neural networks with residual encoders using the VGG16 architecture will be used.</a:t>
            </a:r>
          </a:p>
          <a:p>
            <a:r>
              <a:rPr lang="en-US" sz="2000" dirty="0"/>
              <a:t>System will consists of L2 loss which is a function of the Euclidean distance between the pixel’s blurred color channel value in the target and predicted image.</a:t>
            </a:r>
          </a:p>
          <a:p>
            <a:r>
              <a:rPr lang="en-US" sz="2000" dirty="0"/>
              <a:t>Generative Adversarial Networks use a minimax loss which is different than the L2 loss as it will choose a color to ﬁll an area rather than averaging. This is similar to a classiﬁcation based approach.</a:t>
            </a:r>
          </a:p>
          <a:p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53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Upscaling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SR-GAN works well with for single image super-resolution as it also uses an intelligent content loss function that uses pre-trained VGG-net layers.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27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generative network, G, is supposed to learn the underlying distribution of a latent space, Y. </a:t>
            </a:r>
          </a:p>
          <a:p>
            <a:r>
              <a:rPr lang="en-US" dirty="0"/>
              <a:t>The Discriminator network D takes in both the fabricated outputs generated by G and real inputs from the underlying distribution Y. </a:t>
            </a:r>
          </a:p>
          <a:p>
            <a:r>
              <a:rPr lang="en-US" dirty="0"/>
              <a:t>The network produces a probability of the image belonging to the real or fabricated space.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1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5C5C1-87B0-4E3B-86CD-2A5BF38FD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7" b="32806" l="2429" r="97571">
                        <a14:foregroundMark x1="9818" y1="11067" x2="96255" y2="9881"/>
                        <a14:foregroundMark x1="94636" y1="13043" x2="97571" y2="14229"/>
                        <a14:foregroundMark x1="2429" y1="21739" x2="43522" y2="32806"/>
                        <a14:backgroundMark x1="46255" y1="30435" x2="83907" y2="25692"/>
                        <a14:backgroundMark x1="96255" y1="29249" x2="87146" y2="30040"/>
                        <a14:backgroundMark x1="87146" y1="30040" x2="80162" y2="30040"/>
                        <a14:backgroundMark x1="80162" y1="30040" x2="46154" y2="28458"/>
                        <a14:backgroundMark x1="46154" y1="28458" x2="46154" y2="28458"/>
                        <a14:backgroundMark x1="45142" y1="24901" x2="45142" y2="33202"/>
                        <a14:backgroundMark x1="44939" y1="24111" x2="98381" y2="25296"/>
                        <a14:backgroundMark x1="98381" y1="25296" x2="98684" y2="33992"/>
                        <a14:backgroundMark x1="98684" y1="33992" x2="44939" y2="33597"/>
                        <a14:backgroundMark x1="44939" y1="24111" x2="49899" y2="23320"/>
                        <a14:backgroundMark x1="49899" y1="23320" x2="59211" y2="25692"/>
                        <a14:backgroundMark x1="44838" y1="20949" x2="44433" y2="32806"/>
                        <a14:backgroundMark x1="44838" y1="20949" x2="47470" y2="24111"/>
                        <a14:backgroundMark x1="44332" y1="20949" x2="58603" y2="26877"/>
                        <a14:backgroundMark x1="83806" y1="18182" x2="94939" y2="19763"/>
                        <a14:backgroundMark x1="94939" y1="19763" x2="84919" y2="24901"/>
                        <a14:backgroundMark x1="85830" y1="21344" x2="92105" y2="24506"/>
                        <a14:backgroundMark x1="92105" y1="24506" x2="92105" y2="24506"/>
                        <a14:backgroundMark x1="96559" y1="18972" x2="99190" y2="33202"/>
                      </a14:backgroundRemoval>
                    </a14:imgEffect>
                  </a14:imgLayer>
                </a14:imgProps>
              </a:ext>
            </a:extLst>
          </a:blip>
          <a:srcRect l="1398" t="-1" r="1055" b="63956"/>
          <a:stretch/>
        </p:blipFill>
        <p:spPr>
          <a:xfrm>
            <a:off x="1204298" y="1686250"/>
            <a:ext cx="8084804" cy="76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7625A-0D46-4AB1-99DA-5F559F9D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10" b="95783" l="0" r="99485">
                        <a14:foregroundMark x1="8763" y1="15060" x2="24536" y2="17470"/>
                        <a14:foregroundMark x1="7010" y1="9639" x2="90722" y2="19880"/>
                        <a14:foregroundMark x1="3402" y1="28916" x2="30928" y2="54217"/>
                        <a14:foregroundMark x1="30928" y1="54217" x2="15670" y2="28313"/>
                        <a14:backgroundMark x1="46701" y1="35542" x2="46598" y2="63253"/>
                        <a14:backgroundMark x1="46598" y1="63253" x2="619" y2="66265"/>
                        <a14:backgroundMark x1="619" y1="66265" x2="619" y2="87349"/>
                        <a14:backgroundMark x1="619" y1="87349" x2="99381" y2="89759"/>
                        <a14:backgroundMark x1="99175" y1="87349" x2="99278" y2="40361"/>
                        <a14:backgroundMark x1="98969" y1="39157" x2="46392" y2="343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4939" y="2828144"/>
            <a:ext cx="8172265" cy="139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0AD35-2894-4BA9-8011-296ECB307F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831" t="65036" r="41232" b="7306"/>
          <a:stretch/>
        </p:blipFill>
        <p:spPr>
          <a:xfrm>
            <a:off x="4927104" y="3734430"/>
            <a:ext cx="1695637" cy="365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9195A-6767-420A-B782-867135D307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3916" t="77874" r="43337" b="2928"/>
          <a:stretch/>
        </p:blipFill>
        <p:spPr>
          <a:xfrm>
            <a:off x="5246700" y="2450538"/>
            <a:ext cx="1056443" cy="407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F34E9-B157-42B0-AF60-BE2EB1D248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6127" b="88507"/>
          <a:stretch/>
        </p:blipFill>
        <p:spPr>
          <a:xfrm>
            <a:off x="2526085" y="4099556"/>
            <a:ext cx="6861119" cy="323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83140-38A1-49F7-AEC2-2CADE30360B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4253" t="15918" r="702" b="71390"/>
          <a:stretch/>
        </p:blipFill>
        <p:spPr>
          <a:xfrm>
            <a:off x="1842052" y="4569927"/>
            <a:ext cx="395120" cy="341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B93F0-996C-4106-B30F-2AB34345401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62" t="32490" b="56414"/>
          <a:stretch/>
        </p:blipFill>
        <p:spPr>
          <a:xfrm>
            <a:off x="2237172" y="4607978"/>
            <a:ext cx="7794310" cy="301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478F-4579-4616-8F71-162678846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1915" y="4989259"/>
            <a:ext cx="4803326" cy="301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16EFD-3DFA-4337-BB5A-436367A30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7587" y="5410232"/>
            <a:ext cx="6242425" cy="6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57738-7032-43F7-B362-03FDEE30A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4" b="26329" l="2371" r="96598">
                        <a14:foregroundMark x1="2371" y1="9620" x2="3299" y2="26329"/>
                        <a14:backgroundMark x1="14227" y1="15443" x2="14124" y2="23797"/>
                        <a14:backgroundMark x1="14124" y1="23797" x2="99381" y2="24304"/>
                        <a14:backgroundMark x1="99381" y1="24304" x2="99381" y2="17215"/>
                        <a14:backgroundMark x1="99381" y1="17215" x2="14124" y2="15696"/>
                        <a14:backgroundMark x1="14536" y1="15949" x2="31546" y2="22025"/>
                        <a14:backgroundMark x1="31546" y1="22025" x2="15773" y2="18481"/>
                        <a14:backgroundMark x1="15773" y1="18481" x2="15052" y2="21772"/>
                        <a14:backgroundMark x1="14536" y1="17215" x2="20722" y2="21266"/>
                        <a14:backgroundMark x1="14742" y1="16456" x2="15052" y2="21519"/>
                        <a14:backgroundMark x1="15052" y1="21519" x2="17010" y2="21266"/>
                        <a14:backgroundMark x1="17010" y1="21266" x2="15464" y2="16962"/>
                        <a14:backgroundMark x1="22990" y1="16709" x2="20412" y2="23797"/>
                        <a14:backgroundMark x1="24639" y1="16203" x2="30412" y2="24304"/>
                        <a14:backgroundMark x1="24227" y1="14684" x2="21753" y2="15949"/>
                        <a14:backgroundMark x1="30825" y1="16962" x2="39072" y2="23797"/>
                        <a14:backgroundMark x1="28247" y1="16203" x2="32474" y2="15696"/>
                        <a14:backgroundMark x1="33196" y1="16709" x2="43093" y2="24810"/>
                        <a14:backgroundMark x1="37629" y1="15190" x2="47320" y2="22278"/>
                        <a14:backgroundMark x1="47320" y1="22278" x2="47320" y2="22278"/>
                        <a14:backgroundMark x1="47320" y1="22278" x2="47938" y2="24051"/>
                        <a14:backgroundMark x1="45361" y1="16962" x2="52577" y2="23291"/>
                        <a14:backgroundMark x1="48557" y1="20253" x2="53918" y2="20253"/>
                        <a14:backgroundMark x1="51649" y1="16709" x2="56289" y2="23291"/>
                        <a14:backgroundMark x1="58660" y1="17468" x2="64021" y2="23291"/>
                        <a14:backgroundMark x1="65155" y1="17215" x2="71031" y2="24304"/>
                        <a14:backgroundMark x1="63608" y1="17215" x2="64948" y2="17215"/>
                        <a14:backgroundMark x1="69691" y1="16456" x2="75361" y2="23038"/>
                        <a14:backgroundMark x1="77835" y1="15696" x2="84227" y2="22278"/>
                        <a14:backgroundMark x1="77629" y1="17722" x2="83093" y2="24051"/>
                        <a14:backgroundMark x1="76186" y1="16203" x2="78969" y2="19494"/>
                        <a14:backgroundMark x1="82268" y1="17468" x2="87320" y2="24051"/>
                        <a14:backgroundMark x1="81753" y1="16456" x2="79072" y2="17468"/>
                        <a14:backgroundMark x1="81031" y1="18734" x2="82784" y2="17975"/>
                        <a14:backgroundMark x1="85464" y1="16456" x2="86082" y2="23544"/>
                        <a14:backgroundMark x1="82990" y1="17468" x2="87835" y2="17975"/>
                        <a14:backgroundMark x1="84124" y1="17975" x2="84433" y2="20506"/>
                        <a14:backgroundMark x1="82887" y1="20506" x2="89072" y2="17975"/>
                        <a14:backgroundMark x1="90619" y1="17215" x2="93918" y2="23291"/>
                        <a14:backgroundMark x1="93918" y1="23291" x2="94433" y2="24557"/>
                        <a14:backgroundMark x1="89691" y1="17975" x2="91443" y2="17975"/>
                        <a14:backgroundMark x1="95052" y1="17215" x2="98763" y2="23544"/>
                        <a14:backgroundMark x1="92680" y1="18481" x2="97113" y2="23038"/>
                        <a14:backgroundMark x1="95979" y1="18228" x2="93402" y2="24051"/>
                        <a14:backgroundMark x1="91237" y1="17215" x2="96289" y2="18481"/>
                        <a14:backgroundMark x1="96289" y1="18481" x2="91546" y2="21266"/>
                        <a14:backgroundMark x1="91649" y1="17722" x2="93299" y2="21266"/>
                        <a14:backgroundMark x1="95876" y1="20506" x2="98866" y2="16962"/>
                        <a14:backgroundMark x1="95670" y1="19241" x2="97216" y2="22278"/>
                        <a14:backgroundMark x1="92062" y1="18481" x2="89588" y2="22025"/>
                        <a14:backgroundMark x1="83299" y1="13671" x2="82784" y2="22785"/>
                        <a14:backgroundMark x1="83299" y1="14684" x2="94742" y2="15190"/>
                        <a14:backgroundMark x1="94742" y1="15190" x2="97423" y2="15190"/>
                        <a14:backgroundMark x1="97423" y1="15190" x2="99588" y2="22785"/>
                        <a14:backgroundMark x1="99588" y1="22785" x2="98247" y2="24051"/>
                        <a14:backgroundMark x1="98247" y1="24051" x2="83196" y2="21772"/>
                        <a14:backgroundMark x1="83196" y1="21772" x2="88660" y2="17468"/>
                      </a14:backgroundRemoval>
                    </a14:imgEffect>
                  </a14:imgLayer>
                </a14:imgProps>
              </a:ext>
            </a:extLst>
          </a:blip>
          <a:srcRect t="1576" b="74359"/>
          <a:stretch/>
        </p:blipFill>
        <p:spPr>
          <a:xfrm>
            <a:off x="1104900" y="1615735"/>
            <a:ext cx="9240540" cy="90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D0221-B19A-4F9E-BB69-C456DE12BA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59" t="28019" b="61423"/>
          <a:stretch/>
        </p:blipFill>
        <p:spPr>
          <a:xfrm>
            <a:off x="1944209" y="2654052"/>
            <a:ext cx="6278155" cy="39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CE12E-AF99-41D4-81AC-F18BF238A5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39" t="41841" b="48456"/>
          <a:stretch/>
        </p:blipFill>
        <p:spPr>
          <a:xfrm>
            <a:off x="1944209" y="3087145"/>
            <a:ext cx="7176278" cy="36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6978F-10E7-48C2-B171-67272DD1DD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" t="42981" r="77869" b="49941"/>
          <a:stretch/>
        </p:blipFill>
        <p:spPr>
          <a:xfrm>
            <a:off x="8069802" y="2719525"/>
            <a:ext cx="1961965" cy="266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523105-066F-43BE-B88F-0A5369D44F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" t="55145" r="84353" b="38367"/>
          <a:stretch/>
        </p:blipFill>
        <p:spPr>
          <a:xfrm>
            <a:off x="9050784" y="3101884"/>
            <a:ext cx="1432427" cy="244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BDD22-86FE-470C-B08C-5E0C57CA8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35" t="54634" b="35334"/>
          <a:stretch/>
        </p:blipFill>
        <p:spPr>
          <a:xfrm>
            <a:off x="1245833" y="3452272"/>
            <a:ext cx="7804951" cy="377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A3911-FDF2-40E1-9FBE-54C0B90090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39" t="72808" r="21681" b="-1"/>
          <a:stretch/>
        </p:blipFill>
        <p:spPr>
          <a:xfrm>
            <a:off x="3508798" y="4024623"/>
            <a:ext cx="5172885" cy="10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8984-BC59-4734-B887-307E297C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22F5-2607-436A-B88E-0AC87CE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implement the neural network models in </a:t>
            </a:r>
            <a:r>
              <a:rPr lang="en-US" dirty="0" err="1"/>
              <a:t>Tensorflow</a:t>
            </a:r>
            <a:r>
              <a:rPr lang="en-US" dirty="0"/>
              <a:t> using </a:t>
            </a:r>
            <a:r>
              <a:rPr lang="en-US" dirty="0" err="1"/>
              <a:t>Jupyter</a:t>
            </a:r>
            <a:r>
              <a:rPr lang="en-US" dirty="0"/>
              <a:t> Notebook and python</a:t>
            </a:r>
          </a:p>
          <a:p>
            <a:r>
              <a:rPr lang="en-US" dirty="0"/>
              <a:t>As deep learning models require huge computational power for training, we plan to use Google </a:t>
            </a:r>
            <a:r>
              <a:rPr lang="en-US" dirty="0" err="1"/>
              <a:t>Colab</a:t>
            </a:r>
            <a:r>
              <a:rPr lang="en-US" dirty="0"/>
              <a:t> which provides a Tesla K80 GPU with memory ranging between 8GB to 16GB</a:t>
            </a:r>
          </a:p>
          <a:p>
            <a:r>
              <a:rPr lang="en-US" dirty="0"/>
              <a:t>The dataset has been scraped off the Hubble Heritage project and Hubble Legacy Archive</a:t>
            </a:r>
          </a:p>
          <a:p>
            <a:r>
              <a:rPr lang="en-US" dirty="0"/>
              <a:t>The processing on the dataset will be done using OpenCV and other image libraries in python and will be fed into the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7FAB-2132-4737-A37B-527D9DF6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2093-8C65-4A66-9FF3-86977B5B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C5F-8D2D-4704-A718-EAD3E1D1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performance of the coloring model quantitatively, we propose averaging the L1 and L2 distance (per pixel-channel) between the generated images and the ground truth images</a:t>
            </a:r>
          </a:p>
          <a:p>
            <a:r>
              <a:rPr lang="en-US" dirty="0"/>
              <a:t>Another evaluation method is to calculate the Perceptual loss. It is critical for the performance of the Generator network</a:t>
            </a:r>
          </a:p>
          <a:p>
            <a:r>
              <a:rPr lang="en-US" dirty="0"/>
              <a:t>The perceptual loss is defined as the weighted sum of the content loss and the adversarial loss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A597-6303-4E45-9BE2-1E83405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154E-1383-4623-8BD9-DC1CE79C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CFE7-2266-41A1-B6EF-966C652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gathered had to be scraped off websites such as the Hubble Legacy archive and Hubble main website</a:t>
            </a:r>
          </a:p>
          <a:p>
            <a:r>
              <a:rPr lang="en-US" dirty="0"/>
              <a:t>This yielded in more images than were useful. So we focused on a particular section of the sky where we could get the images of galaxy M101</a:t>
            </a:r>
          </a:p>
          <a:p>
            <a:r>
              <a:rPr lang="en-US" dirty="0"/>
              <a:t>This still yielded in about 400,000 images which had to be manually filtered</a:t>
            </a:r>
          </a:p>
          <a:p>
            <a:r>
              <a:rPr lang="en-US" dirty="0"/>
              <a:t>Even with all the images available, the network training will require huge computational resources to perform efficiently</a:t>
            </a:r>
          </a:p>
          <a:p>
            <a:r>
              <a:rPr lang="en-US" dirty="0"/>
              <a:t>The network parameters exceed the available training data and will require augmentation to avoid overfitting </a:t>
            </a:r>
          </a:p>
          <a:p>
            <a:r>
              <a:rPr lang="en-US" dirty="0"/>
              <a:t>A quantitative evaluation of a GAN is considerably difficult even with the availability of the ground truth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926B9-6778-4DA9-BCBA-AC30CF37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2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8865-DEAE-4612-97AF-B61F6AF5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EEA1-8858-40B0-9169-F753007A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Cheng, Z., Yang, Q. and Sheng, B. (2016). Deep colorization.</a:t>
            </a:r>
          </a:p>
          <a:p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Dahl, R. (2016). Automatic colorization.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C., Loy, C. C., He, K. and Tang, X. (2014). Learning a deep convolutional network for image super-resolution,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Fleet, T. 	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Pajdla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Schiele and T.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Tuytelaars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(eds),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– ECCV 2014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International Publishing,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Cham, pp. 184-199.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J., Mirza, M., Xu, B.,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D.,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Courville, A. and 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(2014).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Generative adversarial networks.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 and Sun, J. (2015). Deep residual learning for image recognition.</a:t>
            </a:r>
          </a:p>
          <a:p>
            <a:pPr algn="l"/>
            <a:r>
              <a:rPr lang="de-D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Y.-C., Tung, Y.-S., Chen, J.-C., Wang, S.-W. and Wu, J.-L. (2005). An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edge detection based colorization algorithm and 	its applications, pp. 351–354.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Isola, P., Zhu, J.-Y., Zhou, T.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Image-to-image translation with conditional adversarial networks.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Jianchao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Wright, J., Huang, T. and Yi Ma (2008). Image super-resolution as sparse representation of raw image patches, </a:t>
            </a:r>
          </a:p>
          <a:p>
            <a:pPr marL="457200" lvl="1" indent="0">
              <a:buNone/>
            </a:pP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2008 IEEE Conference on Computer Vision and Pattern Recognition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1–8.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10EA-242A-4F9F-97DC-68619990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3DAE-EE1B-473B-B3B6-648540F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8905-50B5-4EA0-8B9A-E1EE0EB5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J., Lee, J. K. and Lee, K. M. (2016). Accurate image super-resolution using very deep convolutional networks,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2016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1646–1654.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Ledig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Theis, L.,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Huszar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Caballero, J., Cunningham, A., Acosta, A., Aitken,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Tejani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Wang, Z. and Shi, W. (2017).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Photorealistic single image super-resolution using a generative adversarial network.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Levin, A.,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Lischinski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Weiss, Y. (2004). Colorization using optimization, </a:t>
            </a:r>
            <a:r>
              <a:rPr lang="sv-SE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SIGGRAPH 2004 Papers</a:t>
            </a:r>
            <a:r>
              <a:rPr lang="sv-SE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689–694.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Long, J.,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Shelhamer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Darrell, T. (2015). Fully convolutional networks for semantic segmentation, </a:t>
            </a:r>
          </a:p>
          <a:p>
            <a:pPr marL="457200" lvl="1" indent="0">
              <a:buNone/>
            </a:pP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2015 IEEE Conference on Computer Vision and Pattern Recognition (CVPR), 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3431–3440</a:t>
            </a:r>
            <a:r>
              <a:rPr lang="en-US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Mirza, M.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Osindero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(2014). Conditional generative adversarial nets.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Pressman, R. S. (1992). Software Engineering (3rd Ed.): A Practitioner’s Approach, McGraw-Hill, Inc., New York, NY, USA.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Y.,Wong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T.-T. and Heng, P.-A. (2006). Manga colorization, ACM Transactions on Graphics (TOG) 25(3): 1214–1220.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A., Metz, L. and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Chintala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Unsupervised representation learning with deep convolutional generative adversarial 	networks.</a:t>
            </a:r>
          </a:p>
          <a:p>
            <a:pPr algn="l"/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W., Caballero, J.,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Husz´ar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Totz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Aitken, A. P., Bishop, R., </a:t>
            </a:r>
            <a:r>
              <a:rPr lang="en-US" sz="15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Rueckert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and Wang, Z. (2016). </a:t>
            </a:r>
          </a:p>
          <a:p>
            <a:pPr marL="457200" lvl="1" indent="0">
              <a:buNone/>
            </a:pP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single image and video super-resolution using an efficient sub-pixel convolutional neural network, </a:t>
            </a:r>
          </a:p>
          <a:p>
            <a:pPr marL="457200" lvl="1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Conference on Computer Vision and Pattern Recognition (CVPR),</a:t>
            </a:r>
            <a:r>
              <a:rPr lang="en-US" sz="15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pp. 1874–1883.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E4A7B-00AC-4117-8CCF-32F4EA31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Problem Definition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Requirement Specification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Literature Survey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Motivation of the Project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Block diagram of Project/Architecture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Methodology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Mathematical Model</a:t>
            </a:r>
          </a:p>
          <a:p>
            <a:r>
              <a:rPr lang="en-US" dirty="0"/>
              <a:t>Experimental Set Up</a:t>
            </a:r>
          </a:p>
          <a:p>
            <a:r>
              <a:rPr lang="en-US" sz="2000" dirty="0"/>
              <a:t>Performance Parameter</a:t>
            </a:r>
          </a:p>
          <a:p>
            <a:r>
              <a:rPr lang="en-US" dirty="0"/>
              <a:t>Efficiency Issues</a:t>
            </a:r>
          </a:p>
          <a:p>
            <a:r>
              <a:rPr lang="en-US" sz="2000" dirty="0"/>
              <a:t>References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956-2FFC-48BF-8208-EB43E244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4E2-85E8-43A6-B7A9-9BF4922B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Simonyan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and Zisserman, A. (2015). Very deep convolutional networks for large-scale image recognition.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Tola, E.,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Lepetit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Fua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(2008). A fast local descriptor for dense matching,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CVPR 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Katsaggelos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(1996). Reconstruction of a high-resolution image by simultaneous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egistration, restoration, and interpolation of 	low-resolution images,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Anon (ed.), 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Processing,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2, IEEE, pp. 539–542. 	Proceedings of the 1995 IEEE International Conference on Image Processing. Part 3 (of 3) ; Conference date: 23-10-1995 	Through 26-10-1995.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TSAI, R. (1984).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Multiframe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restoration and registration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Advance Computer Visual and Image Processing 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317–339.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Welsh, T.,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Ashikhmin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Mueller, K. (2002). Transferring color to greyscale 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</a:t>
            </a:r>
            <a:r>
              <a:rPr lang="fr-FR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Graph</a:t>
            </a:r>
            <a:r>
              <a:rPr lang="fr-FR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21: 277–280.</a:t>
            </a:r>
          </a:p>
          <a:p>
            <a:pPr algn="l"/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Yatziv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Sapiro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(2006). Fast image and video colorization using chrominance blending,</a:t>
            </a:r>
          </a:p>
          <a:p>
            <a:pPr marL="457200" lvl="1" indent="0">
              <a:buNone/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15(5): 1120–1129.</a:t>
            </a:r>
          </a:p>
          <a:p>
            <a:pPr algn="l"/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Zhu, J.-Y.,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henbuhl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Shechtman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Efros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A. (2018). Generative visual manipulation on the natural image manifold.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1565C-5D67-40D7-B395-3C7619E5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64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20B0-8A36-4F34-8EDC-11570C9B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FBD3-33FA-472B-9DFF-DC48D668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1A576-2C7F-4EC9-BC85-079477D2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</a:p>
        </p:txBody>
      </p:sp>
    </p:spTree>
    <p:extLst>
      <p:ext uri="{BB962C8B-B14F-4D97-AF65-F5344CB8AC3E}">
        <p14:creationId xmlns:p14="http://schemas.microsoft.com/office/powerpoint/2010/main" val="78666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706E-315C-488B-A5BF-6FF22C57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 : Performance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2C5F-D9AB-48CD-B7F9-E4A4F9D5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define the content loss as the L2 distance between the feature representations of the reconstructed image               and the reference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E956-DFF3-424A-BB6D-87916CD5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95A46-C0E6-403C-AF76-CCBB2B67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385578"/>
            <a:ext cx="6697010" cy="1095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7D0FC-8552-4D38-9B6F-859EAC5E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16" y="1924313"/>
            <a:ext cx="864407" cy="376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B7ACF7-E100-4529-83A3-B3FA780318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9250" b="10481"/>
          <a:stretch/>
        </p:blipFill>
        <p:spPr>
          <a:xfrm>
            <a:off x="7840106" y="1924313"/>
            <a:ext cx="423611" cy="298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6E52FE-D0F5-43F3-A120-3F28EE164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595805"/>
            <a:ext cx="92024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4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FDE2-7D90-484D-AFF5-7BFD7B5D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Annexure: Performance Parameters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1E619-75B8-4093-A8D9-6959118F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7" y="1836831"/>
            <a:ext cx="9402487" cy="1524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8EA0-6BA6-4DF2-88B0-EF2A4189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520-1A32-49DC-A480-998582E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F153-55A5-4162-94E2-F9899DEB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table showcases the minimum hardware requirements: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following are the software requirements:</a:t>
            </a:r>
          </a:p>
          <a:p>
            <a:pPr lvl="1"/>
            <a:r>
              <a:rPr lang="en-US" dirty="0"/>
              <a:t>Operating System: Windows/Linux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Programming Languages: python3,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Frameworks: Node.js,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, plotting libraries, </a:t>
            </a:r>
            <a:r>
              <a:rPr lang="en-US" dirty="0" err="1"/>
              <a:t>openCV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B2B2-5795-4B43-9E83-DBBD42E3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Astronomical image colourisation and super-resolution using GANS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B2BEC-23AB-4EEB-B493-690C12ED095E}"/>
              </a:ext>
            </a:extLst>
          </p:cNvPr>
          <p:cNvSpPr txBox="1"/>
          <p:nvPr/>
        </p:nvSpPr>
        <p:spPr>
          <a:xfrm>
            <a:off x="4731798" y="5852732"/>
            <a:ext cx="2920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Table 1: Hardware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9D9FA-FE81-44DA-8AAF-937566B0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55" y="2145095"/>
            <a:ext cx="89452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can be divided into two sub-problems:</a:t>
            </a:r>
          </a:p>
          <a:p>
            <a:pPr lvl="1"/>
            <a:r>
              <a:rPr lang="en-US" dirty="0"/>
              <a:t>Create an efﬁcient model to colorize grayscale images</a:t>
            </a:r>
          </a:p>
          <a:p>
            <a:pPr lvl="1"/>
            <a:r>
              <a:rPr lang="en-US" dirty="0"/>
              <a:t>Take a colorized image and upscale it n times the original size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Keywords: GAN, Neural Network, NodeJS, puppeteer, Convolutional Neural Network, Upscaling, Colorization.</a:t>
            </a:r>
          </a:p>
          <a:p>
            <a:endParaRPr lang="en-US" dirty="0"/>
          </a:p>
          <a:p>
            <a:endParaRPr lang="en-IN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268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C0F23F-9369-4FDF-863C-F002F34B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3906175" y="1376039"/>
            <a:ext cx="4368943" cy="50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FE4B5-3FE7-4572-A6B1-A16F641B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15" y="1330415"/>
            <a:ext cx="4627051" cy="50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7C491-E042-4CB6-B7A1-08CB0E2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89" y="1319886"/>
            <a:ext cx="3858303" cy="50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Literature Review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 dirty="0">
                <a:cs typeface="Times New Roman" panose="02020603050405020304" pitchFamily="18" charset="0"/>
              </a:rPr>
              <a:t>Astronomical image colourisation and super-resolution using GANS</a:t>
            </a:r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9540" y="150750"/>
            <a:ext cx="1233271" cy="10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9F5FD-6605-4A4C-9BB5-2ECEB4F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612" y="1386188"/>
            <a:ext cx="4978776" cy="49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2103</Words>
  <Application>Microsoft Office PowerPoint</Application>
  <PresentationFormat>Widescreen</PresentationFormat>
  <Paragraphs>192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Euphemia</vt:lpstr>
      <vt:lpstr>Plantagenet Cherokee</vt:lpstr>
      <vt:lpstr>Times New Roman</vt:lpstr>
      <vt:lpstr>Wingdings</vt:lpstr>
      <vt:lpstr>tf03431380_win32</vt:lpstr>
      <vt:lpstr>K.K.Wagh Institute of Engineering Education &amp; Research  Astronomical image colourisation and super-resolution using GANS</vt:lpstr>
      <vt:lpstr>Team members</vt:lpstr>
      <vt:lpstr>Content</vt:lpstr>
      <vt:lpstr>Requirement Specifications</vt:lpstr>
      <vt:lpstr>Problem Definition</vt:lpstr>
      <vt:lpstr>Literature Review</vt:lpstr>
      <vt:lpstr>Literature Review</vt:lpstr>
      <vt:lpstr>Literature Review</vt:lpstr>
      <vt:lpstr>Literature Review</vt:lpstr>
      <vt:lpstr>Motivation of the Project</vt:lpstr>
      <vt:lpstr>Motivation of the Project</vt:lpstr>
      <vt:lpstr>Objectives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Block diagram of Project</vt:lpstr>
      <vt:lpstr>Methodology</vt:lpstr>
      <vt:lpstr>Image Colorization</vt:lpstr>
      <vt:lpstr>Image Upscaling</vt:lpstr>
      <vt:lpstr>Mathematical Model</vt:lpstr>
      <vt:lpstr>Mathematical Model</vt:lpstr>
      <vt:lpstr>Mathematical Model</vt:lpstr>
      <vt:lpstr>Experimental Setup </vt:lpstr>
      <vt:lpstr>Performance Parameters</vt:lpstr>
      <vt:lpstr>Efficiency Issues</vt:lpstr>
      <vt:lpstr>References</vt:lpstr>
      <vt:lpstr>References</vt:lpstr>
      <vt:lpstr>References</vt:lpstr>
      <vt:lpstr>Thank You !!</vt:lpstr>
      <vt:lpstr>Annexure</vt:lpstr>
      <vt:lpstr>Annexure : Performance Parameters</vt:lpstr>
      <vt:lpstr>Annexure: Performance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Shinigami Shrek</cp:lastModifiedBy>
  <cp:revision>48</cp:revision>
  <dcterms:created xsi:type="dcterms:W3CDTF">2021-02-09T13:55:32Z</dcterms:created>
  <dcterms:modified xsi:type="dcterms:W3CDTF">2021-04-28T07:12:49Z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