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40"/>
  </p:notesMasterIdLst>
  <p:handoutMasterIdLst>
    <p:handoutMasterId r:id="rId41"/>
  </p:handoutMasterIdLst>
  <p:sldIdLst>
    <p:sldId id="256" r:id="rId5"/>
    <p:sldId id="269" r:id="rId6"/>
    <p:sldId id="257" r:id="rId7"/>
    <p:sldId id="298" r:id="rId8"/>
    <p:sldId id="29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1" r:id="rId20"/>
    <p:sldId id="282" r:id="rId21"/>
    <p:sldId id="283" r:id="rId22"/>
    <p:sldId id="284" r:id="rId23"/>
    <p:sldId id="289" r:id="rId24"/>
    <p:sldId id="292" r:id="rId25"/>
    <p:sldId id="293" r:id="rId26"/>
    <p:sldId id="294" r:id="rId27"/>
    <p:sldId id="295" r:id="rId28"/>
    <p:sldId id="296" r:id="rId29"/>
    <p:sldId id="297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268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1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pPr/>
              <a:t>4/27/2021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pPr/>
              <a:t>4/27/2021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183E4277-52B1-4833-AC6F-BB4B6A81D6CC}" type="datetime1">
              <a:rPr lang="en-US" smtClean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Title of the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C03-C70A-476F-BE79-585F03F505CD}" type="datetime1">
              <a:rPr lang="en-US" smtClean="0"/>
              <a:pPr/>
              <a:t>4/27/2021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0A024-B9D2-407A-A933-5D6963607B69}" type="datetime1">
              <a:rPr lang="en-US" smtClean="0"/>
              <a:pPr/>
              <a:t>4/27/2021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13726-BB44-4512-808B-B68E8613AC52}" type="datetime1">
              <a:rPr lang="en-US" smtClean="0"/>
              <a:pPr/>
              <a:t>4/27/2021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08668-515E-49FB-922C-5F234CBCB7AB}" type="datetime1">
              <a:rPr lang="en-US" smtClean="0"/>
              <a:pPr/>
              <a:t>4/27/2021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471B-790C-4B66-821E-4A767AEDEC76}" type="datetime1">
              <a:rPr lang="en-US" smtClean="0"/>
              <a:pPr/>
              <a:t>4/27/2021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8318-D5D0-44B7-B1EA-676E0E2BD6CC}" type="datetime1">
              <a:rPr lang="en-US" smtClean="0"/>
              <a:pPr/>
              <a:t>4/27/2021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9CE64-E006-40B0-A252-8B956A8588A1}" type="datetime1">
              <a:rPr lang="en-US" smtClean="0"/>
              <a:pPr/>
              <a:t>4/27/2021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D14B-6E16-4983-8AE7-1E9FD4ED446E}" type="datetime1">
              <a:rPr lang="en-US" smtClean="0"/>
              <a:pPr/>
              <a:t>4/27/2021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0E21E-CD8B-48CA-B5C0-8B76D73C89AB}" type="datetime1">
              <a:rPr lang="en-US" smtClean="0"/>
              <a:pPr/>
              <a:t>4/27/2021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B5B88-5499-4082-B3EB-38DEDE282E1E}" type="datetime1">
              <a:rPr lang="en-US" smtClean="0"/>
              <a:pPr/>
              <a:t>4/27/2021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20CEE9E0-1356-49C3-9AF4-E01992A7F1A8}" type="datetime1">
              <a:rPr lang="en-US" smtClean="0"/>
              <a:pPr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Title of the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90475" y="2263807"/>
            <a:ext cx="6458900" cy="2503502"/>
          </a:xfrm>
        </p:spPr>
        <p:txBody>
          <a:bodyPr anchor="ctr">
            <a:normAutofit fontScale="90000"/>
          </a:bodyPr>
          <a:lstStyle/>
          <a:p>
            <a:r>
              <a:rPr lang="en-US" sz="1600" dirty="0" err="1"/>
              <a:t>K.K.Wagh</a:t>
            </a:r>
            <a:r>
              <a:rPr lang="en-US" sz="1600" dirty="0"/>
              <a:t> Institute of Engineering Education &amp; Research</a:t>
            </a:r>
            <a:br>
              <a:rPr lang="en-US" sz="1600" dirty="0"/>
            </a:br>
            <a:br>
              <a:rPr lang="en-US" dirty="0"/>
            </a:br>
            <a:r>
              <a:rPr lang="en-IN" sz="3600" dirty="0">
                <a:cs typeface="Times New Roman" panose="02020603050405020304" pitchFamily="18" charset="0"/>
              </a:rPr>
              <a:t>Astronomical image colourisation and </a:t>
            </a:r>
            <a:r>
              <a:rPr lang="en-IN" sz="4000" dirty="0">
                <a:cs typeface="Times New Roman" panose="02020603050405020304" pitchFamily="18" charset="0"/>
              </a:rPr>
              <a:t>super-resolution</a:t>
            </a:r>
            <a:r>
              <a:rPr lang="en-IN" sz="3600" dirty="0">
                <a:cs typeface="Times New Roman" panose="02020603050405020304" pitchFamily="18" charset="0"/>
              </a:rPr>
              <a:t> using GANS</a:t>
            </a:r>
            <a:endParaRPr lang="en-US" sz="36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90475" y="4878024"/>
            <a:ext cx="5326893" cy="621437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Group ID: 23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Internal Guide: </a:t>
            </a:r>
            <a:r>
              <a:rPr lang="en-IN" dirty="0">
                <a:solidFill>
                  <a:srgbClr val="000000"/>
                </a:solidFill>
              </a:rPr>
              <a:t>Prof.</a:t>
            </a:r>
            <a:r>
              <a:rPr lang="en-IN" b="1" dirty="0">
                <a:solidFill>
                  <a:srgbClr val="000000"/>
                </a:solidFill>
              </a:rPr>
              <a:t> </a:t>
            </a:r>
            <a:r>
              <a:rPr lang="en-IN" sz="1800" dirty="0" err="1"/>
              <a:t>Dr.</a:t>
            </a:r>
            <a:r>
              <a:rPr lang="en-IN" sz="1800" dirty="0"/>
              <a:t> S. M. </a:t>
            </a:r>
            <a:r>
              <a:rPr lang="en-IN" sz="1800" dirty="0" err="1"/>
              <a:t>Kamalapur</a:t>
            </a:r>
            <a:r>
              <a:rPr lang="en-IN" sz="1800" dirty="0"/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18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99415" y="3344239"/>
            <a:ext cx="2677887" cy="2155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8" descr="C:\Users\itdept\Desktop\Revision2_NAAC_Criteria\KKW Building photo. 27-4-17.jp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62502" y="1310866"/>
            <a:ext cx="5229497" cy="1989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Literature Review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BA9F5FD-6605-4A4C-9BB5-2ECEB4F1E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612" y="1386188"/>
            <a:ext cx="4978776" cy="497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85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of the Project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of GANs has successfully improved the performance and computers are getting better and better at predicting accurate missing pixel values and upscaling images many folds the original size.</a:t>
            </a:r>
          </a:p>
          <a:p>
            <a:r>
              <a:rPr lang="en-US" dirty="0"/>
              <a:t> All this computation power can be used for astronomical research by processing large data archives.</a:t>
            </a:r>
          </a:p>
          <a:p>
            <a:endParaRPr lang="en-IN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6661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of the Project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large number of images lie dormant in most of the space survey data archives which never go through any kind of processing and are low resolution and black &amp; white. </a:t>
            </a:r>
          </a:p>
          <a:p>
            <a:r>
              <a:rPr lang="en-US" dirty="0"/>
              <a:t>These images could be processed automatically by an algorithm that will colorize and super-resolve the images which can make it easier for astronomers to visually inspect the images.</a:t>
            </a:r>
          </a:p>
          <a:p>
            <a:endParaRPr lang="en-IN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Hubble Heritage Archive: Open Cluster Trumpler 14 – Illuminated Universe">
            <a:extLst>
              <a:ext uri="{FF2B5EF4-FFF2-40B4-BE49-F238E27FC236}">
                <a16:creationId xmlns:a16="http://schemas.microsoft.com/office/drawing/2014/main" id="{DCC80D46-E0F1-4393-9CCF-865D63BD8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356" y="3664258"/>
            <a:ext cx="2286953" cy="22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AE45CB9-47AB-4754-95C3-3E13C24866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9" t="9061" r="3182" b="15987"/>
          <a:stretch/>
        </p:blipFill>
        <p:spPr bwMode="auto">
          <a:xfrm>
            <a:off x="6896082" y="3625418"/>
            <a:ext cx="2361459" cy="2361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F6C8D26-10ED-4724-8FE8-F15A4CB00EFE}"/>
              </a:ext>
            </a:extLst>
          </p:cNvPr>
          <p:cNvSpPr txBox="1"/>
          <p:nvPr/>
        </p:nvSpPr>
        <p:spPr>
          <a:xfrm>
            <a:off x="2413356" y="5986877"/>
            <a:ext cx="2361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Fig 1a: Black &amp; White image from space archive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9F4484-C466-4F69-B570-46ED55F9005A}"/>
              </a:ext>
            </a:extLst>
          </p:cNvPr>
          <p:cNvSpPr txBox="1"/>
          <p:nvPr/>
        </p:nvSpPr>
        <p:spPr>
          <a:xfrm>
            <a:off x="7048979" y="5982919"/>
            <a:ext cx="2032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Fig 1b: Subsequent colored version of Fig 1a</a:t>
            </a:r>
          </a:p>
        </p:txBody>
      </p:sp>
    </p:spTree>
    <p:extLst>
      <p:ext uri="{BB962C8B-B14F-4D97-AF65-F5344CB8AC3E}">
        <p14:creationId xmlns:p14="http://schemas.microsoft.com/office/powerpoint/2010/main" val="338811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1600200"/>
            <a:ext cx="10072086" cy="3477827"/>
          </a:xfrm>
        </p:spPr>
        <p:txBody>
          <a:bodyPr>
            <a:normAutofit/>
          </a:bodyPr>
          <a:lstStyle/>
          <a:p>
            <a:r>
              <a:rPr lang="en-US" dirty="0"/>
              <a:t>Auto-Colorization</a:t>
            </a:r>
          </a:p>
          <a:p>
            <a:r>
              <a:rPr lang="en-US" dirty="0"/>
              <a:t>Upscaling/super-resolution</a:t>
            </a:r>
          </a:p>
          <a:p>
            <a:r>
              <a:rPr lang="en-US" dirty="0"/>
              <a:t>The models may be combined to form a single model that will take a low resolution, grayscale image as its input and produce a high resolution, colorized image as its output.</a:t>
            </a:r>
          </a:p>
          <a:p>
            <a:endParaRPr lang="en-IN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3274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of Project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056F5D-6626-4B27-B369-D8AB72BA10EE}"/>
              </a:ext>
            </a:extLst>
          </p:cNvPr>
          <p:cNvSpPr txBox="1"/>
          <p:nvPr/>
        </p:nvSpPr>
        <p:spPr>
          <a:xfrm>
            <a:off x="5134504" y="5894711"/>
            <a:ext cx="206528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000" dirty="0"/>
              <a:t>Figure 2: Basic Block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4EB080-AE66-489B-AEBF-34EEEC358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194" y="1706693"/>
            <a:ext cx="7575612" cy="401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68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of Project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8A7AA6-4C9C-41E8-AC00-1F615D7AB952}"/>
              </a:ext>
            </a:extLst>
          </p:cNvPr>
          <p:cNvSpPr txBox="1"/>
          <p:nvPr/>
        </p:nvSpPr>
        <p:spPr>
          <a:xfrm>
            <a:off x="4981994" y="2480646"/>
            <a:ext cx="222648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Figure 3: Data Preprocessing</a:t>
            </a:r>
            <a:endParaRPr lang="en-IN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F3BC5E-7BDB-4BCD-8320-C8C4909A6094}"/>
              </a:ext>
            </a:extLst>
          </p:cNvPr>
          <p:cNvSpPr txBox="1"/>
          <p:nvPr/>
        </p:nvSpPr>
        <p:spPr>
          <a:xfrm>
            <a:off x="3047976" y="5758027"/>
            <a:ext cx="60945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000" dirty="0"/>
              <a:t>Figure 4: Basic GAN architecture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B4E2F1-B3EA-4017-9A13-8B75E3765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958" y="1336553"/>
            <a:ext cx="6549852" cy="11862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C46B8D-8551-429D-8916-9906AC4A70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89" b="3832"/>
          <a:stretch/>
        </p:blipFill>
        <p:spPr>
          <a:xfrm>
            <a:off x="2387329" y="2802572"/>
            <a:ext cx="7415814" cy="287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88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of Project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BA1D72-3B89-433B-94E4-DE6EFA1FAC21}"/>
              </a:ext>
            </a:extLst>
          </p:cNvPr>
          <p:cNvSpPr txBox="1"/>
          <p:nvPr/>
        </p:nvSpPr>
        <p:spPr>
          <a:xfrm>
            <a:off x="3047981" y="5073873"/>
            <a:ext cx="60945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Figure 5: GAN Block Summary</a:t>
            </a:r>
            <a:endParaRPr lang="en-IN" sz="1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B22A31-C51C-48C2-AEAF-1E84B3E3F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967" y="1784127"/>
            <a:ext cx="7362548" cy="324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08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of Project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840C6BED-02DB-4E7F-AE95-B1548A572E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142" y="1485900"/>
            <a:ext cx="8458198" cy="3886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C0A445-67D7-4DA5-B249-FF53F3CB46E3}"/>
              </a:ext>
            </a:extLst>
          </p:cNvPr>
          <p:cNvSpPr txBox="1"/>
          <p:nvPr/>
        </p:nvSpPr>
        <p:spPr>
          <a:xfrm>
            <a:off x="3047981" y="5494893"/>
            <a:ext cx="60945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Figure 6: Discriminator (</a:t>
            </a:r>
            <a:r>
              <a:rPr lang="en-US" sz="1000" b="0" i="0" u="none" strike="noStrike" baseline="0" dirty="0" err="1"/>
              <a:t>Ronneberger</a:t>
            </a:r>
            <a:r>
              <a:rPr lang="en-US" sz="1000" b="0" i="0" u="none" strike="noStrike" baseline="0" dirty="0"/>
              <a:t> et al., 2015)</a:t>
            </a:r>
            <a:r>
              <a:rPr lang="en-US" sz="1000" dirty="0"/>
              <a:t> 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230849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of Project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7653170B-EFDA-4CAC-9805-4488DC24ED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797" y="1530196"/>
            <a:ext cx="5908888" cy="379760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E5D8522-F0EA-4A77-8719-989ED0926B28}"/>
              </a:ext>
            </a:extLst>
          </p:cNvPr>
          <p:cNvSpPr txBox="1"/>
          <p:nvPr/>
        </p:nvSpPr>
        <p:spPr>
          <a:xfrm>
            <a:off x="3047981" y="5561726"/>
            <a:ext cx="60945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Figure 7: Encoder Decoder Generator (</a:t>
            </a:r>
            <a:r>
              <a:rPr lang="en-US" sz="1000" b="0" i="0" u="none" strike="noStrike" baseline="0" dirty="0" err="1"/>
              <a:t>Ronneberger</a:t>
            </a:r>
            <a:r>
              <a:rPr lang="en-US" sz="1000" b="0" i="0" u="none" strike="noStrike" baseline="0" dirty="0"/>
              <a:t> et al., 2015)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16573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of Project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5F8F81-014F-4F9D-8FE4-9653F5BAF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630" y="1442085"/>
            <a:ext cx="7675222" cy="39738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854247-638E-434C-8C59-EF686B535F85}"/>
              </a:ext>
            </a:extLst>
          </p:cNvPr>
          <p:cNvSpPr txBox="1"/>
          <p:nvPr/>
        </p:nvSpPr>
        <p:spPr>
          <a:xfrm>
            <a:off x="3047981" y="5415915"/>
            <a:ext cx="60945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Figure 8: </a:t>
            </a:r>
            <a:r>
              <a:rPr lang="en-US" sz="1000" dirty="0" err="1"/>
              <a:t>Ledig</a:t>
            </a:r>
            <a:r>
              <a:rPr lang="en-US" sz="1000" dirty="0"/>
              <a:t> SRGAN Architecture (</a:t>
            </a:r>
            <a:r>
              <a:rPr lang="en-US" sz="1000" dirty="0" err="1"/>
              <a:t>Ledig</a:t>
            </a:r>
            <a:r>
              <a:rPr lang="en-US" sz="1000" dirty="0"/>
              <a:t> et al., 2017)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243295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C492A-EEF5-4FCE-B210-2618CF160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8975" y="1419638"/>
            <a:ext cx="5734050" cy="576941"/>
          </a:xfrm>
        </p:spPr>
        <p:txBody>
          <a:bodyPr>
            <a:normAutofit fontScale="90000"/>
          </a:bodyPr>
          <a:lstStyle/>
          <a:p>
            <a:r>
              <a:rPr lang="en-US" dirty="0"/>
              <a:t>Team members</a:t>
            </a:r>
            <a:endParaRPr lang="en-IN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7FEBEE4-935B-49A4-B841-A28C3FD9E1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132083"/>
              </p:ext>
            </p:extLst>
          </p:nvPr>
        </p:nvGraphicFramePr>
        <p:xfrm>
          <a:off x="1633490" y="2465430"/>
          <a:ext cx="7510510" cy="26569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3895">
                  <a:extLst>
                    <a:ext uri="{9D8B030D-6E8A-4147-A177-3AD203B41FA5}">
                      <a16:colId xmlns:a16="http://schemas.microsoft.com/office/drawing/2014/main" val="3977356348"/>
                    </a:ext>
                  </a:extLst>
                </a:gridCol>
                <a:gridCol w="2232039">
                  <a:extLst>
                    <a:ext uri="{9D8B030D-6E8A-4147-A177-3AD203B41FA5}">
                      <a16:colId xmlns:a16="http://schemas.microsoft.com/office/drawing/2014/main" val="663822442"/>
                    </a:ext>
                  </a:extLst>
                </a:gridCol>
                <a:gridCol w="3654576">
                  <a:extLst>
                    <a:ext uri="{9D8B030D-6E8A-4147-A177-3AD203B41FA5}">
                      <a16:colId xmlns:a16="http://schemas.microsoft.com/office/drawing/2014/main" val="1580487103"/>
                    </a:ext>
                  </a:extLst>
                </a:gridCol>
              </a:tblGrid>
              <a:tr h="552271"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Division./           Roll No.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Exam Seat No.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Name of the student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814255278"/>
                  </a:ext>
                </a:extLst>
              </a:tr>
              <a:tr h="453250">
                <a:tc>
                  <a:txBody>
                    <a:bodyPr/>
                    <a:lstStyle/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n-IN" sz="1600" b="1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17</a:t>
                      </a:r>
                      <a:endParaRPr lang="en-US" sz="1600" b="1" i="0" u="none" strike="noStrike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/>
                        <a:t>B150134261</a:t>
                      </a:r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cs typeface="Times New Roman" panose="02020603050405020304" pitchFamily="18" charset="0"/>
                        </a:rPr>
                        <a:t>Shreyas Kalvankar</a:t>
                      </a:r>
                      <a:r>
                        <a:rPr lang="en-IN" sz="1600" dirty="0">
                          <a:solidFill>
                            <a:srgbClr val="000000"/>
                          </a:solidFill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632288605"/>
                  </a:ext>
                </a:extLst>
              </a:tr>
              <a:tr h="552934">
                <a:tc>
                  <a:txBody>
                    <a:bodyPr/>
                    <a:lstStyle/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n-IN" sz="1600" b="1" i="0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18</a:t>
                      </a:r>
                      <a:endParaRPr lang="en-US" sz="1600" b="1" i="0" u="none" strike="noStrike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/>
                        <a:t>B150134296</a:t>
                      </a:r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cs typeface="Times New Roman" panose="02020603050405020304" pitchFamily="18" charset="0"/>
                        </a:rPr>
                        <a:t>Hrushikesh</a:t>
                      </a: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cs typeface="Times New Roman" panose="02020603050405020304" pitchFamily="18" charset="0"/>
                        </a:rPr>
                        <a:t> Pandit 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476119932"/>
                  </a:ext>
                </a:extLst>
              </a:tr>
              <a:tr h="549266">
                <a:tc>
                  <a:txBody>
                    <a:bodyPr/>
                    <a:lstStyle/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n-IN" sz="1600" b="1" i="0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19</a:t>
                      </a:r>
                      <a:endParaRPr lang="en-US" sz="1600" b="1" i="0" u="none" strike="noStrike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/>
                        <a:t>B150134299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cs typeface="Times New Roman" panose="02020603050405020304" pitchFamily="18" charset="0"/>
                        </a:rPr>
                        <a:t>Pranav Parwate 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035022668"/>
                  </a:ext>
                </a:extLst>
              </a:tr>
              <a:tr h="549266">
                <a:tc>
                  <a:txBody>
                    <a:bodyPr/>
                    <a:lstStyle/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n-IN" sz="1600" b="1" i="0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20</a:t>
                      </a:r>
                      <a:endParaRPr lang="en-US" sz="1600" b="1" i="0" u="none" strike="noStrike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/>
                        <a:t>B150134303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cs typeface="Times New Roman" panose="02020603050405020304" pitchFamily="18" charset="0"/>
                        </a:rPr>
                        <a:t>Atharva Patil 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921401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900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Data gathering and processing</a:t>
            </a:r>
          </a:p>
          <a:p>
            <a:pPr marL="0" indent="0">
              <a:buNone/>
            </a:pPr>
            <a:r>
              <a:rPr lang="en-US" dirty="0"/>
              <a:t>- Data Scraping</a:t>
            </a:r>
          </a:p>
          <a:p>
            <a:pPr>
              <a:buFontTx/>
              <a:buChar char="-"/>
            </a:pPr>
            <a:r>
              <a:rPr lang="en-US" dirty="0"/>
              <a:t>Data Cleaning</a:t>
            </a:r>
          </a:p>
          <a:p>
            <a:r>
              <a:rPr lang="en-IN" dirty="0"/>
              <a:t>Model Building</a:t>
            </a:r>
          </a:p>
          <a:p>
            <a:r>
              <a:rPr lang="en-IN" dirty="0"/>
              <a:t>Model Training</a:t>
            </a:r>
          </a:p>
          <a:p>
            <a:r>
              <a:rPr lang="en-IN" dirty="0"/>
              <a:t>Cost Optimization and tuning</a:t>
            </a:r>
          </a:p>
          <a:p>
            <a:r>
              <a:rPr lang="en-IN" dirty="0"/>
              <a:t>Performance Evaluation and Documentation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9414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Colorization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Image Colorization convolutional neural networks with residual encoders using the VGG16 architecture will be used.</a:t>
            </a:r>
          </a:p>
          <a:p>
            <a:r>
              <a:rPr lang="en-US" sz="2000" dirty="0"/>
              <a:t>System will consists of L2 loss which is a function of the Euclidean distance between the pixel’s blurred color channel value in the target and predicted image.</a:t>
            </a:r>
          </a:p>
          <a:p>
            <a:r>
              <a:rPr lang="en-US" sz="2000" dirty="0"/>
              <a:t>Generative Adversarial Networks use a minimax loss which is different than the L2 loss as it will choose a color to ﬁll an area rather than averaging. This is similar to a classiﬁcation based approach.</a:t>
            </a:r>
          </a:p>
          <a:p>
            <a:endParaRPr lang="en-US" sz="2000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453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Upscaling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SR-GAN works well with for single image super-resolution as it also uses an intelligent content loss function that uses pre-trained VGG-net layers.</a:t>
            </a:r>
          </a:p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7427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Model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generative network, G, is supposed to learn the underlying distribution of a latent space, Y. </a:t>
            </a:r>
          </a:p>
          <a:p>
            <a:r>
              <a:rPr lang="en-US" dirty="0"/>
              <a:t>The Discriminator network D takes in both the fabricated outputs generated by G and real inputs from the underlying distribution Y. </a:t>
            </a:r>
          </a:p>
          <a:p>
            <a:r>
              <a:rPr lang="en-US" dirty="0"/>
              <a:t>The network produces a probability of the image belonging to the real or fabricated space. 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2116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Model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F75C5C1-87B0-4E3B-86CD-2A5BF38FD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433" y="1649716"/>
            <a:ext cx="8288170" cy="2122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77625A-0D46-4AB1-99DA-5F559F9D1E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9107" y="3772091"/>
            <a:ext cx="8172265" cy="13985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20AD35-2894-4BA9-8011-296ECB307FB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665"/>
          <a:stretch/>
        </p:blipFill>
        <p:spPr>
          <a:xfrm>
            <a:off x="1944209" y="5088448"/>
            <a:ext cx="8504814" cy="120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14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Model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8119C0F-CA25-43F8-8D92-F3589E2D7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339" y="1823813"/>
            <a:ext cx="9335803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91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Model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3657738-7032-43F7-B362-03FDEE30A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971" y="1547550"/>
            <a:ext cx="9240540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43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D8984-BC59-4734-B887-307E297C1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Setup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222F5-2607-436A-B88E-0AC87CEC0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aim to implement the neural network models in </a:t>
            </a:r>
            <a:r>
              <a:rPr lang="en-US" dirty="0" err="1"/>
              <a:t>Tensorflow</a:t>
            </a:r>
            <a:r>
              <a:rPr lang="en-US" dirty="0"/>
              <a:t> using </a:t>
            </a:r>
            <a:r>
              <a:rPr lang="en-US" dirty="0" err="1"/>
              <a:t>Jupyter</a:t>
            </a:r>
            <a:r>
              <a:rPr lang="en-US" dirty="0"/>
              <a:t> Notebook and python</a:t>
            </a:r>
          </a:p>
          <a:p>
            <a:r>
              <a:rPr lang="en-US" dirty="0"/>
              <a:t>As deep learning models require huge computational power for training, we plan to use Google </a:t>
            </a:r>
            <a:r>
              <a:rPr lang="en-US" dirty="0" err="1"/>
              <a:t>Colab</a:t>
            </a:r>
            <a:r>
              <a:rPr lang="en-US" dirty="0"/>
              <a:t> which provides a Tesla K80 GPU with memory ranging between 8GB to 16GB</a:t>
            </a:r>
          </a:p>
          <a:p>
            <a:r>
              <a:rPr lang="en-US" dirty="0"/>
              <a:t>The dataset has been scraped off the Hubble Heritage project and Hubble Legacy Archive</a:t>
            </a:r>
          </a:p>
          <a:p>
            <a:r>
              <a:rPr lang="en-US" dirty="0"/>
              <a:t>The processing on the dataset will be done using OpenCV and other image libraries in python and will be fed into the network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D67FAB-2132-4737-A37B-527D9DF65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</a:p>
        </p:txBody>
      </p:sp>
    </p:spTree>
    <p:extLst>
      <p:ext uri="{BB962C8B-B14F-4D97-AF65-F5344CB8AC3E}">
        <p14:creationId xmlns:p14="http://schemas.microsoft.com/office/powerpoint/2010/main" val="25978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02093-8C65-4A66-9FF3-86977B5BB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F2C5F-8D2D-4704-A718-EAD3E1D10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GANs can prove to be pretty challenging to evaluate because of lack of a label vector but in this particular case, we have a ground truth image</a:t>
            </a:r>
          </a:p>
          <a:p>
            <a:r>
              <a:rPr lang="en-US" dirty="0"/>
              <a:t>To evaluate the performance of the coloring model quantitatively, we propose averaging the L1 and L2 distance (per pixel-channel) between the generated images and the ground truth images</a:t>
            </a:r>
          </a:p>
          <a:p>
            <a:r>
              <a:rPr lang="en-US" dirty="0"/>
              <a:t>Another evaluation method is to calculate the Perceptual loss. It is critical for the performance of the Generator network</a:t>
            </a:r>
          </a:p>
          <a:p>
            <a:r>
              <a:rPr lang="en-US" dirty="0"/>
              <a:t>The perceptual loss is defined as the weighted sum of the content loss and the adversarial loss component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4A597-6303-4E45-9BE2-1E834050B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</a:p>
        </p:txBody>
      </p:sp>
    </p:spTree>
    <p:extLst>
      <p:ext uri="{BB962C8B-B14F-4D97-AF65-F5344CB8AC3E}">
        <p14:creationId xmlns:p14="http://schemas.microsoft.com/office/powerpoint/2010/main" val="428908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A706E-315C-488B-A5BF-6FF22C57F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E2C5F-D9AB-48CD-B7F9-E4A4F9D52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We define the content loss as the L2 distance between the feature representations of the reconstructed image               and the reference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0FE956-DFF3-424A-BB6D-87916CD5E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995A46-C0E6-403C-AF76-CCBB2B674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495" y="2385578"/>
            <a:ext cx="6697010" cy="10955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D7D0FC-8552-4D38-9B6F-859EAC5E9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316" y="1924313"/>
            <a:ext cx="864407" cy="3765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B7ACF7-E100-4529-83A3-B3FA780318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r="9250" b="10481"/>
          <a:stretch/>
        </p:blipFill>
        <p:spPr>
          <a:xfrm>
            <a:off x="7840106" y="1924313"/>
            <a:ext cx="423611" cy="2984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6E52FE-D0F5-43F3-A120-3F28EE164D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900" y="3595805"/>
            <a:ext cx="9202434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09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Problem Definition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dirty="0"/>
              <a:t>Requirement Specification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Literature Survey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Motivation of the Project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Objectives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Block diagram of Project/Architecture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Methodology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Mathematical Model</a:t>
            </a:r>
          </a:p>
          <a:p>
            <a:r>
              <a:rPr lang="en-US" dirty="0"/>
              <a:t>Experimental Set Up</a:t>
            </a:r>
          </a:p>
          <a:p>
            <a:r>
              <a:rPr lang="en-US" sz="2000" dirty="0"/>
              <a:t>Performance Parameter</a:t>
            </a:r>
          </a:p>
          <a:p>
            <a:r>
              <a:rPr lang="en-US" dirty="0"/>
              <a:t>Efficiency Issues</a:t>
            </a:r>
          </a:p>
          <a:p>
            <a:r>
              <a:rPr lang="en-US" sz="2000" dirty="0"/>
              <a:t>References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4FDE2-7D90-484D-AFF5-7BFD7B5D3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Parameters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981E619-75B8-4093-A8D9-6959118FA6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3997" y="1836831"/>
            <a:ext cx="9402487" cy="152421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D8EA0-6BA6-4DF2-88B0-EF2A4189F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</a:p>
        </p:txBody>
      </p:sp>
    </p:spTree>
    <p:extLst>
      <p:ext uri="{BB962C8B-B14F-4D97-AF65-F5344CB8AC3E}">
        <p14:creationId xmlns:p14="http://schemas.microsoft.com/office/powerpoint/2010/main" val="274195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C154E-1383-4623-8BD9-DC1CE79CA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4CFE7-2266-41A1-B6EF-966C6526A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gathered had to be scraped off websites such as the Hubble Legacy archive and Hubble main website</a:t>
            </a:r>
          </a:p>
          <a:p>
            <a:r>
              <a:rPr lang="en-US" dirty="0"/>
              <a:t>This yielded in more images than were useful. So we focused on a particular section of the sky where we could get the images of galaxy M101</a:t>
            </a:r>
          </a:p>
          <a:p>
            <a:r>
              <a:rPr lang="en-US" dirty="0"/>
              <a:t>This still yielded in about 400,000 images which had to be manually filtered</a:t>
            </a:r>
          </a:p>
          <a:p>
            <a:r>
              <a:rPr lang="en-US" dirty="0"/>
              <a:t>Even with all the images available, the network training will require huge computational resources to perform efficiently</a:t>
            </a:r>
          </a:p>
          <a:p>
            <a:r>
              <a:rPr lang="en-US" dirty="0"/>
              <a:t>The network parameters exceed the available training data and will require augmentation to avoid overfitting </a:t>
            </a:r>
          </a:p>
          <a:p>
            <a:r>
              <a:rPr lang="en-US" dirty="0"/>
              <a:t>A quantitative evaluation of a GAN is considerably difficult even with the availability of the ground truth images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9926B9-6778-4DA9-BCBA-AC30CF378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</a:p>
        </p:txBody>
      </p:sp>
    </p:spTree>
    <p:extLst>
      <p:ext uri="{BB962C8B-B14F-4D97-AF65-F5344CB8AC3E}">
        <p14:creationId xmlns:p14="http://schemas.microsoft.com/office/powerpoint/2010/main" val="134292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88865-DEAE-4612-97AF-B61F6AF55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DEEA1-8858-40B0-9169-F753007AB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Cheng, Z., Yang, Q. and Sheng, B. (2016). Deep colorization.</a:t>
            </a:r>
          </a:p>
          <a:p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Dahl, R. (2016). Automatic colorization.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Dong, C., Loy, C. C., He, K. and Tang, X. (2014). Learning a deep convolutional network for image super-resolution, </a:t>
            </a:r>
            <a:r>
              <a:rPr lang="en-US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D. Fleet, T. 	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Pajdla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B. Schiele and T.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Tuytelaars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(eds), </a:t>
            </a:r>
            <a:r>
              <a:rPr lang="en-US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 – ECCV 2014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Springer International Publishing, </a:t>
            </a:r>
          </a:p>
          <a:p>
            <a:pPr marL="457200" lvl="1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Cham, pp. 184-199.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Goodfellow, I. J.,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Pouget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-Abadie, J., Mirza, M., Xu, B.,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Warde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-Farley, D.,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Ozair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Courville, A. and 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Bengio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Y. (2014).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Generative adversarial networks.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He, K., Zhang, X., Ren, S. and Sun, J. (2015). Deep residual learning for image recognition.</a:t>
            </a:r>
          </a:p>
          <a:p>
            <a:pPr algn="l"/>
            <a:r>
              <a:rPr lang="de-DE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Huang, Y.-C., Tung, Y.-S., Chen, J.-C., Wang, S.-W. and Wu, J.-L. (2005). An 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edge detection based colorization algorithm and 	its applications, pp. 351–354.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Isola, P., Zhu, J.-Y., Zhou, T. and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Efros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A. (2018). Image-to-image translation with conditional adversarial networks.</a:t>
            </a:r>
          </a:p>
          <a:p>
            <a:pPr algn="l"/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Jianchao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Yang, Wright, J., Huang, T. and Yi Ma (2008). Image super-resolution as sparse representation of raw image patches, </a:t>
            </a:r>
          </a:p>
          <a:p>
            <a:pPr marL="457200" lvl="1" indent="0">
              <a:buNone/>
            </a:pPr>
            <a:r>
              <a:rPr lang="en-US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2008 IEEE Conference on Computer Vision and Pattern Recognition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1–8.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CF10EA-242A-4F9F-97DC-686199909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</a:p>
        </p:txBody>
      </p:sp>
    </p:spTree>
    <p:extLst>
      <p:ext uri="{BB962C8B-B14F-4D97-AF65-F5344CB8AC3E}">
        <p14:creationId xmlns:p14="http://schemas.microsoft.com/office/powerpoint/2010/main" val="319011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13DAE-EE1B-473B-B3B6-648540F8F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C8905-50B5-4EA0-8B9A-E1EE0EB58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Kim, J., Lee, J. K. and Lee, K. M. (2016). Accurate image super-resolution using very deep convolutional networks, </a:t>
            </a:r>
          </a:p>
          <a:p>
            <a:pPr marL="457200" lvl="1" indent="0">
              <a:buNone/>
            </a:pPr>
            <a:r>
              <a:rPr lang="en-US" sz="15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2016 IEEE Conference on Computer Vision and Pattern Recognition (CVPR), </a:t>
            </a: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pp. 1646–1654.</a:t>
            </a:r>
          </a:p>
          <a:p>
            <a:pPr algn="l"/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Ledig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C., Theis, L.,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Huszar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F., Caballero, J., Cunningham, A., Acosta, A., Aitken, A.,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Tejani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Totz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J., Wang, Z. and Shi, W. (2017). </a:t>
            </a:r>
          </a:p>
          <a:p>
            <a:pPr marL="457200" lvl="1" indent="0">
              <a:buNone/>
            </a:pP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Photorealistic single image super-resolution using a generative adversarial network.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Levin, A.,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Lischinski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 and Weiss, Y. (2004). Colorization using optimization, </a:t>
            </a:r>
            <a:r>
              <a:rPr lang="sv-SE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ACM SIGGRAPH 2004 Papers</a:t>
            </a:r>
            <a:r>
              <a:rPr lang="sv-SE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689–694.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Long, J.,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Shelhamer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E. and Darrell, T. (2015). Fully convolutional networks for semantic segmentation, </a:t>
            </a:r>
          </a:p>
          <a:p>
            <a:pPr marL="457200" lvl="1" indent="0">
              <a:buNone/>
            </a:pPr>
            <a:r>
              <a:rPr lang="en-US" sz="15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2015 IEEE Conference on Computer Vision and Pattern Recognition (CVPR), </a:t>
            </a: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pp. 3431–3440</a:t>
            </a:r>
            <a:r>
              <a:rPr lang="en-US" sz="1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Mirza, M. and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Osindero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(2014). Conditional generative adversarial nets.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Pressman, R. S. (1992). Software Engineering (3rd Ed.): A Practitioner’s Approach, McGraw-Hill, Inc., New York, NY, USA.</a:t>
            </a:r>
          </a:p>
          <a:p>
            <a:pPr algn="l"/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Qu, </a:t>
            </a:r>
            <a:r>
              <a:rPr lang="en-US" sz="15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Y.,Wong</a:t>
            </a: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T.-T. and Heng, P.-A. (2006). Manga colorization, ACM Transactions on Graphics (TOG) 25(3): 1214–1220.</a:t>
            </a:r>
          </a:p>
          <a:p>
            <a:pPr algn="l"/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Radford, A., Metz, L. and </a:t>
            </a:r>
            <a:r>
              <a:rPr lang="en-US" sz="15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Chintala</a:t>
            </a: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(2016). Unsupervised representation learning with deep convolutional generative adversarial 	networks.</a:t>
            </a:r>
          </a:p>
          <a:p>
            <a:pPr algn="l"/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Shi, W., Caballero, J., </a:t>
            </a:r>
            <a:r>
              <a:rPr lang="en-US" sz="15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Husz´ar</a:t>
            </a: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F., </a:t>
            </a:r>
            <a:r>
              <a:rPr lang="en-US" sz="15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Totz</a:t>
            </a: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J., Aitken, A. P., Bishop, R., </a:t>
            </a:r>
            <a:r>
              <a:rPr lang="en-US" sz="15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Rueckert</a:t>
            </a: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 and Wang, Z. (2016). </a:t>
            </a:r>
          </a:p>
          <a:p>
            <a:pPr marL="457200" lvl="1" indent="0">
              <a:buNone/>
            </a:pP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Real-time single image and video super-resolution using an efficient sub-pixel convolutional neural network, </a:t>
            </a:r>
          </a:p>
          <a:p>
            <a:pPr marL="457200" lvl="1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2016 IEEE Conference on Computer Vision and Pattern Recognition (CVPR),</a:t>
            </a: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pp. 1874–1883.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8E4A7B-00AC-4117-8CCF-32F4EA319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</a:p>
        </p:txBody>
      </p:sp>
    </p:spTree>
    <p:extLst>
      <p:ext uri="{BB962C8B-B14F-4D97-AF65-F5344CB8AC3E}">
        <p14:creationId xmlns:p14="http://schemas.microsoft.com/office/powerpoint/2010/main" val="60499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0E956-2FFC-48BF-8208-EB43E244E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FF4E2-85E8-43A6-B7A9-9BF4922BE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Simonyan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K. and Zisserman, A. (2015). Very deep convolutional networks for large-scale image recognition.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Tola, E.,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Lepetit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V. and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Fua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 (2008). A fast local descriptor for dense matching, </a:t>
            </a:r>
            <a:r>
              <a:rPr lang="en-US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Proc. CVPR 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Tom and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Katsaggelos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(1996). Reconstruction of a high-resolution image by simultaneous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egistration, restoration, and interpolation of 	low-resolution images, </a:t>
            </a:r>
            <a:r>
              <a:rPr lang="en-US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Anon (ed.), </a:t>
            </a:r>
            <a:r>
              <a:rPr lang="en-US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International Conference on Image Processing, 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Vol. 2, IEEE, pp. 539–542. 	Proceedings of the 1995 IEEE International Conference on Image Processing. Part 3 (of 3) ; Conference date: 23-10-1995 	Through 26-10-1995.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TSAI, R. (1984).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Multiframe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 restoration and registration</a:t>
            </a:r>
            <a:r>
              <a:rPr lang="en-US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Advance Computer Visual and Image Processing 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 317–339.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Welsh, T.,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Ashikhmin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and Mueller, K. (2002). Transferring color to greyscale </a:t>
            </a:r>
            <a:r>
              <a:rPr lang="fr-FR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images, </a:t>
            </a:r>
            <a:r>
              <a:rPr lang="fr-FR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ACM Trans. Graph</a:t>
            </a:r>
            <a:r>
              <a:rPr lang="fr-FR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21: 277–280.</a:t>
            </a:r>
          </a:p>
          <a:p>
            <a:pPr algn="l"/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Yatziv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L. and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Sapiro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G. (2006). Fast image and video colorization using chrominance blending,</a:t>
            </a:r>
          </a:p>
          <a:p>
            <a:pPr marL="457200" lvl="1" indent="0">
              <a:buNone/>
            </a:pP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Transactions on Image Processing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15(5): 1120–1129.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Zhu, J.-Y.,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henbuhl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Shechtman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E. and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Efros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A. (2018). Generative visual manipulation on the natural image manifold.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31565C-5D67-40D7-B395-3C7619E51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</a:p>
        </p:txBody>
      </p:sp>
    </p:spTree>
    <p:extLst>
      <p:ext uri="{BB962C8B-B14F-4D97-AF65-F5344CB8AC3E}">
        <p14:creationId xmlns:p14="http://schemas.microsoft.com/office/powerpoint/2010/main" val="347864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 !!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91631" y="1352533"/>
            <a:ext cx="2228612" cy="186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25520-1A32-49DC-A480-998582E3C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5F153-55A5-4162-94E2-F9899DEB4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project consists of multiple deep learning models</a:t>
            </a:r>
          </a:p>
          <a:p>
            <a:r>
              <a:rPr lang="en-US" dirty="0"/>
              <a:t>Owing to the extensive computations involved in training a neural network, a need for high end hardware</a:t>
            </a:r>
          </a:p>
          <a:p>
            <a:r>
              <a:rPr lang="en-US" dirty="0"/>
              <a:t>Google </a:t>
            </a:r>
            <a:r>
              <a:rPr lang="en-US" dirty="0" err="1"/>
              <a:t>Colab</a:t>
            </a:r>
            <a:r>
              <a:rPr lang="en-US" dirty="0"/>
              <a:t> is a free notebook environment offered by Google which provides access to high end GPUs and more computational power for a limited time</a:t>
            </a:r>
          </a:p>
          <a:p>
            <a:r>
              <a:rPr lang="en-US" dirty="0"/>
              <a:t>The following table showcases the minimum hardware requirements: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9AB2B2-5795-4B43-9E83-DBBD42E31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1B2BEC-23AB-4EEB-B493-690C12ED095E}"/>
              </a:ext>
            </a:extLst>
          </p:cNvPr>
          <p:cNvSpPr txBox="1"/>
          <p:nvPr/>
        </p:nvSpPr>
        <p:spPr>
          <a:xfrm>
            <a:off x="4731798" y="5852732"/>
            <a:ext cx="29207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Table 1: Hardware Requirements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A9D9FA-FE81-44DA-8AAF-937566B0D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629" y="4179286"/>
            <a:ext cx="8945223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567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FE4DA-1547-4535-A0D6-CFB3BF102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3449-599C-48A7-B9EC-07F383B2A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are the software requirements:</a:t>
            </a:r>
          </a:p>
          <a:p>
            <a:pPr lvl="1"/>
            <a:r>
              <a:rPr lang="en-US" dirty="0"/>
              <a:t>Operating System: Windows/Linux</a:t>
            </a:r>
          </a:p>
          <a:p>
            <a:pPr lvl="1"/>
            <a:r>
              <a:rPr lang="en-US" dirty="0"/>
              <a:t>IDE: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1"/>
            <a:r>
              <a:rPr lang="en-US" dirty="0"/>
              <a:t>Programming Languages: python3, </a:t>
            </a:r>
            <a:r>
              <a:rPr lang="en-US" dirty="0" err="1"/>
              <a:t>javascript</a:t>
            </a:r>
            <a:endParaRPr lang="en-US" dirty="0"/>
          </a:p>
          <a:p>
            <a:pPr lvl="1"/>
            <a:r>
              <a:rPr lang="en-US" dirty="0"/>
              <a:t>Frameworks: Node.js, </a:t>
            </a:r>
            <a:r>
              <a:rPr lang="en-US" dirty="0" err="1"/>
              <a:t>Tensorflow</a:t>
            </a:r>
            <a:r>
              <a:rPr lang="en-US" dirty="0"/>
              <a:t>, </a:t>
            </a:r>
            <a:r>
              <a:rPr lang="en-US" dirty="0" err="1"/>
              <a:t>sklearn</a:t>
            </a:r>
            <a:r>
              <a:rPr lang="en-US" dirty="0"/>
              <a:t>, plotting libraries, </a:t>
            </a:r>
            <a:r>
              <a:rPr lang="en-US" dirty="0" err="1"/>
              <a:t>openCV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7513FB-568A-4646-AFE9-70AD3D3C1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of the Course</a:t>
            </a:r>
          </a:p>
        </p:txBody>
      </p:sp>
    </p:spTree>
    <p:extLst>
      <p:ext uri="{BB962C8B-B14F-4D97-AF65-F5344CB8AC3E}">
        <p14:creationId xmlns:p14="http://schemas.microsoft.com/office/powerpoint/2010/main" val="426925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problem can be divided into two sub-problems:</a:t>
            </a:r>
          </a:p>
          <a:p>
            <a:pPr lvl="1"/>
            <a:r>
              <a:rPr lang="en-US" dirty="0"/>
              <a:t>Create an efﬁcient model to colorize grayscale images</a:t>
            </a:r>
          </a:p>
          <a:p>
            <a:pPr lvl="1"/>
            <a:r>
              <a:rPr lang="en-US" dirty="0"/>
              <a:t>Take a colorized image and upscale it n times the original size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400" dirty="0"/>
              <a:t>Keywords: GAN, Neural Network, NodeJS, puppeteer, Convolutional Neural Network, Upscaling, Colorization.</a:t>
            </a:r>
          </a:p>
          <a:p>
            <a:endParaRPr lang="en-US" dirty="0"/>
          </a:p>
          <a:p>
            <a:endParaRPr lang="en-IN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4268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Literature Review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C0F23F-9369-4FDF-863C-F002F34BF5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1"/>
          <a:stretch/>
        </p:blipFill>
        <p:spPr>
          <a:xfrm>
            <a:off x="3906175" y="1376039"/>
            <a:ext cx="4368943" cy="50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1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Literature Review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CDFE4B5-3FE7-4572-A6B1-A16F641B8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715" y="1330415"/>
            <a:ext cx="4627051" cy="502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71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Literature Review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DE7C491-E042-4CB6-B7A1-08CB0E24C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089" y="1319886"/>
            <a:ext cx="3858303" cy="503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44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f03431380_win32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1270</TotalTime>
  <Words>2158</Words>
  <Application>Microsoft Office PowerPoint</Application>
  <PresentationFormat>Widescreen</PresentationFormat>
  <Paragraphs>194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Euphemia</vt:lpstr>
      <vt:lpstr>Plantagenet Cherokee</vt:lpstr>
      <vt:lpstr>Times New Roman</vt:lpstr>
      <vt:lpstr>Wingdings</vt:lpstr>
      <vt:lpstr>tf03431380_win32</vt:lpstr>
      <vt:lpstr>K.K.Wagh Institute of Engineering Education &amp; Research  Astronomical image colourisation and super-resolution using GANS</vt:lpstr>
      <vt:lpstr>Team members</vt:lpstr>
      <vt:lpstr>Content</vt:lpstr>
      <vt:lpstr>Requirement Specifications</vt:lpstr>
      <vt:lpstr>Requirement Specifications</vt:lpstr>
      <vt:lpstr>Problem Definition</vt:lpstr>
      <vt:lpstr>Literature Review</vt:lpstr>
      <vt:lpstr>Literature Review</vt:lpstr>
      <vt:lpstr>Literature Review</vt:lpstr>
      <vt:lpstr>Literature Review</vt:lpstr>
      <vt:lpstr>Motivation of the Project</vt:lpstr>
      <vt:lpstr>Motivation of the Project</vt:lpstr>
      <vt:lpstr>Objectives</vt:lpstr>
      <vt:lpstr>Block diagram of Project</vt:lpstr>
      <vt:lpstr>Block diagram of Project</vt:lpstr>
      <vt:lpstr>Block diagram of Project</vt:lpstr>
      <vt:lpstr>Block diagram of Project</vt:lpstr>
      <vt:lpstr>Block diagram of Project</vt:lpstr>
      <vt:lpstr>Block diagram of Project</vt:lpstr>
      <vt:lpstr>Methodology</vt:lpstr>
      <vt:lpstr>Image Colorization</vt:lpstr>
      <vt:lpstr>Image Upscaling</vt:lpstr>
      <vt:lpstr>Mathematical Model</vt:lpstr>
      <vt:lpstr>Mathematical Model</vt:lpstr>
      <vt:lpstr>Mathematical Model</vt:lpstr>
      <vt:lpstr>Mathematical Model</vt:lpstr>
      <vt:lpstr>Experimental Setup </vt:lpstr>
      <vt:lpstr>Performance Parameters</vt:lpstr>
      <vt:lpstr>Performance Parameters</vt:lpstr>
      <vt:lpstr>Performance Parameters</vt:lpstr>
      <vt:lpstr>Efficiency Issues</vt:lpstr>
      <vt:lpstr>References</vt:lpstr>
      <vt:lpstr>References</vt:lpstr>
      <vt:lpstr>References</vt:lpstr>
      <vt:lpstr>Thank You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course</dc:title>
  <dc:creator>itdept</dc:creator>
  <cp:lastModifiedBy>Shinigami Shrek</cp:lastModifiedBy>
  <cp:revision>42</cp:revision>
  <dcterms:created xsi:type="dcterms:W3CDTF">2021-02-09T13:55:32Z</dcterms:created>
  <dcterms:modified xsi:type="dcterms:W3CDTF">2021-04-27T17:59:08Z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