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69" r:id="rId6"/>
    <p:sldId id="257" r:id="rId7"/>
    <p:sldId id="275" r:id="rId8"/>
    <p:sldId id="276" r:id="rId9"/>
    <p:sldId id="292" r:id="rId10"/>
    <p:sldId id="293" r:id="rId11"/>
    <p:sldId id="294" r:id="rId12"/>
    <p:sldId id="296" r:id="rId13"/>
    <p:sldId id="300" r:id="rId14"/>
    <p:sldId id="297" r:id="rId15"/>
    <p:sldId id="29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6/4/2021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6/4/2021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6/4/2021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 </a:t>
            </a:r>
            <a:r>
              <a:rPr lang="en-IN" dirty="0">
                <a:solidFill>
                  <a:srgbClr val="514843"/>
                </a:solidFill>
              </a:rPr>
              <a:t>Prof</a:t>
            </a:r>
            <a:r>
              <a:rPr lang="en-IN" dirty="0">
                <a:solidFill>
                  <a:srgbClr val="000000"/>
                </a:solidFill>
              </a:rPr>
              <a:t>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2C80E9-61F1-4D31-9AB6-67044C9A0658}"/>
              </a:ext>
            </a:extLst>
          </p:cNvPr>
          <p:cNvSpPr txBox="1"/>
          <p:nvPr/>
        </p:nvSpPr>
        <p:spPr>
          <a:xfrm>
            <a:off x="1932664" y="2565213"/>
            <a:ext cx="1842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Stage -II</a:t>
            </a:r>
            <a:br>
              <a:rPr lang="en-US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DD96438-24A5-4574-9B45-C085A7A7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17" y="3657947"/>
            <a:ext cx="4060560" cy="14502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CA134-176E-4C1B-83F1-1C3F62FCB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80" y="3657947"/>
            <a:ext cx="4060560" cy="145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F6C7-351D-4CCE-BA60-7E9AD48B8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17" y="2207747"/>
            <a:ext cx="4060561" cy="145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2E7B3-8287-45DB-8BBF-5DF5B8234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80" y="2207747"/>
            <a:ext cx="4060560" cy="145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656C13-AFAF-437C-9D25-E6678B5E403B}"/>
              </a:ext>
            </a:extLst>
          </p:cNvPr>
          <p:cNvSpPr txBox="1"/>
          <p:nvPr/>
        </p:nvSpPr>
        <p:spPr>
          <a:xfrm>
            <a:off x="1032029" y="1482204"/>
            <a:ext cx="60945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Results of Pix2Pix U-net (Colorizing):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5AAC7-8258-46CD-A021-F58A3F80FDF6}"/>
              </a:ext>
            </a:extLst>
          </p:cNvPr>
          <p:cNvSpPr txBox="1"/>
          <p:nvPr/>
        </p:nvSpPr>
        <p:spPr>
          <a:xfrm>
            <a:off x="3912597" y="5489873"/>
            <a:ext cx="468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(from left) 1. Input grayscale image, 2. Generated output, 3. Ground Truth image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Conclusion and Future Scope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U-net architectures are still a widely unexplored domain for ensemble learning and could be implemented with numerous methodologies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performance of GAN can be improved by implementing it in a cyclic fashion, i.e. Cycle GAN, with the Pix2Pix colorization approach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Generative Models are getting better day by day and these architectures could essentially be used to generalize image colorization and super-resolution over any dataset with negligible fine-tuning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75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Cost Analysis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Most of the code is executed on google </a:t>
            </a:r>
            <a:r>
              <a:rPr lang="en-US" dirty="0" err="1"/>
              <a:t>colab</a:t>
            </a:r>
            <a:r>
              <a:rPr lang="en-US" dirty="0"/>
              <a:t> so there were no expenses to implement the GANS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82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/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F4991-55C4-4210-867E-718D134F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13841"/>
              </p:ext>
            </p:extLst>
          </p:nvPr>
        </p:nvGraphicFramePr>
        <p:xfrm>
          <a:off x="1207363" y="1704513"/>
          <a:ext cx="7421071" cy="3553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1071">
                  <a:extLst>
                    <a:ext uri="{9D8B030D-6E8A-4147-A177-3AD203B41FA5}">
                      <a16:colId xmlns:a16="http://schemas.microsoft.com/office/drawing/2014/main" val="2088235616"/>
                    </a:ext>
                  </a:extLst>
                </a:gridCol>
              </a:tblGrid>
              <a:tr h="45111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Revised Final Design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32311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Tools and Techniques Used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460607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Implementation Status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236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Modular Testing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620423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7872516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Conclusion and Future Scope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00884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Cost Analysis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29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Revised Final Design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73EAF-243D-44F5-A94B-E81D68A8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00" y="1870254"/>
            <a:ext cx="9982200" cy="3789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EB5D4-B16B-4DC5-BE4B-D1DA38C0A953}"/>
              </a:ext>
            </a:extLst>
          </p:cNvPr>
          <p:cNvSpPr txBox="1"/>
          <p:nvPr/>
        </p:nvSpPr>
        <p:spPr>
          <a:xfrm>
            <a:off x="8353887" y="4580877"/>
            <a:ext cx="1251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 value is arbitrary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931A-377F-48C6-B154-3E83588145D0}"/>
              </a:ext>
            </a:extLst>
          </p:cNvPr>
          <p:cNvSpPr txBox="1"/>
          <p:nvPr/>
        </p:nvSpPr>
        <p:spPr>
          <a:xfrm>
            <a:off x="4914511" y="5659258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1: Basic GAN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Tools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Tensorflow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Matplotllib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Google </a:t>
            </a:r>
            <a:r>
              <a:rPr lang="en-US" sz="2000" dirty="0" err="1"/>
              <a:t>Colaboratory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with residual encoders using the Resnet-18 architecture </a:t>
            </a:r>
          </a:p>
          <a:p>
            <a:r>
              <a:rPr lang="en-US" sz="2000" dirty="0"/>
              <a:t>Initial</a:t>
            </a:r>
            <a:r>
              <a:rPr lang="en-US" dirty="0"/>
              <a:t>ly, we use create a U-net architecture with ResNet18 as it’s backbone</a:t>
            </a:r>
            <a:endParaRPr lang="en-US" sz="2000" dirty="0"/>
          </a:p>
          <a:p>
            <a:r>
              <a:rPr lang="en-US" sz="2000" dirty="0"/>
              <a:t>Training the U-net generator independently over L1 loss</a:t>
            </a:r>
          </a:p>
          <a:p>
            <a:r>
              <a:rPr lang="en-US" sz="2000" dirty="0"/>
              <a:t>Finally, training in an adversarial fashion to further optimize the outputs with patchy discriminator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3823494"/>
            <a:ext cx="2194560" cy="219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3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48" y="3886200"/>
            <a:ext cx="2194560" cy="2194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6994048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3097752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8" y="3097752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Implementation Status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Image Colorization is still in process, we are trying different models trying to find the most efficient methodology to colorize the images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Different U-net architectures have been trained over the COCO dataset so as to generalize the model to a greater extent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Image Upscaling i</a:t>
            </a:r>
            <a:r>
              <a:rPr lang="en-US" sz="2000" dirty="0">
                <a:effectLst/>
              </a:rPr>
              <a:t>mplementation is successful and has shown promising results. We are still trying to fine tune the model to get better results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4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 A proper testing pipeline has yet to be set up that will compare the output images with the ground truth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images will be evaluated over L2 loss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GANs are particularly hard to evaluate quantitatively. Having said that, we have achieved visually appealing results which, evaluated qualitatively, are quite convincing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2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569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 Astronomical image colourisation and super-resolution using GANS</vt:lpstr>
      <vt:lpstr>Team members</vt:lpstr>
      <vt:lpstr>Content</vt:lpstr>
      <vt:lpstr>Revised Final Design</vt:lpstr>
      <vt:lpstr>Tools</vt:lpstr>
      <vt:lpstr>Image Colorization Technique</vt:lpstr>
      <vt:lpstr>Image Upscaling Technique</vt:lpstr>
      <vt:lpstr>Implementation Status</vt:lpstr>
      <vt:lpstr>Results</vt:lpstr>
      <vt:lpstr>Results</vt:lpstr>
      <vt:lpstr>Conclusion and Future Scope</vt:lpstr>
      <vt:lpstr>Cost Analysis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31</cp:revision>
  <dcterms:created xsi:type="dcterms:W3CDTF">2021-02-09T13:55:32Z</dcterms:created>
  <dcterms:modified xsi:type="dcterms:W3CDTF">2021-06-04T12:45:11Z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