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9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7053263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217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19E9FF76-C062-4226-8AB8-EBF09B6EF851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0C6E37DA-ACF2-4C78-AE4B-CC1BEBAB3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48" name="Date Placeholder 2"/>
          <p:cNvSpPr>
            <a:spLocks noGrp="1"/>
          </p:cNvSpPr>
          <p:nvPr>
            <p:ph type="dt" idx="1"/>
          </p:nvPr>
        </p:nvSpPr>
        <p:spPr>
          <a:xfrm>
            <a:off x="3995217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0BBD297E-FD4D-4C2A-B621-7DD1D6ED2429}" type="datetimeFigureOut">
              <a:rPr lang="en-US" smtClean="0"/>
              <a:pPr/>
              <a:t>4/23/2021</a:t>
            </a:fld>
            <a:endParaRPr lang="en-US"/>
          </a:p>
        </p:txBody>
      </p:sp>
      <p:sp>
        <p:nvSpPr>
          <p:cNvPr id="1048649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n-US"/>
          </a:p>
        </p:txBody>
      </p:sp>
      <p:sp>
        <p:nvSpPr>
          <p:cNvPr id="104865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5327" y="4421823"/>
            <a:ext cx="5642610" cy="4189095"/>
          </a:xfrm>
          <a:prstGeom prst="rect">
            <a:avLst/>
          </a:prstGeom>
        </p:spPr>
        <p:txBody>
          <a:bodyPr vert="horz" lIns="93497" tIns="46749" rIns="93497" bIns="467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5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F291572D-E954-42D6-9989-10AA591C2C0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B526-B4A4-4D4F-A7F5-CE68AFE2761B}" type="datetime1">
              <a:rPr lang="en-US" smtClean="0"/>
              <a:pPr/>
              <a:t>4/23/2021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Engineering Department, KKWIEER. 2016-17</a:t>
            </a:r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7E5-2DB1-4A19-ABA9-9EB8F5D9E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3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2F0B-0335-46AB-8C73-2F806B1050A9}" type="datetime1">
              <a:rPr lang="en-US" smtClean="0"/>
              <a:pPr/>
              <a:t>4/23/2021</a:t>
            </a:fld>
            <a:endParaRPr lang="en-US"/>
          </a:p>
        </p:txBody>
      </p:sp>
      <p:sp>
        <p:nvSpPr>
          <p:cNvPr id="104863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Engineering Department, KKWIEER. 2016-17</a:t>
            </a:r>
          </a:p>
        </p:txBody>
      </p:sp>
      <p:sp>
        <p:nvSpPr>
          <p:cNvPr id="10486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7E5-2DB1-4A19-ABA9-9EB8F5D9E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1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F07B-4AD1-48C7-B71E-AF2A9A647295}" type="datetime1">
              <a:rPr lang="en-US" smtClean="0"/>
              <a:pPr/>
              <a:t>4/23/2021</a:t>
            </a:fld>
            <a:endParaRPr lang="en-US"/>
          </a:p>
        </p:txBody>
      </p:sp>
      <p:sp>
        <p:nvSpPr>
          <p:cNvPr id="10486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Engineering Department, KKWIEER. 2016-17</a:t>
            </a:r>
          </a:p>
        </p:txBody>
      </p:sp>
      <p:sp>
        <p:nvSpPr>
          <p:cNvPr id="10486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7E5-2DB1-4A19-ABA9-9EB8F5D9E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93DC-A9AD-4A65-9F65-BBF7285F278B}" type="datetime1">
              <a:rPr lang="en-US" smtClean="0"/>
              <a:pPr/>
              <a:t>4/23/2021</a:t>
            </a:fld>
            <a:endParaRPr lang="en-US"/>
          </a:p>
        </p:txBody>
      </p:sp>
      <p:sp>
        <p:nvSpPr>
          <p:cNvPr id="104859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Engineering Department, KKWIEER. 2016-17</a:t>
            </a:r>
          </a:p>
        </p:txBody>
      </p:sp>
      <p:sp>
        <p:nvSpPr>
          <p:cNvPr id="10485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7E5-2DB1-4A19-ABA9-9EB8F5D9E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2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D333D-26AB-481E-AB5C-416565B2F5B3}" type="datetime1">
              <a:rPr lang="en-US" smtClean="0"/>
              <a:pPr/>
              <a:t>4/23/2021</a:t>
            </a:fld>
            <a:endParaRPr lang="en-US"/>
          </a:p>
        </p:txBody>
      </p:sp>
      <p:sp>
        <p:nvSpPr>
          <p:cNvPr id="10486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Engineering Department, KKWIEER. 2016-17</a:t>
            </a:r>
          </a:p>
        </p:txBody>
      </p:sp>
      <p:sp>
        <p:nvSpPr>
          <p:cNvPr id="10486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7E5-2DB1-4A19-ABA9-9EB8F5D9E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00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01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0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F409-CA11-43A2-B896-FC3A68C07721}" type="datetime1">
              <a:rPr lang="en-US" smtClean="0"/>
              <a:pPr/>
              <a:t>4/23/2021</a:t>
            </a:fld>
            <a:endParaRPr lang="en-US"/>
          </a:p>
        </p:txBody>
      </p:sp>
      <p:sp>
        <p:nvSpPr>
          <p:cNvPr id="104860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Engineering Department, KKWIEER. 2016-17</a:t>
            </a:r>
          </a:p>
        </p:txBody>
      </p:sp>
      <p:sp>
        <p:nvSpPr>
          <p:cNvPr id="104860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7E5-2DB1-4A19-ABA9-9EB8F5D9E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0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 fontScale="95833" lnSpcReduction="20000"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07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0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 fontScale="95833" lnSpcReduction="20000"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09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1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122B-FDF9-40D7-9DA0-667027396C14}" type="datetime1">
              <a:rPr lang="en-US" smtClean="0"/>
              <a:pPr/>
              <a:t>4/23/2021</a:t>
            </a:fld>
            <a:endParaRPr lang="en-US"/>
          </a:p>
        </p:txBody>
      </p:sp>
      <p:sp>
        <p:nvSpPr>
          <p:cNvPr id="104861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Engineering Department, KKWIEER. 2016-17</a:t>
            </a:r>
          </a:p>
        </p:txBody>
      </p:sp>
      <p:sp>
        <p:nvSpPr>
          <p:cNvPr id="104861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7E5-2DB1-4A19-ABA9-9EB8F5D9E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1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4C4E-E962-4BF9-A285-03C617E271B9}" type="datetime1">
              <a:rPr lang="en-US" smtClean="0"/>
              <a:pPr/>
              <a:t>4/23/2021</a:t>
            </a:fld>
            <a:endParaRPr lang="en-US"/>
          </a:p>
        </p:txBody>
      </p:sp>
      <p:sp>
        <p:nvSpPr>
          <p:cNvPr id="104861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Engineering Department, KKWIEER. 2016-17</a:t>
            </a:r>
          </a:p>
        </p:txBody>
      </p:sp>
      <p:sp>
        <p:nvSpPr>
          <p:cNvPr id="10486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7E5-2DB1-4A19-ABA9-9EB8F5D9E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7AF8E-D1AB-4ACB-8529-7279238D2DF9}" type="datetime1">
              <a:rPr lang="en-US" smtClean="0"/>
              <a:pPr/>
              <a:t>4/23/2021</a:t>
            </a:fld>
            <a:endParaRPr lang="en-US"/>
          </a:p>
        </p:txBody>
      </p:sp>
      <p:sp>
        <p:nvSpPr>
          <p:cNvPr id="104862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Engineering Department, KKWIEER. 2016-17</a:t>
            </a:r>
          </a:p>
        </p:txBody>
      </p:sp>
      <p:sp>
        <p:nvSpPr>
          <p:cNvPr id="104862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7E5-2DB1-4A19-ABA9-9EB8F5D9E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2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3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AA29-7513-42C0-AED3-661268D79978}" type="datetime1">
              <a:rPr lang="en-US" smtClean="0"/>
              <a:pPr/>
              <a:t>4/23/2021</a:t>
            </a:fld>
            <a:endParaRPr lang="en-US"/>
          </a:p>
        </p:txBody>
      </p:sp>
      <p:sp>
        <p:nvSpPr>
          <p:cNvPr id="104864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Engineering Department, KKWIEER. 2016-17</a:t>
            </a:r>
          </a:p>
        </p:txBody>
      </p:sp>
      <p:sp>
        <p:nvSpPr>
          <p:cNvPr id="104864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7E5-2DB1-4A19-ABA9-9EB8F5D9E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6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27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0047-1322-4929-9AB1-D08E3C5114E6}" type="datetime1">
              <a:rPr lang="en-US" smtClean="0"/>
              <a:pPr/>
              <a:t>4/23/2021</a:t>
            </a:fld>
            <a:endParaRPr lang="en-US"/>
          </a:p>
        </p:txBody>
      </p:sp>
      <p:sp>
        <p:nvSpPr>
          <p:cNvPr id="104862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Engineering Department, KKWIEER. 2016-17</a:t>
            </a:r>
          </a:p>
        </p:txBody>
      </p:sp>
      <p:sp>
        <p:nvSpPr>
          <p:cNvPr id="104863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7E5-2DB1-4A19-ABA9-9EB8F5D9E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44988-1C4B-412E-849A-C0F3A3702D8F}" type="datetime1">
              <a:rPr lang="en-US" smtClean="0"/>
              <a:pPr/>
              <a:t>4/23/2021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Computer Engineering Department, KKWIEER. 2016-17</a:t>
            </a:r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D27E5-2DB1-4A19-ABA9-9EB8F5D9E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646922" y="2274887"/>
            <a:ext cx="7772400" cy="1470025"/>
          </a:xfrm>
        </p:spPr>
        <p:txBody>
          <a:bodyPr>
            <a:normAutofit/>
          </a:bodyPr>
          <a:lstStyle/>
          <a:p>
            <a:r>
              <a:rPr lang="en-IN" sz="36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US" sz="3600" dirty="0">
              <a:cs typeface="Times New Roman" panose="02020603050405020304" pitchFamily="18" charset="0"/>
            </a:endParaRPr>
          </a:p>
        </p:txBody>
      </p:sp>
      <p:pic>
        <p:nvPicPr>
          <p:cNvPr id="2097152" name="Picture 3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197111"/>
            <a:ext cx="1371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8588" name="Title 1"/>
          <p:cNvSpPr txBox="1"/>
          <p:nvPr/>
        </p:nvSpPr>
        <p:spPr>
          <a:xfrm>
            <a:off x="609600" y="990600"/>
            <a:ext cx="80772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000" b="1" dirty="0"/>
              <a:t> </a:t>
            </a:r>
            <a:r>
              <a:rPr lang="en-US" sz="2000" dirty="0">
                <a:latin typeface="+mj-lt"/>
                <a:ea typeface="+mj-ea"/>
                <a:cs typeface="+mj-cs"/>
              </a:rPr>
              <a:t>K. K. </a:t>
            </a:r>
            <a:r>
              <a:rPr lang="en-US" sz="2000" dirty="0" err="1">
                <a:latin typeface="+mj-lt"/>
                <a:ea typeface="+mj-ea"/>
                <a:cs typeface="+mj-cs"/>
              </a:rPr>
              <a:t>Wagh</a:t>
            </a:r>
            <a:r>
              <a:rPr lang="en-US" sz="2000" dirty="0">
                <a:latin typeface="+mj-lt"/>
                <a:ea typeface="+mj-ea"/>
                <a:cs typeface="+mj-cs"/>
              </a:rPr>
              <a:t> Institute of Engineering Education and Research, </a:t>
            </a:r>
            <a:r>
              <a:rPr lang="en-US" sz="2000" dirty="0" err="1">
                <a:latin typeface="+mj-lt"/>
                <a:ea typeface="+mj-ea"/>
                <a:cs typeface="+mj-cs"/>
              </a:rPr>
              <a:t>Nashik</a:t>
            </a:r>
            <a:endParaRPr lang="en-US" sz="2000" dirty="0"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</a:pPr>
            <a:r>
              <a:rPr lang="en-US" sz="2000" dirty="0">
                <a:latin typeface="+mj-lt"/>
                <a:ea typeface="+mj-ea"/>
                <a:cs typeface="+mj-cs"/>
              </a:rPr>
              <a:t>Department of Computer Engineering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86AB92-2986-43E7-BB61-2A6E12E08EC5}"/>
              </a:ext>
            </a:extLst>
          </p:cNvPr>
          <p:cNvSpPr txBox="1"/>
          <p:nvPr/>
        </p:nvSpPr>
        <p:spPr>
          <a:xfrm>
            <a:off x="4019550" y="1858833"/>
            <a:ext cx="125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PID 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141E5F-E97C-4D79-A44B-03EF14864B12}"/>
              </a:ext>
            </a:extLst>
          </p:cNvPr>
          <p:cNvSpPr txBox="1"/>
          <p:nvPr/>
        </p:nvSpPr>
        <p:spPr>
          <a:xfrm>
            <a:off x="646922" y="4038600"/>
            <a:ext cx="2667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cs typeface="Times New Roman" panose="02020603050405020304" pitchFamily="18" charset="0"/>
              </a:rPr>
              <a:t>Group Members:</a:t>
            </a:r>
          </a:p>
          <a:p>
            <a:r>
              <a:rPr lang="en-IN" sz="2000" b="0" i="0" u="none" strike="noStrike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Shreyas </a:t>
            </a:r>
            <a:r>
              <a:rPr lang="en-IN" sz="2000" b="0" i="0" u="none" strike="noStrike" dirty="0" err="1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Kalvankar</a:t>
            </a:r>
            <a:r>
              <a:rPr lang="en-IN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 - 17</a:t>
            </a:r>
            <a:br>
              <a:rPr lang="en-IN" sz="2000" b="0" i="0" u="none" strike="noStrike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</a:br>
            <a:r>
              <a:rPr lang="en-IN" sz="2000" b="0" i="0" u="none" strike="noStrike" dirty="0" err="1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Hrushikesh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Pandit - 18</a:t>
            </a:r>
            <a:br>
              <a:rPr lang="en-IN" sz="2000" b="0" i="0" u="none" strike="noStrike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</a:br>
            <a:r>
              <a:rPr lang="en-IN" sz="2000" b="0" i="0" u="none" strike="noStrike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Pranav Parwate - 19</a:t>
            </a:r>
          </a:p>
          <a:p>
            <a:r>
              <a:rPr lang="en-IN" sz="2000" b="0" i="0" u="none" strike="noStrike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Atharva Patil - 20</a:t>
            </a:r>
            <a:endParaRPr lang="en-IN" sz="2000" dirty="0"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4DE725-2797-4E7B-80D8-4922E1D5557A}"/>
              </a:ext>
            </a:extLst>
          </p:cNvPr>
          <p:cNvSpPr txBox="1"/>
          <p:nvPr/>
        </p:nvSpPr>
        <p:spPr>
          <a:xfrm>
            <a:off x="5638800" y="4038600"/>
            <a:ext cx="27043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0" u="none" strike="noStrike" dirty="0">
                <a:solidFill>
                  <a:srgbClr val="000000"/>
                </a:solidFill>
                <a:effectLst/>
              </a:rPr>
              <a:t>Guided By: </a:t>
            </a:r>
            <a:br>
              <a:rPr lang="en-IN" sz="1800" b="1" i="0" u="none" strike="noStrike" dirty="0">
                <a:solidFill>
                  <a:srgbClr val="000000"/>
                </a:solidFill>
                <a:effectLst/>
              </a:rPr>
            </a:br>
            <a:r>
              <a:rPr lang="en-IN" dirty="0">
                <a:solidFill>
                  <a:srgbClr val="000000"/>
                </a:solidFill>
              </a:rPr>
              <a:t>Prof.</a:t>
            </a:r>
            <a:r>
              <a:rPr lang="en-IN" b="1" dirty="0">
                <a:solidFill>
                  <a:srgbClr val="000000"/>
                </a:solidFill>
              </a:rPr>
              <a:t> </a:t>
            </a:r>
            <a:r>
              <a:rPr lang="en-IN" sz="2000" dirty="0" err="1"/>
              <a:t>Dr.</a:t>
            </a:r>
            <a:r>
              <a:rPr lang="en-IN" sz="2000" dirty="0"/>
              <a:t> S. M. </a:t>
            </a:r>
            <a:r>
              <a:rPr lang="en-IN" sz="2000" dirty="0" err="1"/>
              <a:t>Kamalapur</a:t>
            </a:r>
            <a:r>
              <a:rPr lang="en-IN" sz="2000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CD71F-B464-4CFD-8997-A4BD5FE31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CC030-E325-4E98-87EB-4DD9A253B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Auto-Colorization</a:t>
            </a:r>
          </a:p>
          <a:p>
            <a:r>
              <a:rPr lang="en-US" dirty="0"/>
              <a:t>Upscaling/super-resolution</a:t>
            </a:r>
          </a:p>
          <a:p>
            <a:r>
              <a:rPr lang="en-US" dirty="0"/>
              <a:t>The models may be combined to form a single model that will take a low resolution, grayscale image as its input and produce a high resolution, colorized image as its output.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38B7C-952E-48C6-9EC3-994C69FCD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93DC-A9AD-4A65-9F65-BBF7285F278B}" type="datetime1">
              <a:rPr lang="en-US" smtClean="0"/>
              <a:pPr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90C3E-16AB-4C1D-AFF3-E3842BED5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Engineering Department, KKWIEER. 2016-17</a:t>
            </a:r>
          </a:p>
        </p:txBody>
      </p:sp>
    </p:spTree>
    <p:extLst>
      <p:ext uri="{BB962C8B-B14F-4D97-AF65-F5344CB8AC3E}">
        <p14:creationId xmlns:p14="http://schemas.microsoft.com/office/powerpoint/2010/main" val="1977982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8CD2F-4EAD-4A3F-BDDD-5F316E052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Block diagram of Project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4AA4B20-1AA1-4AD8-AFC4-3D5D440A2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500" y="1310145"/>
            <a:ext cx="6477000" cy="345859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265E4-AA13-42F2-AA7E-9675C212F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93DC-A9AD-4A65-9F65-BBF7285F278B}" type="datetime1">
              <a:rPr lang="en-US" smtClean="0"/>
              <a:pPr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15CA2-04A6-4CCF-9AD8-E2F0F0897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Engineering Department, KKWIEER. 2016-17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DB6892-2B4E-4554-8B5E-BF14546C8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240" y="5025026"/>
            <a:ext cx="5464013" cy="9297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7567EC-FF16-4651-BD38-82A4D63C1D4C}"/>
              </a:ext>
            </a:extLst>
          </p:cNvPr>
          <p:cNvSpPr txBox="1"/>
          <p:nvPr/>
        </p:nvSpPr>
        <p:spPr>
          <a:xfrm>
            <a:off x="3390900" y="476388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Preprocessing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3249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31656-7654-41DC-93AB-DA6FDEFD6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93DC-A9AD-4A65-9F65-BBF7285F278B}" type="datetime1">
              <a:rPr lang="en-US" smtClean="0"/>
              <a:pPr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3D469-8202-4A99-80B8-BD7AEE79F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Engineering Department, KKWIEER. 2016-17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C4A86D-2B69-4983-A1C4-8DACF3721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28600"/>
            <a:ext cx="7072557" cy="2819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860A3C-C833-4F3B-883D-1BBEB45B08BB}"/>
              </a:ext>
            </a:extLst>
          </p:cNvPr>
          <p:cNvSpPr txBox="1"/>
          <p:nvPr/>
        </p:nvSpPr>
        <p:spPr>
          <a:xfrm>
            <a:off x="4572000" y="2863334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GAN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A065D3-550D-4BFB-89D0-4A7F70C1F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678" y="3232666"/>
            <a:ext cx="5791200" cy="25254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414FF42-78F2-4152-82D4-865AED7268AC}"/>
              </a:ext>
            </a:extLst>
          </p:cNvPr>
          <p:cNvSpPr txBox="1"/>
          <p:nvPr/>
        </p:nvSpPr>
        <p:spPr>
          <a:xfrm>
            <a:off x="3810000" y="5758117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GAN Block Summary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7008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C3227B0-796A-4EC7-9132-48D8AFC03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1000"/>
            <a:ext cx="8458198" cy="38862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D5743-697A-4D4B-90C3-BE54E8451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93DC-A9AD-4A65-9F65-BBF7285F278B}" type="datetime1">
              <a:rPr lang="en-US" smtClean="0"/>
              <a:pPr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FDEDD-5DAA-4A20-AC53-2D4AD33BA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Engineering Department, KKWIEER. 2016-17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0A8430-5605-4CAF-820F-18D27C001F8D}"/>
              </a:ext>
            </a:extLst>
          </p:cNvPr>
          <p:cNvSpPr txBox="1"/>
          <p:nvPr/>
        </p:nvSpPr>
        <p:spPr>
          <a:xfrm>
            <a:off x="3771900" y="4311134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Discriminator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098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CD8752D-28A6-45BC-9141-E7C38E44B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" y="139573"/>
            <a:ext cx="7797718" cy="501154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961E3-143C-4745-9254-CB4CFA1D8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93DC-A9AD-4A65-9F65-BBF7285F278B}" type="datetime1">
              <a:rPr lang="en-US" smtClean="0"/>
              <a:pPr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9199E-AB7D-4B42-8D76-A4754C075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Engineering Department, KKWIEER. 2016-17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F877EC-8786-4420-8947-093037EE9E66}"/>
              </a:ext>
            </a:extLst>
          </p:cNvPr>
          <p:cNvSpPr txBox="1"/>
          <p:nvPr/>
        </p:nvSpPr>
        <p:spPr>
          <a:xfrm>
            <a:off x="3122086" y="5149334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Encoder Decoder Generator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4001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E0365-0F44-469E-B31E-22DB1A6C9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93DC-A9AD-4A65-9F65-BBF7285F278B}" type="datetime1">
              <a:rPr lang="en-US" smtClean="0"/>
              <a:pPr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88A54-BDE2-43C7-8738-96E918E4E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Engineering Department, KKWIEER. 2016-17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0547A5-64CE-4904-B495-6DD8703AD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26770"/>
            <a:ext cx="7675222" cy="39738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704D6E-A631-4F40-918E-580C82405A77}"/>
              </a:ext>
            </a:extLst>
          </p:cNvPr>
          <p:cNvSpPr txBox="1"/>
          <p:nvPr/>
        </p:nvSpPr>
        <p:spPr>
          <a:xfrm>
            <a:off x="3130296" y="49530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Ledig</a:t>
            </a:r>
            <a:r>
              <a:rPr lang="en-US" dirty="0"/>
              <a:t> SRGAN Architecture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4332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2F931-F703-43E1-874B-2DCC7C094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2123C-4208-4612-A2DE-D99905A83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 Data gathering and processing</a:t>
            </a:r>
          </a:p>
          <a:p>
            <a:pPr marL="0" indent="0">
              <a:buNone/>
            </a:pPr>
            <a:r>
              <a:rPr lang="en-US" dirty="0"/>
              <a:t>-   Data Scraping</a:t>
            </a:r>
          </a:p>
          <a:p>
            <a:pPr>
              <a:buFontTx/>
              <a:buChar char="-"/>
            </a:pPr>
            <a:r>
              <a:rPr lang="en-US" dirty="0"/>
              <a:t> Data Cleaning</a:t>
            </a:r>
          </a:p>
          <a:p>
            <a:r>
              <a:rPr lang="en-IN" dirty="0"/>
              <a:t>Model Building</a:t>
            </a:r>
          </a:p>
          <a:p>
            <a:r>
              <a:rPr lang="en-IN" dirty="0"/>
              <a:t>Model Training</a:t>
            </a:r>
          </a:p>
          <a:p>
            <a:r>
              <a:rPr lang="en-IN" dirty="0"/>
              <a:t>Cost Optimization and tuning</a:t>
            </a:r>
          </a:p>
          <a:p>
            <a:r>
              <a:rPr lang="en-IN" dirty="0"/>
              <a:t>Performance Evaluation and Documentation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3E87F-BE08-4910-95F6-92137620A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93DC-A9AD-4A65-9F65-BBF7285F278B}" type="datetime1">
              <a:rPr lang="en-US" smtClean="0"/>
              <a:pPr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7DF82-D664-49F7-8425-C2472F6EF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Engineering Department, KKWIEER. 2016-17</a:t>
            </a:r>
          </a:p>
        </p:txBody>
      </p:sp>
    </p:spTree>
    <p:extLst>
      <p:ext uri="{BB962C8B-B14F-4D97-AF65-F5344CB8AC3E}">
        <p14:creationId xmlns:p14="http://schemas.microsoft.com/office/powerpoint/2010/main" val="1002082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6A3CF-4D1C-47EA-9120-49AAF3ED1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Colorization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9C86F-7C9E-4F4F-B1ED-74BCC8B4F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Image Colorization convolutional neural networks with residual encoders using the VGG16 architecture will be used.</a:t>
            </a:r>
          </a:p>
          <a:p>
            <a:r>
              <a:rPr lang="en-US" sz="2400" dirty="0"/>
              <a:t>System will consists of L2 loss which is a function of the Euclidean distance between the pixel’s blurred color channel value in the target and predicted image.</a:t>
            </a:r>
          </a:p>
          <a:p>
            <a:r>
              <a:rPr lang="en-US" sz="2400" dirty="0"/>
              <a:t>Generative Adversarial Networks use a minimax loss which is different than the L2 loss as it will choose a color to ﬁll an area rather than averaging. This is similar to a classiﬁcation based approach.</a:t>
            </a:r>
          </a:p>
          <a:p>
            <a:endParaRPr lang="en-US" sz="2400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28DAF-E33B-46DC-9F3D-A562333FC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93DC-A9AD-4A65-9F65-BBF7285F278B}" type="datetime1">
              <a:rPr lang="en-US" smtClean="0"/>
              <a:pPr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EBF01-8E17-4873-B260-60B628B5F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Engineering Department, KKWIEER. 2016-17</a:t>
            </a:r>
          </a:p>
        </p:txBody>
      </p:sp>
    </p:spTree>
    <p:extLst>
      <p:ext uri="{BB962C8B-B14F-4D97-AF65-F5344CB8AC3E}">
        <p14:creationId xmlns:p14="http://schemas.microsoft.com/office/powerpoint/2010/main" val="3724272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D3672-D0AD-46A4-B8C5-E57D58CF4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Upscaling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AAD09-891B-426E-9904-B70FA9476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SR-GAN works well with for single image super-resolution as it also uses an intelligent content loss function that uses pre-trained VGG-net layers.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7DBA1-C41D-4B4A-903B-544EE3453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93DC-A9AD-4A65-9F65-BBF7285F278B}" type="datetime1">
              <a:rPr lang="en-US" smtClean="0"/>
              <a:pPr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BEE78-6527-4DFF-8068-53F9F233A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Engineering Department, KKWIEER. 2016-17</a:t>
            </a:r>
          </a:p>
        </p:txBody>
      </p:sp>
    </p:spTree>
    <p:extLst>
      <p:ext uri="{BB962C8B-B14F-4D97-AF65-F5344CB8AC3E}">
        <p14:creationId xmlns:p14="http://schemas.microsoft.com/office/powerpoint/2010/main" val="1294084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2309-CF1C-40B1-B98F-DD56B4F92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EB71B-C759-455B-B658-A03BD71CD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generative network, G, is supposed to learn the underlying distribution of a latent space, Y. </a:t>
            </a:r>
          </a:p>
          <a:p>
            <a:r>
              <a:rPr lang="en-US" dirty="0"/>
              <a:t>The Discriminator network D takes in both the fabricated outputs generated by G and real inputs from the underlying distribution Y. </a:t>
            </a:r>
          </a:p>
          <a:p>
            <a:r>
              <a:rPr lang="en-US" dirty="0"/>
              <a:t>The network produces a probability of the image belonging to the real or fabricated space. 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7D8C9-AB8C-47EB-9618-629BE7A32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93DC-A9AD-4A65-9F65-BBF7285F278B}" type="datetime1">
              <a:rPr lang="en-US" smtClean="0"/>
              <a:pPr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7FE7D-A521-4503-8A03-570C3D126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Engineering Department, KKWIEER. 2016-17</a:t>
            </a:r>
          </a:p>
        </p:txBody>
      </p:sp>
    </p:spTree>
    <p:extLst>
      <p:ext uri="{BB962C8B-B14F-4D97-AF65-F5344CB8AC3E}">
        <p14:creationId xmlns:p14="http://schemas.microsoft.com/office/powerpoint/2010/main" val="3063844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10485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6250"/>
          </a:bodyPr>
          <a:lstStyle/>
          <a:p>
            <a:r>
              <a:rPr lang="en-US" dirty="0"/>
              <a:t> Problem Definition, Technical Keywords</a:t>
            </a:r>
          </a:p>
          <a:p>
            <a:r>
              <a:rPr lang="en-US" dirty="0"/>
              <a:t>Literature Survey</a:t>
            </a:r>
          </a:p>
          <a:p>
            <a:r>
              <a:rPr lang="en-US" dirty="0"/>
              <a:t>Motivation of the Project</a:t>
            </a:r>
          </a:p>
          <a:p>
            <a:r>
              <a:rPr lang="en-US" dirty="0"/>
              <a:t>Objectives</a:t>
            </a:r>
          </a:p>
          <a:p>
            <a:r>
              <a:rPr lang="en-US" dirty="0"/>
              <a:t>Block diagram of Project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Mathematical Model </a:t>
            </a:r>
          </a:p>
        </p:txBody>
      </p:sp>
      <p:sp>
        <p:nvSpPr>
          <p:cNvPr id="1048596" name="Date Placeholder 3"/>
          <p:cNvSpPr>
            <a:spLocks noGrp="1"/>
          </p:cNvSpPr>
          <p:nvPr>
            <p:ph type="dt" sz="half" idx="10"/>
          </p:nvPr>
        </p:nvSpPr>
        <p:spPr>
          <a:xfrm>
            <a:off x="88136" y="6349654"/>
            <a:ext cx="2133600" cy="365125"/>
          </a:xfrm>
        </p:spPr>
        <p:txBody>
          <a:bodyPr/>
          <a:lstStyle/>
          <a:p>
            <a:fld id="{EB04CD12-7626-4E20-998F-9DD6365721E6}" type="datetime1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104859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7800" y="6324600"/>
            <a:ext cx="5791200" cy="365125"/>
          </a:xfrm>
        </p:spPr>
        <p:txBody>
          <a:bodyPr/>
          <a:lstStyle/>
          <a:p>
            <a:r>
              <a:rPr lang="en-US" dirty="0"/>
              <a:t>Computer Engineering Department, KKWIEER.   2017-18</a:t>
            </a:r>
          </a:p>
        </p:txBody>
      </p:sp>
      <p:sp>
        <p:nvSpPr>
          <p:cNvPr id="10485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7E5-2DB1-4A19-ABA9-9EB8F5D9E86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15276-572B-426F-B9A8-6154D9AE4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Model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A49A9-6258-4EBE-A8CC-3D85B4030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93DC-A9AD-4A65-9F65-BBF7285F278B}" type="datetime1">
              <a:rPr lang="en-US" smtClean="0"/>
              <a:pPr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08D20-61A2-43E4-AFD3-604E26401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Engineering Department, KKWIEER. 2016-17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E0BD5C1-65E2-402E-B33C-ADF091A9F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44" y="1501746"/>
            <a:ext cx="7781544" cy="19272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465B144-F048-4158-A659-770EA8D51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09" y="3368675"/>
            <a:ext cx="7984182" cy="16224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A8FF923-BB7F-4930-9E0D-9E4107D13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909" y="4636212"/>
            <a:ext cx="7781544" cy="131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106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7D379-B12F-4D9C-B35D-1BD8DE36A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Model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5C1BF-CE9F-47ED-99B4-C5CE0DCCB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93DC-A9AD-4A65-9F65-BBF7285F278B}" type="datetime1">
              <a:rPr lang="en-US" smtClean="0"/>
              <a:pPr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450EF-98B5-4EB9-979B-C3A8E9FEA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Engineering Department, KKWIEER. 2016-17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DB8318-27F6-4814-B261-F43958095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41525"/>
            <a:ext cx="8201757" cy="270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039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52FE6-A43B-4541-AE15-2149BED4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Model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B24DA-B574-4B52-9503-1E1D3A782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93DC-A9AD-4A65-9F65-BBF7285F278B}" type="datetime1">
              <a:rPr lang="en-US" smtClean="0"/>
              <a:pPr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5E7E3-AFB4-426E-8EB8-2BB2228B2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Engineering Department, KKWIEER. 2016-17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E0CAE5-18ED-40F1-9096-1A1FA1060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09800"/>
            <a:ext cx="8655593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638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39A5A-C1A7-418E-BB07-049FCE6E7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56421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/>
              <a:t>      Thank You</a:t>
            </a:r>
            <a:endParaRPr lang="en-IN" sz="9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968A8-9C10-4472-8B7B-A53CF386F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93DC-A9AD-4A65-9F65-BBF7285F278B}" type="datetime1">
              <a:rPr lang="en-US" smtClean="0"/>
              <a:pPr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2FC07-820A-4BD2-8435-A0F808D03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Engineering Department, KKWIEER. 2016-17</a:t>
            </a:r>
          </a:p>
        </p:txBody>
      </p:sp>
    </p:spTree>
    <p:extLst>
      <p:ext uri="{BB962C8B-B14F-4D97-AF65-F5344CB8AC3E}">
        <p14:creationId xmlns:p14="http://schemas.microsoft.com/office/powerpoint/2010/main" val="2016104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5A3D4-3C7A-49DC-BF87-1FF57C594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039E8-2072-48F6-AE6D-61E8CBFD5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2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problem can be divided into two sub-problems:</a:t>
            </a:r>
          </a:p>
          <a:p>
            <a:r>
              <a:rPr lang="en-US" dirty="0"/>
              <a:t>Create an efﬁcient model to colorize grayscale images</a:t>
            </a:r>
          </a:p>
          <a:p>
            <a:r>
              <a:rPr lang="en-US" dirty="0"/>
              <a:t>Take a colorized image and upscale it n times the original size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900" dirty="0"/>
              <a:t>Keywords: GAN, Neural Network, NodeJS, puppeteer, Convolutional Neural Network, Upscaling, Colorization.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028CD-19D6-4C55-9346-140E80CFF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93DC-A9AD-4A65-9F65-BBF7285F278B}" type="datetime1">
              <a:rPr lang="en-US" smtClean="0"/>
              <a:pPr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57323-A908-408C-9DFC-6F1DCBFFA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Engineering Department, KKWIEER. 2016-17</a:t>
            </a:r>
          </a:p>
        </p:txBody>
      </p:sp>
    </p:spTree>
    <p:extLst>
      <p:ext uri="{BB962C8B-B14F-4D97-AF65-F5344CB8AC3E}">
        <p14:creationId xmlns:p14="http://schemas.microsoft.com/office/powerpoint/2010/main" val="4206682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9E9AD-B4F2-49C2-8B32-05C3C644D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93DC-A9AD-4A65-9F65-BBF7285F278B}" type="datetime1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6BFA0-FB6C-4235-B08D-2497D4076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Engineering Department, KKWIEER. 2016-17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5814E7-508E-441C-91DB-0C99BC05C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755762"/>
            <a:ext cx="4833937" cy="56005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E0228A-B774-43D6-B323-0199D347A785}"/>
              </a:ext>
            </a:extLst>
          </p:cNvPr>
          <p:cNvSpPr txBox="1"/>
          <p:nvPr/>
        </p:nvSpPr>
        <p:spPr>
          <a:xfrm>
            <a:off x="2895600" y="192471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Literature Review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16044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C1DF0-5436-4475-BDD3-E3466987B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93DC-A9AD-4A65-9F65-BBF7285F278B}" type="datetime1">
              <a:rPr lang="en-US" smtClean="0"/>
              <a:pPr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F6D1F-119C-45A4-88A6-3DEF9C5AD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Engineering Department, KKWIEER. 2016-17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A29391-7069-444E-93FF-CEFD719A4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7" y="352425"/>
            <a:ext cx="5610225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678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EDE49-4C89-406A-92F2-E773EF1B9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93DC-A9AD-4A65-9F65-BBF7285F278B}" type="datetime1">
              <a:rPr lang="en-US" smtClean="0"/>
              <a:pPr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93C52-647D-4141-94F6-C7BC2A71D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Engineering Department, KKWIEER. 2016-17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3BF6C7-38D8-4A16-BE81-9D09544C1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388" y="571252"/>
            <a:ext cx="4435224" cy="571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792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4F0FF-2DB6-4BA6-B403-E74D925ED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93DC-A9AD-4A65-9F65-BBF7285F278B}" type="datetime1">
              <a:rPr lang="en-US" smtClean="0"/>
              <a:pPr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6E223-EAFA-4E1A-AB0E-F8CA44777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Engineering Department, KKWIEER. 2016-17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321C2A-42CA-4ED8-8DBB-5F3B3DAAB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052" y="457200"/>
            <a:ext cx="5349895" cy="539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760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379E1-0FAE-4D18-9279-5F15B4EC6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 of the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A4483-AA91-461B-A56B-0B26DB579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of GANs has successfully improved the performance and computers are getting better and better at predicting accurate missing pixel values and upscaling images many folds the original size.</a:t>
            </a:r>
          </a:p>
          <a:p>
            <a:r>
              <a:rPr lang="en-US" dirty="0"/>
              <a:t> All this computation power can be used for astronomical research by processing large data archives.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AB247-84D2-41FC-B63D-CBB5EBA65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93DC-A9AD-4A65-9F65-BBF7285F278B}" type="datetime1">
              <a:rPr lang="en-US" smtClean="0"/>
              <a:pPr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EBA7A-42A0-4572-A8AE-5FE96E56A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Engineering Department, KKWIEER. 2016-17</a:t>
            </a:r>
          </a:p>
        </p:txBody>
      </p:sp>
    </p:spTree>
    <p:extLst>
      <p:ext uri="{BB962C8B-B14F-4D97-AF65-F5344CB8AC3E}">
        <p14:creationId xmlns:p14="http://schemas.microsoft.com/office/powerpoint/2010/main" val="3891312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88866-BCE3-4772-87C8-44C61387C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of the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E25E5-620F-4FD0-B5F9-7F6C61518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large number of images lie dormant in most of the space survey data archives which never go through any kind of processing and are low resolution and black &amp; white. </a:t>
            </a:r>
          </a:p>
          <a:p>
            <a:r>
              <a:rPr lang="en-US" dirty="0"/>
              <a:t>These images could be processed automatically by an algorithm that will colorize and super-resolve the images which can make it easier for astronomers to visually inspect the images.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83757-1062-4B09-A965-3DB4E572A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93DC-A9AD-4A65-9F65-BBF7285F278B}" type="datetime1">
              <a:rPr lang="en-US" smtClean="0"/>
              <a:pPr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5E444-36FA-488A-8C4C-2BC0417B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Engineering Department, KKWIEER. 2016-17</a:t>
            </a:r>
          </a:p>
        </p:txBody>
      </p:sp>
    </p:spTree>
    <p:extLst>
      <p:ext uri="{BB962C8B-B14F-4D97-AF65-F5344CB8AC3E}">
        <p14:creationId xmlns:p14="http://schemas.microsoft.com/office/powerpoint/2010/main" val="1347113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684</Words>
  <Application>Microsoft Office PowerPoint</Application>
  <PresentationFormat>On-screen Show (4:3)</PresentationFormat>
  <Paragraphs>108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Astronomical image colourisation and super-resolution using GANS</vt:lpstr>
      <vt:lpstr>Contents</vt:lpstr>
      <vt:lpstr>Problem Definition</vt:lpstr>
      <vt:lpstr>PowerPoint Presentation</vt:lpstr>
      <vt:lpstr>PowerPoint Presentation</vt:lpstr>
      <vt:lpstr>PowerPoint Presentation</vt:lpstr>
      <vt:lpstr>PowerPoint Presentation</vt:lpstr>
      <vt:lpstr>Motivation of the Project</vt:lpstr>
      <vt:lpstr>Motivation of the Project</vt:lpstr>
      <vt:lpstr>Objectives</vt:lpstr>
      <vt:lpstr>Block diagram of Project</vt:lpstr>
      <vt:lpstr>PowerPoint Presentation</vt:lpstr>
      <vt:lpstr>PowerPoint Presentation</vt:lpstr>
      <vt:lpstr>PowerPoint Presentation</vt:lpstr>
      <vt:lpstr>PowerPoint Presentation</vt:lpstr>
      <vt:lpstr>Methodology</vt:lpstr>
      <vt:lpstr>Image Colorization</vt:lpstr>
      <vt:lpstr>Image Upscaling</vt:lpstr>
      <vt:lpstr>Mathematical Model</vt:lpstr>
      <vt:lpstr>Mathematical Model</vt:lpstr>
      <vt:lpstr>Mathematical Model</vt:lpstr>
      <vt:lpstr>Mathematical Model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priti pc</dc:creator>
  <cp:lastModifiedBy>Shinigami Shrek</cp:lastModifiedBy>
  <cp:revision>15</cp:revision>
  <dcterms:created xsi:type="dcterms:W3CDTF">2016-11-29T19:48:33Z</dcterms:created>
  <dcterms:modified xsi:type="dcterms:W3CDTF">2021-04-23T05:59:21Z</dcterms:modified>
</cp:coreProperties>
</file>