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70" r:id="rId5"/>
    <p:sldId id="269" r:id="rId6"/>
    <p:sldId id="257" r:id="rId7"/>
    <p:sldId id="304" r:id="rId8"/>
    <p:sldId id="275" r:id="rId9"/>
    <p:sldId id="276" r:id="rId10"/>
    <p:sldId id="292" r:id="rId11"/>
    <p:sldId id="293" r:id="rId12"/>
    <p:sldId id="294" r:id="rId13"/>
    <p:sldId id="302" r:id="rId14"/>
    <p:sldId id="296" r:id="rId15"/>
    <p:sldId id="300" r:id="rId16"/>
    <p:sldId id="303" r:id="rId17"/>
    <p:sldId id="305" r:id="rId18"/>
    <p:sldId id="306" r:id="rId19"/>
    <p:sldId id="308" r:id="rId20"/>
    <p:sldId id="309" r:id="rId21"/>
    <p:sldId id="29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4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6/21/2021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6/21/2021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183E4277-52B1-4833-AC6F-BB4B6A81D6CC}" type="datetime1">
              <a:rPr lang="en-US" smtClean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Title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C03-C70A-476F-BE79-585F03F505CD}" type="datetime1">
              <a:rPr lang="en-US" smtClean="0"/>
              <a:pPr/>
              <a:t>6/21/2021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A024-B9D2-407A-A933-5D6963607B69}" type="datetime1">
              <a:rPr lang="en-US" smtClean="0"/>
              <a:pPr/>
              <a:t>6/21/2021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3726-BB44-4512-808B-B68E8613AC52}" type="datetime1">
              <a:rPr lang="en-US" smtClean="0"/>
              <a:pPr/>
              <a:t>6/21/2021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8668-515E-49FB-922C-5F234CBCB7AB}" type="datetime1">
              <a:rPr lang="en-US" smtClean="0"/>
              <a:pPr/>
              <a:t>6/21/2021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471B-790C-4B66-821E-4A767AEDEC76}" type="datetime1">
              <a:rPr lang="en-US" smtClean="0"/>
              <a:pPr/>
              <a:t>6/21/2021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8318-D5D0-44B7-B1EA-676E0E2BD6CC}" type="datetime1">
              <a:rPr lang="en-US" smtClean="0"/>
              <a:pPr/>
              <a:t>6/21/2021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CE64-E006-40B0-A252-8B956A8588A1}" type="datetime1">
              <a:rPr lang="en-US" smtClean="0"/>
              <a:pPr/>
              <a:t>6/21/2021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D14B-6E16-4983-8AE7-1E9FD4ED446E}" type="datetime1">
              <a:rPr lang="en-US" smtClean="0"/>
              <a:pPr/>
              <a:t>6/21/2021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E21E-CD8B-48CA-B5C0-8B76D73C89AB}" type="datetime1">
              <a:rPr lang="en-US" smtClean="0"/>
              <a:pPr/>
              <a:t>6/21/2021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5B88-5499-4082-B3EB-38DEDE282E1E}" type="datetime1">
              <a:rPr lang="en-US" smtClean="0"/>
              <a:pPr/>
              <a:t>6/21/2021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20CEE9E0-1356-49C3-9AF4-E01992A7F1A8}" type="datetime1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Title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0475" y="2263807"/>
            <a:ext cx="6458900" cy="2503502"/>
          </a:xfrm>
        </p:spPr>
        <p:txBody>
          <a:bodyPr anchor="ctr">
            <a:normAutofit fontScale="90000"/>
          </a:bodyPr>
          <a:lstStyle/>
          <a:p>
            <a:r>
              <a:rPr lang="en-US" sz="1600" dirty="0" err="1"/>
              <a:t>K.K.Wagh</a:t>
            </a:r>
            <a:r>
              <a:rPr lang="en-US" sz="1600" dirty="0"/>
              <a:t> Institute of Engineering Education &amp; Research</a:t>
            </a:r>
            <a:br>
              <a:rPr lang="en-US" sz="1600" dirty="0"/>
            </a:br>
            <a:br>
              <a:rPr lang="en-US" sz="1600" dirty="0"/>
            </a:br>
            <a:br>
              <a:rPr lang="en-US" dirty="0"/>
            </a:br>
            <a:r>
              <a:rPr lang="en-IN" sz="3600" dirty="0">
                <a:cs typeface="Times New Roman" panose="02020603050405020304" pitchFamily="18" charset="0"/>
              </a:rPr>
              <a:t>Astronomical image colourisation and </a:t>
            </a:r>
            <a:r>
              <a:rPr lang="en-IN" sz="4000" dirty="0">
                <a:cs typeface="Times New Roman" panose="02020603050405020304" pitchFamily="18" charset="0"/>
              </a:rPr>
              <a:t>super-resolution</a:t>
            </a:r>
            <a:r>
              <a:rPr lang="en-IN" sz="3600" dirty="0">
                <a:cs typeface="Times New Roman" panose="02020603050405020304" pitchFamily="18" charset="0"/>
              </a:rPr>
              <a:t> using GANS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90475" y="4878024"/>
            <a:ext cx="5326893" cy="62143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Group Id 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Internal Guide </a:t>
            </a:r>
            <a:r>
              <a:rPr lang="en-IN" dirty="0">
                <a:solidFill>
                  <a:srgbClr val="514843"/>
                </a:solidFill>
              </a:rPr>
              <a:t>Prof</a:t>
            </a:r>
            <a:r>
              <a:rPr lang="en-IN" dirty="0">
                <a:solidFill>
                  <a:srgbClr val="000000"/>
                </a:solidFill>
              </a:rPr>
              <a:t>.</a:t>
            </a:r>
            <a:r>
              <a:rPr lang="en-IN" b="1" dirty="0">
                <a:solidFill>
                  <a:srgbClr val="000000"/>
                </a:solidFill>
              </a:rPr>
              <a:t> </a:t>
            </a:r>
            <a:r>
              <a:rPr lang="en-IN" sz="1800" dirty="0" err="1"/>
              <a:t>Dr.</a:t>
            </a:r>
            <a:r>
              <a:rPr lang="en-IN" sz="1800" dirty="0"/>
              <a:t> S. M. </a:t>
            </a:r>
            <a:r>
              <a:rPr lang="en-IN" sz="1800" dirty="0" err="1"/>
              <a:t>Kamalapur</a:t>
            </a:r>
            <a:r>
              <a:rPr lang="en-IN" sz="1800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9415" y="3344239"/>
            <a:ext cx="2677887" cy="215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C:\Users\itdept\Desktop\Revision2_NAAC_Criteria\KKW Building photo. 27-4-17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2502" y="1310866"/>
            <a:ext cx="5229497" cy="198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2C80E9-61F1-4D31-9AB6-67044C9A0658}"/>
              </a:ext>
            </a:extLst>
          </p:cNvPr>
          <p:cNvSpPr txBox="1"/>
          <p:nvPr/>
        </p:nvSpPr>
        <p:spPr>
          <a:xfrm>
            <a:off x="1932664" y="2565213"/>
            <a:ext cx="1842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Project Stage -II</a:t>
            </a:r>
            <a:br>
              <a:rPr lang="en-US" sz="18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53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</a:rPr>
              <a:t>Implementation Status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3382" y="2288220"/>
            <a:ext cx="9982200" cy="45720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1800"/>
              </a:spcBef>
              <a:buNone/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96EF12-1ABD-4FF4-9C9B-FDBC0CD4E1FD}"/>
              </a:ext>
            </a:extLst>
          </p:cNvPr>
          <p:cNvSpPr txBox="1"/>
          <p:nvPr/>
        </p:nvSpPr>
        <p:spPr>
          <a:xfrm>
            <a:off x="1225118" y="61877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0AA51-2C4D-4BAB-8AF1-6A247A6FCD41}"/>
              </a:ext>
            </a:extLst>
          </p:cNvPr>
          <p:cNvSpPr txBox="1"/>
          <p:nvPr/>
        </p:nvSpPr>
        <p:spPr>
          <a:xfrm>
            <a:off x="4663328" y="1546025"/>
            <a:ext cx="407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Image Upscaling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5822C-39B5-440F-8E64-35B9CF563785}"/>
              </a:ext>
            </a:extLst>
          </p:cNvPr>
          <p:cNvSpPr txBox="1"/>
          <p:nvPr/>
        </p:nvSpPr>
        <p:spPr>
          <a:xfrm>
            <a:off x="1225118" y="2441359"/>
            <a:ext cx="925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F4667A6D-AF66-45C3-B4BA-5768208D6BEB}"/>
              </a:ext>
            </a:extLst>
          </p:cNvPr>
          <p:cNvSpPr txBox="1">
            <a:spLocks/>
          </p:cNvSpPr>
          <p:nvPr/>
        </p:nvSpPr>
        <p:spPr>
          <a:xfrm>
            <a:off x="1255782" y="244062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Image Upscaling has been successfully demonstrated using transferred learning and has shown promising results. </a:t>
            </a:r>
          </a:p>
          <a:p>
            <a:r>
              <a:rPr lang="en-US" dirty="0"/>
              <a:t>We used </a:t>
            </a:r>
            <a:r>
              <a:rPr lang="en-US" dirty="0" err="1"/>
              <a:t>Ledig’s</a:t>
            </a:r>
            <a:r>
              <a:rPr lang="en-US" dirty="0"/>
              <a:t> VGG-based SRGAN architecture to implement the same.</a:t>
            </a:r>
          </a:p>
          <a:p>
            <a:r>
              <a:rPr lang="en-US" dirty="0"/>
              <a:t>We fine tuned </a:t>
            </a:r>
            <a:r>
              <a:rPr lang="en-US" dirty="0" err="1"/>
              <a:t>Ledig’s</a:t>
            </a:r>
            <a:r>
              <a:rPr lang="en-US" dirty="0"/>
              <a:t> SRGAN’s weights on our cherry picked image dataset.</a:t>
            </a:r>
          </a:p>
          <a:p>
            <a:r>
              <a:rPr lang="en-US" dirty="0"/>
              <a:t>We compared the pre-trained and post-trained output with Wide Activation SRGAN (WDSR GAN) and Enhanced Deep Learning SR GAN (EDSR GAN)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Results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 A proper testing pipeline has yet to be set up that will compare the output images with the ground truth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The images will be evaluated over L2 loss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GANs are particularly hard to evaluate quantitatively. Having said that, we have achieved visually appealing results which, evaluated qualitatively, are quite convincing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028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Results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CEAC8C-FDC1-4B0A-9E60-C5E860CFC9BD}"/>
              </a:ext>
            </a:extLst>
          </p:cNvPr>
          <p:cNvSpPr txBox="1"/>
          <p:nvPr/>
        </p:nvSpPr>
        <p:spPr>
          <a:xfrm>
            <a:off x="3912597" y="4603096"/>
            <a:ext cx="2113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 trained Resnet-18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C76786-C9EF-4352-BD9E-38DC95BEDB47}"/>
              </a:ext>
            </a:extLst>
          </p:cNvPr>
          <p:cNvSpPr txBox="1"/>
          <p:nvPr/>
        </p:nvSpPr>
        <p:spPr>
          <a:xfrm>
            <a:off x="8664306" y="4550717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trained Resnet 18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74823B-9D4B-4086-87F0-41D207FA0A7C}"/>
              </a:ext>
            </a:extLst>
          </p:cNvPr>
          <p:cNvSpPr txBox="1"/>
          <p:nvPr/>
        </p:nvSpPr>
        <p:spPr>
          <a:xfrm>
            <a:off x="6234791" y="4579325"/>
            <a:ext cx="222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Trained on COCO Dataset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C04FF5-239E-4C38-B617-14E3D30A0D32}"/>
              </a:ext>
            </a:extLst>
          </p:cNvPr>
          <p:cNvSpPr txBox="1"/>
          <p:nvPr/>
        </p:nvSpPr>
        <p:spPr>
          <a:xfrm>
            <a:off x="1017037" y="4603096"/>
            <a:ext cx="200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</a:t>
            </a:r>
            <a:endParaRPr lang="en-IN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A17B7CB-B1E9-4311-892D-93208967C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68" y="1892559"/>
            <a:ext cx="2354001" cy="23321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EEFD314-0A6B-416E-87A1-DBED0B263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753" y="1892559"/>
            <a:ext cx="2371143" cy="237855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C526141-A454-487A-A770-77904864A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791" y="1878419"/>
            <a:ext cx="2375168" cy="236041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C5401CE-D6E7-4DA3-B6C8-0E0AFFB759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2854" y="1869524"/>
            <a:ext cx="2384891" cy="235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7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Results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0656C13-AFAF-437C-9D25-E6678B5E403B}"/>
              </a:ext>
            </a:extLst>
          </p:cNvPr>
          <p:cNvSpPr txBox="1"/>
          <p:nvPr/>
        </p:nvSpPr>
        <p:spPr>
          <a:xfrm>
            <a:off x="1032029" y="1482204"/>
            <a:ext cx="609452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Results of SRGAN (Upscaling):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328E0D-6F4F-4747-8708-1A5F3D541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936" y="2091461"/>
            <a:ext cx="2893353" cy="28933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AA46CF-8824-4502-9AD5-DAC5CCB0C2D6}"/>
              </a:ext>
            </a:extLst>
          </p:cNvPr>
          <p:cNvSpPr txBox="1"/>
          <p:nvPr/>
        </p:nvSpPr>
        <p:spPr>
          <a:xfrm>
            <a:off x="1842019" y="5062192"/>
            <a:ext cx="18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4E75E1-4391-4908-BEB5-01FD31063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23" y="2097271"/>
            <a:ext cx="2893353" cy="2893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6D2B7F-C3B7-432E-9FC0-1B06640AFB51}"/>
              </a:ext>
            </a:extLst>
          </p:cNvPr>
          <p:cNvSpPr txBox="1"/>
          <p:nvPr/>
        </p:nvSpPr>
        <p:spPr>
          <a:xfrm>
            <a:off x="5488219" y="5036467"/>
            <a:ext cx="182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 trained SRGAN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DA731-ACD5-48EC-AF09-96F7885400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70" y="2094410"/>
            <a:ext cx="2890404" cy="28904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4CD452-10AD-4411-AA06-C08DD5E80095}"/>
              </a:ext>
            </a:extLst>
          </p:cNvPr>
          <p:cNvSpPr txBox="1"/>
          <p:nvPr/>
        </p:nvSpPr>
        <p:spPr>
          <a:xfrm>
            <a:off x="8865950" y="5162750"/>
            <a:ext cx="24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SRGAN Fine tuned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25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Results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0656C13-AFAF-437C-9D25-E6678B5E403B}"/>
              </a:ext>
            </a:extLst>
          </p:cNvPr>
          <p:cNvSpPr txBox="1"/>
          <p:nvPr/>
        </p:nvSpPr>
        <p:spPr>
          <a:xfrm>
            <a:off x="1032029" y="1482204"/>
            <a:ext cx="609452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Results of SRGAN (Upscaling):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CD452-10AD-4411-AA06-C08DD5E80095}"/>
              </a:ext>
            </a:extLst>
          </p:cNvPr>
          <p:cNvSpPr txBox="1"/>
          <p:nvPr/>
        </p:nvSpPr>
        <p:spPr>
          <a:xfrm>
            <a:off x="1526295" y="4906722"/>
            <a:ext cx="24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SRGAN Fine tuned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48132F-660F-49F4-A1FE-D82B04A6F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504" y="2071898"/>
            <a:ext cx="2890404" cy="28904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D36227-3B3B-4E65-A30F-61D3A0B01065}"/>
              </a:ext>
            </a:extLst>
          </p:cNvPr>
          <p:cNvSpPr txBox="1"/>
          <p:nvPr/>
        </p:nvSpPr>
        <p:spPr>
          <a:xfrm>
            <a:off x="5284492" y="4906722"/>
            <a:ext cx="24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WD SRGAN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BEF874-EEA8-4241-9D69-E0AF7B3EF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78" y="2071898"/>
            <a:ext cx="2890403" cy="28904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018BB6-9323-411B-9E7F-14CC7EBE4807}"/>
              </a:ext>
            </a:extLst>
          </p:cNvPr>
          <p:cNvSpPr txBox="1"/>
          <p:nvPr/>
        </p:nvSpPr>
        <p:spPr>
          <a:xfrm>
            <a:off x="8794457" y="4911770"/>
            <a:ext cx="24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 SRGAN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B71201-E9B7-4184-91B9-89C34507B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65" y="2071898"/>
            <a:ext cx="2890404" cy="289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6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834D-D8D1-4802-B776-1FBC4FFF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55976-D643-4083-B206-87AD6732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Cost Estimate:</a:t>
            </a:r>
            <a:r>
              <a:rPr lang="en-IN" dirty="0"/>
              <a:t> The model following is the semi detached Constructive Cost Model (COCOMO) for estimating the efforts required in the completion of the project.</a:t>
            </a:r>
          </a:p>
          <a:p>
            <a:pPr marL="457200" indent="-457200">
              <a:buAutoNum type="arabicParenR"/>
            </a:pPr>
            <a:r>
              <a:rPr lang="en-IN" dirty="0"/>
              <a:t>Object Point</a:t>
            </a:r>
          </a:p>
          <a:p>
            <a:pPr marL="457200" indent="-457200">
              <a:buAutoNum type="arabicParenR"/>
            </a:pPr>
            <a:r>
              <a:rPr lang="en-IN" dirty="0"/>
              <a:t>Function Point</a:t>
            </a:r>
          </a:p>
          <a:p>
            <a:pPr marL="457200" indent="-457200">
              <a:buAutoNum type="arabicParenR"/>
            </a:pPr>
            <a:r>
              <a:rPr lang="en-IN" dirty="0"/>
              <a:t>Lines of Source Code (KLOC)</a:t>
            </a:r>
          </a:p>
          <a:p>
            <a:pPr marL="0" indent="0">
              <a:buNone/>
            </a:pPr>
            <a:r>
              <a:rPr lang="en-US" dirty="0"/>
              <a:t>For our project, sizing information in the form of Lines of Source Code is used. </a:t>
            </a:r>
          </a:p>
          <a:p>
            <a:pPr marL="0" indent="0">
              <a:buNone/>
            </a:pPr>
            <a:r>
              <a:rPr lang="en-US" dirty="0"/>
              <a:t>The total lines of code, </a:t>
            </a:r>
          </a:p>
          <a:p>
            <a:pPr marL="0" indent="0">
              <a:buNone/>
            </a:pPr>
            <a:r>
              <a:rPr lang="en-US" dirty="0"/>
              <a:t>KLOC = 750 </a:t>
            </a:r>
          </a:p>
          <a:p>
            <a:pPr marL="0" indent="0">
              <a:buNone/>
            </a:pPr>
            <a:r>
              <a:rPr lang="en-US" dirty="0"/>
              <a:t>Note: KLOC is arbitrary, change if necessary </a:t>
            </a:r>
          </a:p>
          <a:p>
            <a:pPr marL="0" indent="0">
              <a:buNone/>
            </a:pPr>
            <a:r>
              <a:rPr lang="en-US" dirty="0"/>
              <a:t>Equations: The initial effort(</a:t>
            </a:r>
            <a:r>
              <a:rPr lang="en-US" dirty="0" err="1"/>
              <a:t>Ei</a:t>
            </a:r>
            <a:r>
              <a:rPr lang="en-US" dirty="0"/>
              <a:t>) in man-months is calculated using equations: E = ax(KLOC) b where, 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619F632-2DBC-48FC-B2DF-34BCE95AE6B0}"/>
              </a:ext>
            </a:extLst>
          </p:cNvPr>
          <p:cNvSpPr txBox="1">
            <a:spLocks/>
          </p:cNvSpPr>
          <p:nvPr/>
        </p:nvSpPr>
        <p:spPr>
          <a:xfrm>
            <a:off x="3030876" y="6303476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2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5B910-2B01-47F0-9F13-AFABE1642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3.0, b = 1.12, for a semi-detached project</a:t>
            </a:r>
          </a:p>
          <a:p>
            <a:r>
              <a:rPr lang="en-US" dirty="0"/>
              <a:t> E = Efforts in person-hours E = 4.5 PM </a:t>
            </a:r>
          </a:p>
          <a:p>
            <a:r>
              <a:rPr lang="en-US" dirty="0"/>
              <a:t> D = ax(E) b Where, a = 2.5, b = 0.35, for a semi-detached project</a:t>
            </a:r>
          </a:p>
          <a:p>
            <a:r>
              <a:rPr lang="en-US" dirty="0"/>
              <a:t> D = Duration of Project in months </a:t>
            </a:r>
            <a:r>
              <a:rPr lang="en-IN" dirty="0"/>
              <a:t>D = 4 Months</a:t>
            </a:r>
            <a:endParaRPr lang="en-US" dirty="0"/>
          </a:p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4438B5-6750-41D7-8D47-8A45A3F1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dirty="0"/>
              <a:t>Cost Estimation</a:t>
            </a:r>
            <a:endParaRPr lang="en-IN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A40F147-E9F3-4454-A383-3EC817D0DB57}"/>
              </a:ext>
            </a:extLst>
          </p:cNvPr>
          <p:cNvSpPr txBox="1">
            <a:spLocks/>
          </p:cNvSpPr>
          <p:nvPr/>
        </p:nvSpPr>
        <p:spPr>
          <a:xfrm>
            <a:off x="3012214" y="6331469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87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C7BC-0752-4C35-A4AC-871026F3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61833-2912-4E21-BFE4-E0F367F1C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= </a:t>
            </a:r>
            <a:r>
              <a:rPr lang="en-US" dirty="0" err="1"/>
              <a:t>D∗Cp</a:t>
            </a:r>
            <a:r>
              <a:rPr lang="en-US" dirty="0"/>
              <a:t> ∗ </a:t>
            </a:r>
            <a:r>
              <a:rPr lang="en-US" dirty="0" err="1"/>
              <a:t>hrs</a:t>
            </a:r>
            <a:r>
              <a:rPr lang="en-US" dirty="0"/>
              <a:t> = 4 * 40 * 160 = Rs 25,600 </a:t>
            </a:r>
          </a:p>
          <a:p>
            <a:r>
              <a:rPr lang="en-US" dirty="0"/>
              <a:t>Where, C = Cost of project </a:t>
            </a:r>
          </a:p>
          <a:p>
            <a:r>
              <a:rPr lang="en-US" dirty="0"/>
              <a:t>D = Duration in Hours </a:t>
            </a:r>
          </a:p>
          <a:p>
            <a:r>
              <a:rPr lang="en-US" dirty="0"/>
              <a:t>Cp = Cost incurred per person-hour </a:t>
            </a:r>
          </a:p>
          <a:p>
            <a:r>
              <a:rPr lang="en-US" dirty="0" err="1"/>
              <a:t>hrs</a:t>
            </a:r>
            <a:r>
              <a:rPr lang="en-US" dirty="0"/>
              <a:t> = hours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5BAFB-C5F9-49FA-9F5C-63E267F825D8}"/>
              </a:ext>
            </a:extLst>
          </p:cNvPr>
          <p:cNvSpPr txBox="1">
            <a:spLocks/>
          </p:cNvSpPr>
          <p:nvPr/>
        </p:nvSpPr>
        <p:spPr>
          <a:xfrm>
            <a:off x="2933700" y="6234112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60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Conclusion and Future Scope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U-net architectures are still a widely unexplored domain for ensemble learning and could be implemented with numerous methodologies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The performance of GAN can be improved by implementing it in a cyclic fashion, i.e. Cycle GAN, with the Pix2Pix colorization approach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Generative Models are getting better day by day and these architectures could essentially be used to generalize image colorization and super-resolution over any dataset with negligible fine-tuning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758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!!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1631" y="1352533"/>
            <a:ext cx="2228612" cy="186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492A-EEF5-4FCE-B210-2618CF160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8975" y="1419638"/>
            <a:ext cx="5734050" cy="576941"/>
          </a:xfrm>
        </p:spPr>
        <p:txBody>
          <a:bodyPr>
            <a:normAutofit fontScale="90000"/>
          </a:bodyPr>
          <a:lstStyle/>
          <a:p>
            <a:r>
              <a:rPr lang="en-US" dirty="0"/>
              <a:t>Team members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FEBEE4-935B-49A4-B841-A28C3FD9E1AC}"/>
              </a:ext>
            </a:extLst>
          </p:cNvPr>
          <p:cNvGraphicFramePr/>
          <p:nvPr/>
        </p:nvGraphicFramePr>
        <p:xfrm>
          <a:off x="1633490" y="2465430"/>
          <a:ext cx="7510510" cy="2656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895">
                  <a:extLst>
                    <a:ext uri="{9D8B030D-6E8A-4147-A177-3AD203B41FA5}">
                      <a16:colId xmlns:a16="http://schemas.microsoft.com/office/drawing/2014/main" val="3977356348"/>
                    </a:ext>
                  </a:extLst>
                </a:gridCol>
                <a:gridCol w="2232039">
                  <a:extLst>
                    <a:ext uri="{9D8B030D-6E8A-4147-A177-3AD203B41FA5}">
                      <a16:colId xmlns:a16="http://schemas.microsoft.com/office/drawing/2014/main" val="663822442"/>
                    </a:ext>
                  </a:extLst>
                </a:gridCol>
                <a:gridCol w="3654576">
                  <a:extLst>
                    <a:ext uri="{9D8B030D-6E8A-4147-A177-3AD203B41FA5}">
                      <a16:colId xmlns:a16="http://schemas.microsoft.com/office/drawing/2014/main" val="1580487103"/>
                    </a:ext>
                  </a:extLst>
                </a:gridCol>
              </a:tblGrid>
              <a:tr h="552271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Division./           Roll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Exam Seat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Name of the student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814255278"/>
                  </a:ext>
                </a:extLst>
              </a:tr>
              <a:tr h="453250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B150134261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Shreyas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Kalvankar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632288605"/>
                  </a:ext>
                </a:extLst>
              </a:tr>
              <a:tr h="552934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18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B150134296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Hrushikesh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 Pandit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476119932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19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B150134299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Pranav Parwate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35022668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B150134303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Atharva Patil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92140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0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BF4991-55C4-4210-867E-718D134FA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413841"/>
              </p:ext>
            </p:extLst>
          </p:nvPr>
        </p:nvGraphicFramePr>
        <p:xfrm>
          <a:off x="1207363" y="1704513"/>
          <a:ext cx="7421071" cy="35532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21071">
                  <a:extLst>
                    <a:ext uri="{9D8B030D-6E8A-4147-A177-3AD203B41FA5}">
                      <a16:colId xmlns:a16="http://schemas.microsoft.com/office/drawing/2014/main" val="2088235616"/>
                    </a:ext>
                  </a:extLst>
                </a:gridCol>
              </a:tblGrid>
              <a:tr h="451114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Revised Final Design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8323110"/>
                  </a:ext>
                </a:extLst>
              </a:tr>
              <a:tr h="51702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Tools and Techniques Used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7460607"/>
                  </a:ext>
                </a:extLst>
              </a:tr>
              <a:tr h="51702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Implementation Status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982360"/>
                  </a:ext>
                </a:extLst>
              </a:tr>
              <a:tr h="51702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Modular Testing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9620423"/>
                  </a:ext>
                </a:extLst>
              </a:tr>
              <a:tr h="51702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Results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87872516"/>
                  </a:ext>
                </a:extLst>
              </a:tr>
              <a:tr h="51702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Conclusion and Future Scope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800884"/>
                  </a:ext>
                </a:extLst>
              </a:tr>
              <a:tr h="51702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Cost Analysis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029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can be divided into two sub-problems:</a:t>
            </a:r>
          </a:p>
          <a:p>
            <a:pPr lvl="1"/>
            <a:r>
              <a:rPr lang="en-US" dirty="0"/>
              <a:t>Create an efﬁcient model to colorize grayscale images</a:t>
            </a:r>
          </a:p>
          <a:p>
            <a:pPr lvl="1"/>
            <a:r>
              <a:rPr lang="en-US" dirty="0"/>
              <a:t>Take a colorized image and upscale it n times the original size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/>
              <a:t>Keywords: GAN, Neural Network, NodeJS, puppeteer, Convolutional Neural Network, Upscaling, Colorization.</a:t>
            </a:r>
          </a:p>
          <a:p>
            <a:endParaRPr lang="en-US" dirty="0"/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268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</a:rPr>
              <a:t>Revised Final Design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573EAF-243D-44F5-A94B-E81D68A89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4900" y="1870254"/>
            <a:ext cx="9982200" cy="37890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FEB5D4-B16B-4DC5-BE4B-D1DA38C0A953}"/>
              </a:ext>
            </a:extLst>
          </p:cNvPr>
          <p:cNvSpPr txBox="1"/>
          <p:nvPr/>
        </p:nvSpPr>
        <p:spPr>
          <a:xfrm>
            <a:off x="8353887" y="4580877"/>
            <a:ext cx="1251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P value is arbitrary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35931A-377F-48C6-B154-3E83588145D0}"/>
              </a:ext>
            </a:extLst>
          </p:cNvPr>
          <p:cNvSpPr txBox="1"/>
          <p:nvPr/>
        </p:nvSpPr>
        <p:spPr>
          <a:xfrm>
            <a:off x="4914511" y="5659258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1: Basic GAN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666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</a:rPr>
              <a:t>Tools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Tensorflow</a:t>
            </a: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Numpy</a:t>
            </a: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Matplotllib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Google </a:t>
            </a:r>
            <a:r>
              <a:rPr lang="en-US" sz="2000" dirty="0" err="1"/>
              <a:t>Colaboratory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63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Colorization </a:t>
            </a:r>
            <a:r>
              <a:rPr lang="en-US" sz="2800" dirty="0">
                <a:effectLst/>
              </a:rPr>
              <a:t>Technique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Image Colorization with residual encoders using the Resnet-18 architecture </a:t>
            </a:r>
          </a:p>
          <a:p>
            <a:r>
              <a:rPr lang="en-US" sz="2000" dirty="0"/>
              <a:t>Initial</a:t>
            </a:r>
            <a:r>
              <a:rPr lang="en-US" dirty="0"/>
              <a:t>ly, we use create a U-net architecture with ResNet18 as it’s backbone</a:t>
            </a:r>
            <a:endParaRPr lang="en-US" sz="2000" dirty="0"/>
          </a:p>
          <a:p>
            <a:r>
              <a:rPr lang="en-US" sz="2000" dirty="0"/>
              <a:t>Training the U-net generator independently over L1 loss</a:t>
            </a:r>
          </a:p>
          <a:p>
            <a:r>
              <a:rPr lang="en-US" sz="2000" dirty="0"/>
              <a:t>Finally, training in an adversarial fashion to further optimize the outputs with patchy discriminator</a:t>
            </a:r>
          </a:p>
          <a:p>
            <a:endParaRPr lang="en-US" sz="20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A1C287-13F9-427B-82E7-3647FAA1F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12" y="3823494"/>
            <a:ext cx="2194560" cy="21945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7EA0D7-2069-4486-8C70-20866B363FA1}"/>
              </a:ext>
            </a:extLst>
          </p:cNvPr>
          <p:cNvSpPr txBox="1"/>
          <p:nvPr/>
        </p:nvSpPr>
        <p:spPr>
          <a:xfrm>
            <a:off x="2148763" y="6110129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2a: Black &amp; White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510493-790C-488A-A0A9-678B6677D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48" y="3886200"/>
            <a:ext cx="2194560" cy="21945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94D269-983C-4D32-931F-AF1DEA2E63A6}"/>
              </a:ext>
            </a:extLst>
          </p:cNvPr>
          <p:cNvSpPr txBox="1"/>
          <p:nvPr/>
        </p:nvSpPr>
        <p:spPr>
          <a:xfrm>
            <a:off x="6994048" y="6110129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2a: Colorized output</a:t>
            </a:r>
          </a:p>
        </p:txBody>
      </p:sp>
    </p:spTree>
    <p:extLst>
      <p:ext uri="{BB962C8B-B14F-4D97-AF65-F5344CB8AC3E}">
        <p14:creationId xmlns:p14="http://schemas.microsoft.com/office/powerpoint/2010/main" val="197453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Upscaling </a:t>
            </a:r>
            <a:r>
              <a:rPr lang="en-US" sz="2800" dirty="0">
                <a:effectLst/>
              </a:rPr>
              <a:t>Technique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SR-GAN works well with for single image super-resolution as it also uses an intelligent content loss function that uses pre-trained VGG-net layers.</a:t>
            </a:r>
          </a:p>
          <a:p>
            <a:r>
              <a:rPr lang="en-US" dirty="0"/>
              <a:t>We use a perceptual loss function which consists of an adversarial loss and a content loss. </a:t>
            </a:r>
          </a:p>
          <a:p>
            <a:r>
              <a:rPr lang="en-US" dirty="0"/>
              <a:t>It contains eight convolutional layers with an increasing number of 3 × 3 filter kernels, increasing by a factor of 2 from 64 to 512 kernels as in the VGG network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A3FE03-16E4-4072-902F-BD64C0F45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0" y="4177776"/>
            <a:ext cx="2160048" cy="2160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8342F-61DB-4032-B194-2FC85BDC7A5D}"/>
              </a:ext>
            </a:extLst>
          </p:cNvPr>
          <p:cNvSpPr txBox="1"/>
          <p:nvPr/>
        </p:nvSpPr>
        <p:spPr>
          <a:xfrm>
            <a:off x="2562595" y="5441950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11a: Blurred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965A1-32C6-447C-ABF2-7D9ABF5E8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993" y="4187039"/>
            <a:ext cx="2160048" cy="21600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FB96CE-2652-4488-815B-D148D544E7C0}"/>
              </a:ext>
            </a:extLst>
          </p:cNvPr>
          <p:cNvSpPr txBox="1"/>
          <p:nvPr/>
        </p:nvSpPr>
        <p:spPr>
          <a:xfrm>
            <a:off x="6472582" y="5415870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11a: Upscaled output</a:t>
            </a:r>
          </a:p>
        </p:txBody>
      </p:sp>
    </p:spTree>
    <p:extLst>
      <p:ext uri="{BB962C8B-B14F-4D97-AF65-F5344CB8AC3E}">
        <p14:creationId xmlns:p14="http://schemas.microsoft.com/office/powerpoint/2010/main" val="337427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</a:rPr>
              <a:t>Implementation Status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3382" y="2288220"/>
            <a:ext cx="9982200" cy="4572000"/>
          </a:xfr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We are trying different models trying to find the most efficient methodology to colorize the images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Different U-net architectures have been trained over the COCO dataset so as to generalize the model to a greater extent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Image Upscaling i</a:t>
            </a:r>
            <a:r>
              <a:rPr lang="en-US" sz="2000" dirty="0">
                <a:effectLst/>
              </a:rPr>
              <a:t>mplementation is successful and has shown promising results. We are still trying to fine tune the model to get better results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None/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96EF12-1ABD-4FF4-9C9B-FDBC0CD4E1FD}"/>
              </a:ext>
            </a:extLst>
          </p:cNvPr>
          <p:cNvSpPr txBox="1"/>
          <p:nvPr/>
        </p:nvSpPr>
        <p:spPr>
          <a:xfrm>
            <a:off x="1225118" y="61877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0AA51-2C4D-4BAB-8AF1-6A247A6FCD41}"/>
              </a:ext>
            </a:extLst>
          </p:cNvPr>
          <p:cNvSpPr txBox="1"/>
          <p:nvPr/>
        </p:nvSpPr>
        <p:spPr>
          <a:xfrm>
            <a:off x="4663328" y="1546025"/>
            <a:ext cx="407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Image Colorization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694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431380_win32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</TotalTime>
  <Words>963</Words>
  <Application>Microsoft Office PowerPoint</Application>
  <PresentationFormat>Widescreen</PresentationFormat>
  <Paragraphs>136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Euphemia</vt:lpstr>
      <vt:lpstr>Plantagenet Cherokee</vt:lpstr>
      <vt:lpstr>Times New Roman</vt:lpstr>
      <vt:lpstr>Wingdings</vt:lpstr>
      <vt:lpstr>tf03431380_win32</vt:lpstr>
      <vt:lpstr>K.K.Wagh Institute of Engineering Education &amp; Research   Astronomical image colourisation and super-resolution using GANS</vt:lpstr>
      <vt:lpstr>Team members</vt:lpstr>
      <vt:lpstr>Content</vt:lpstr>
      <vt:lpstr>Problem Definition</vt:lpstr>
      <vt:lpstr>Revised Final Design</vt:lpstr>
      <vt:lpstr>Tools</vt:lpstr>
      <vt:lpstr>Image Colorization Technique</vt:lpstr>
      <vt:lpstr>Image Upscaling Technique</vt:lpstr>
      <vt:lpstr>Implementation Status</vt:lpstr>
      <vt:lpstr>Implementation Status</vt:lpstr>
      <vt:lpstr>Results</vt:lpstr>
      <vt:lpstr>Results</vt:lpstr>
      <vt:lpstr>Results</vt:lpstr>
      <vt:lpstr>Results</vt:lpstr>
      <vt:lpstr>Cost Estimation </vt:lpstr>
      <vt:lpstr>Cost Estimation</vt:lpstr>
      <vt:lpstr>Cost Estimation</vt:lpstr>
      <vt:lpstr>Conclusion and Future Scope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course</dc:title>
  <dc:creator>itdept</dc:creator>
  <cp:lastModifiedBy>rishi pandit</cp:lastModifiedBy>
  <cp:revision>50</cp:revision>
  <dcterms:created xsi:type="dcterms:W3CDTF">2021-02-09T13:55:32Z</dcterms:created>
  <dcterms:modified xsi:type="dcterms:W3CDTF">2021-06-21T10:09:16Z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