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0" r:id="rId5"/>
    <p:sldId id="269" r:id="rId6"/>
    <p:sldId id="257" r:id="rId7"/>
    <p:sldId id="304" r:id="rId8"/>
    <p:sldId id="275" r:id="rId9"/>
    <p:sldId id="276" r:id="rId10"/>
    <p:sldId id="292" r:id="rId11"/>
    <p:sldId id="293" r:id="rId12"/>
    <p:sldId id="294" r:id="rId13"/>
    <p:sldId id="302" r:id="rId14"/>
    <p:sldId id="296" r:id="rId15"/>
    <p:sldId id="300" r:id="rId16"/>
    <p:sldId id="303" r:id="rId17"/>
    <p:sldId id="305" r:id="rId18"/>
    <p:sldId id="313" r:id="rId19"/>
    <p:sldId id="314" r:id="rId20"/>
    <p:sldId id="310" r:id="rId21"/>
    <p:sldId id="311" r:id="rId22"/>
    <p:sldId id="312" r:id="rId23"/>
    <p:sldId id="306" r:id="rId24"/>
    <p:sldId id="308" r:id="rId25"/>
    <p:sldId id="309" r:id="rId26"/>
    <p:sldId id="297" r:id="rId27"/>
    <p:sldId id="316" r:id="rId28"/>
    <p:sldId id="317" r:id="rId29"/>
    <p:sldId id="318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6/21/2021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18EDB7D-539F-4275-864A-67112C1B715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42D5-6BF2-4605-A288-C65702075B27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3ED0-AB9C-4D87-99DD-A93A1003EAE9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EE1-2361-47A3-A7A7-B522A349704C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0724-6B00-4C27-81D2-4CD7975D15C6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DE84-BC21-4038-B8C3-7029E7C9F7A2}" type="datetime1">
              <a:rPr lang="en-US" smtClean="0"/>
              <a:t>6/21/2021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602C-74C0-46DF-9964-BF6CC7D4B235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0157-1601-43C9-933F-67FF3626D800}" type="datetime1">
              <a:rPr lang="en-US" smtClean="0"/>
              <a:t>6/21/2021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B7E8-7625-430B-8F6E-99BDB0148958}" type="datetime1">
              <a:rPr lang="en-US" smtClean="0"/>
              <a:t>6/21/2021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F5A0-13FA-4A34-A2F9-7742C6E9564B}" type="datetime1">
              <a:rPr lang="en-US" smtClean="0"/>
              <a:t>6/21/2021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BA9D-3D8C-46F9-936C-B8713116983F}" type="datetime1">
              <a:rPr lang="en-US" smtClean="0"/>
              <a:t>6/21/2021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B705BAD-BA9B-4107-B24F-0DF3B04C363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 </a:t>
            </a:r>
            <a:r>
              <a:rPr lang="en-IN" dirty="0">
                <a:solidFill>
                  <a:srgbClr val="514843"/>
                </a:solidFill>
              </a:rPr>
              <a:t>Prof</a:t>
            </a:r>
            <a:r>
              <a:rPr lang="en-IN" dirty="0">
                <a:solidFill>
                  <a:srgbClr val="000000"/>
                </a:solidFill>
              </a:rPr>
              <a:t>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2C80E9-61F1-4D31-9AB6-67044C9A0658}"/>
              </a:ext>
            </a:extLst>
          </p:cNvPr>
          <p:cNvSpPr txBox="1"/>
          <p:nvPr/>
        </p:nvSpPr>
        <p:spPr>
          <a:xfrm>
            <a:off x="1932664" y="2565213"/>
            <a:ext cx="1842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Stage -II</a:t>
            </a:r>
            <a:br>
              <a:rPr lang="en-US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Upscaling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5822C-39B5-440F-8E64-35B9CF563785}"/>
              </a:ext>
            </a:extLst>
          </p:cNvPr>
          <p:cNvSpPr txBox="1"/>
          <p:nvPr/>
        </p:nvSpPr>
        <p:spPr>
          <a:xfrm>
            <a:off x="1225118" y="2441359"/>
            <a:ext cx="92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F4667A6D-AF66-45C3-B4BA-5768208D6BEB}"/>
              </a:ext>
            </a:extLst>
          </p:cNvPr>
          <p:cNvSpPr txBox="1">
            <a:spLocks/>
          </p:cNvSpPr>
          <p:nvPr/>
        </p:nvSpPr>
        <p:spPr>
          <a:xfrm>
            <a:off x="1255782" y="244062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Upscaling has been successfully demonstrated using transferred learning and has shown promising results. </a:t>
            </a:r>
          </a:p>
          <a:p>
            <a:r>
              <a:rPr lang="en-US" dirty="0"/>
              <a:t>We used </a:t>
            </a:r>
            <a:r>
              <a:rPr lang="en-US" dirty="0" err="1"/>
              <a:t>Ledig’s</a:t>
            </a:r>
            <a:r>
              <a:rPr lang="en-US" dirty="0"/>
              <a:t> VGG-based SRGAN architecture to implement the same.</a:t>
            </a:r>
          </a:p>
          <a:p>
            <a:r>
              <a:rPr lang="en-US" dirty="0"/>
              <a:t>We fine tuned </a:t>
            </a:r>
            <a:r>
              <a:rPr lang="en-US" dirty="0" err="1"/>
              <a:t>Ledig’s</a:t>
            </a:r>
            <a:r>
              <a:rPr lang="en-US" dirty="0"/>
              <a:t> SRGAN’s weights on our cherry picked image dataset.</a:t>
            </a:r>
          </a:p>
          <a:p>
            <a:r>
              <a:rPr lang="en-US" dirty="0"/>
              <a:t>We compared the pre-trained and post-trained output with Wide Activation SRGAN (WDSR GAN) and Enhanced Deep Learning SR GAN (EDSR GAN)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testing pipeline has been set up to evaluate the model performance by calculating distance metrics, i.e. L1 and L2 loss of the predictions and target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evaluate the outputs in RGB and L*a*b color spaces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GANs are particularly hard to evaluate quantitatively. Having said that, we have achieved visually appealing results which, when evaluated qualitatively, are quite convincing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2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CEAC8C-FDC1-4B0A-9E60-C5E860CFC9BD}"/>
              </a:ext>
            </a:extLst>
          </p:cNvPr>
          <p:cNvSpPr txBox="1"/>
          <p:nvPr/>
        </p:nvSpPr>
        <p:spPr>
          <a:xfrm>
            <a:off x="3912597" y="4603096"/>
            <a:ext cx="211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Resnet-18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76786-C9EF-4352-BD9E-38DC95BEDB47}"/>
              </a:ext>
            </a:extLst>
          </p:cNvPr>
          <p:cNvSpPr txBox="1"/>
          <p:nvPr/>
        </p:nvSpPr>
        <p:spPr>
          <a:xfrm>
            <a:off x="8664306" y="455071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trained Resnet 18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74823B-9D4B-4086-87F0-41D207FA0A7C}"/>
              </a:ext>
            </a:extLst>
          </p:cNvPr>
          <p:cNvSpPr txBox="1"/>
          <p:nvPr/>
        </p:nvSpPr>
        <p:spPr>
          <a:xfrm>
            <a:off x="6234791" y="4579325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on COCO Dataset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04FF5-239E-4C38-B617-14E3D30A0D32}"/>
              </a:ext>
            </a:extLst>
          </p:cNvPr>
          <p:cNvSpPr txBox="1"/>
          <p:nvPr/>
        </p:nvSpPr>
        <p:spPr>
          <a:xfrm>
            <a:off x="1017037" y="4603096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17B7CB-B1E9-4311-892D-93208967C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8" y="1892559"/>
            <a:ext cx="2354001" cy="23321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EFD314-0A6B-416E-87A1-DBED0B26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753" y="1892559"/>
            <a:ext cx="2371143" cy="23785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526141-A454-487A-A770-77904864A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91" y="1878419"/>
            <a:ext cx="2375168" cy="23604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C5401CE-D6E7-4DA3-B6C8-0E0AFFB75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854" y="1869524"/>
            <a:ext cx="2384891" cy="23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28E0D-6F4F-4747-8708-1A5F3D54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36" y="2091461"/>
            <a:ext cx="2893353" cy="2893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A46CF-8824-4502-9AD5-DAC5CCB0C2D6}"/>
              </a:ext>
            </a:extLst>
          </p:cNvPr>
          <p:cNvSpPr txBox="1"/>
          <p:nvPr/>
        </p:nvSpPr>
        <p:spPr>
          <a:xfrm>
            <a:off x="1842019" y="5062192"/>
            <a:ext cx="1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E75E1-4391-4908-BEB5-01FD3106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23" y="2097271"/>
            <a:ext cx="2893353" cy="2893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6D2B7F-C3B7-432E-9FC0-1B06640AFB51}"/>
              </a:ext>
            </a:extLst>
          </p:cNvPr>
          <p:cNvSpPr txBox="1"/>
          <p:nvPr/>
        </p:nvSpPr>
        <p:spPr>
          <a:xfrm>
            <a:off x="5488219" y="5036467"/>
            <a:ext cx="18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trained SRGAN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DA731-ACD5-48EC-AF09-96F788540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0" y="2094410"/>
            <a:ext cx="2890404" cy="2890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8865950" y="516275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2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Results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656C13-AFAF-437C-9D25-E6678B5E403B}"/>
              </a:ext>
            </a:extLst>
          </p:cNvPr>
          <p:cNvSpPr txBox="1"/>
          <p:nvPr/>
        </p:nvSpPr>
        <p:spPr>
          <a:xfrm>
            <a:off x="1032029" y="1482204"/>
            <a:ext cx="609452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Results of SRGAN (Upscaling):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CD452-10AD-4411-AA06-C08DD5E80095}"/>
              </a:ext>
            </a:extLst>
          </p:cNvPr>
          <p:cNvSpPr txBox="1"/>
          <p:nvPr/>
        </p:nvSpPr>
        <p:spPr>
          <a:xfrm>
            <a:off x="1526295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SRGAN Fine tuned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8132F-660F-49F4-A1FE-D82B04A6F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04" y="2071898"/>
            <a:ext cx="2890404" cy="28904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D36227-3B3B-4E65-A30F-61D3A0B01065}"/>
              </a:ext>
            </a:extLst>
          </p:cNvPr>
          <p:cNvSpPr txBox="1"/>
          <p:nvPr/>
        </p:nvSpPr>
        <p:spPr>
          <a:xfrm>
            <a:off x="5284492" y="4906722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WD SRGAN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BEF874-EEA8-4241-9D69-E0AF7B3EF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8" y="2071898"/>
            <a:ext cx="2890403" cy="28904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018BB6-9323-411B-9E7F-14CC7EBE4807}"/>
              </a:ext>
            </a:extLst>
          </p:cNvPr>
          <p:cNvSpPr txBox="1"/>
          <p:nvPr/>
        </p:nvSpPr>
        <p:spPr>
          <a:xfrm>
            <a:off x="8794457" y="4911770"/>
            <a:ext cx="24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 SRGAN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71201-E9B7-4184-91B9-89C34507B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65" y="2071898"/>
            <a:ext cx="2890404" cy="2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7066-5BB4-4970-A014-6213F4C5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F0DD6-632E-418E-ACD5-29095C36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18" y="1655684"/>
            <a:ext cx="4461030" cy="44610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E437C-612D-435F-B56F-29DB3112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DCB73-00BF-463F-B368-1BEBD8C78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53" y="1655685"/>
            <a:ext cx="4461029" cy="44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D829-2D78-48ED-A712-D4BF5E1E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90F64-3B5A-428D-9915-19382E8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752E-1CD8-4A30-93C2-A2EF512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41" y="1785521"/>
            <a:ext cx="4201357" cy="4201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56A7D-3C6B-41B8-8CF5-FA8C9AD99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71" y="1785520"/>
            <a:ext cx="4201357" cy="42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BB23-821F-4EC9-9CB7-991184A2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90CF-DBD3-4221-91C5-4A328A8E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wise mean: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712D-5257-41F4-A8AE-160B9B8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1A493-25EA-469D-8F5D-83EA1D3C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6" y="2566702"/>
            <a:ext cx="913575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10F-7D26-4CF1-B23F-D240BF96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B06B2-2C02-4E99-BFB8-6B583B90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188" y="2894121"/>
            <a:ext cx="8290106" cy="23834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68E4-60A9-4E6E-AFD3-E0EF726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9D23F-8FF0-4DEA-92FE-3079F9A46B72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wise mean of fine-tuned ResNet18 U-net:</a:t>
            </a:r>
          </a:p>
        </p:txBody>
      </p:sp>
    </p:spTree>
    <p:extLst>
      <p:ext uri="{BB962C8B-B14F-4D97-AF65-F5344CB8AC3E}">
        <p14:creationId xmlns:p14="http://schemas.microsoft.com/office/powerpoint/2010/main" val="15952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10F-7D26-4CF1-B23F-D240BF96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68E4-60A9-4E6E-AFD3-E0EF726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9D23F-8FF0-4DEA-92FE-3079F9A46B72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 pixel mean of SR-GAN networks: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6E1F18-1E58-444B-8BBB-7D6290CB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29" y="2335697"/>
            <a:ext cx="948822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/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834D-D8D1-4802-B776-1FBC4FF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5976-D643-4083-B206-87AD6732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 Estimate:</a:t>
            </a:r>
            <a:r>
              <a:rPr lang="en-IN" dirty="0"/>
              <a:t> The model following is the semi detached Constructive Cost Model (COCOMO) for estimating the efforts required in the completion of the project.</a:t>
            </a:r>
          </a:p>
          <a:p>
            <a:pPr marL="457200" indent="-457200">
              <a:buAutoNum type="arabicParenR"/>
            </a:pPr>
            <a:r>
              <a:rPr lang="en-IN" dirty="0"/>
              <a:t>Object Point</a:t>
            </a:r>
          </a:p>
          <a:p>
            <a:pPr marL="457200" indent="-457200">
              <a:buAutoNum type="arabicParenR"/>
            </a:pPr>
            <a:r>
              <a:rPr lang="en-IN" dirty="0"/>
              <a:t>Function Point</a:t>
            </a:r>
          </a:p>
          <a:p>
            <a:pPr marL="457200" indent="-457200">
              <a:buAutoNum type="arabicParenR"/>
            </a:pPr>
            <a:r>
              <a:rPr lang="en-IN" dirty="0"/>
              <a:t>Lines of Source Code (KLOC)</a:t>
            </a:r>
          </a:p>
          <a:p>
            <a:pPr marL="0" indent="0">
              <a:buNone/>
            </a:pPr>
            <a:r>
              <a:rPr lang="en-US" dirty="0"/>
              <a:t>For our project, sizing information in the form of Lines of Source Code is used. </a:t>
            </a:r>
          </a:p>
          <a:p>
            <a:pPr marL="0" indent="0">
              <a:buNone/>
            </a:pPr>
            <a:r>
              <a:rPr lang="en-US" dirty="0"/>
              <a:t>The total lines of code, </a:t>
            </a:r>
          </a:p>
          <a:p>
            <a:pPr marL="0" indent="0">
              <a:buNone/>
            </a:pPr>
            <a:r>
              <a:rPr lang="en-US" dirty="0"/>
              <a:t>KLOC = 1000</a:t>
            </a:r>
          </a:p>
          <a:p>
            <a:pPr marL="0" indent="0">
              <a:buNone/>
            </a:pPr>
            <a:r>
              <a:rPr lang="en-US" dirty="0"/>
              <a:t>Note: KLOC is arbitrary, change if necessary </a:t>
            </a:r>
          </a:p>
          <a:p>
            <a:pPr marL="0" indent="0">
              <a:buNone/>
            </a:pPr>
            <a:r>
              <a:rPr lang="en-US" dirty="0"/>
              <a:t>Equations: The initial effort(</a:t>
            </a:r>
            <a:r>
              <a:rPr lang="en-US" dirty="0" err="1"/>
              <a:t>Ei</a:t>
            </a:r>
            <a:r>
              <a:rPr lang="en-US" dirty="0"/>
              <a:t>) in man-months is calculated using equations: E = ax(KLOC) b where,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19F632-2DBC-48FC-B2DF-34BCE95AE6B0}"/>
              </a:ext>
            </a:extLst>
          </p:cNvPr>
          <p:cNvSpPr txBox="1">
            <a:spLocks/>
          </p:cNvSpPr>
          <p:nvPr/>
        </p:nvSpPr>
        <p:spPr>
          <a:xfrm>
            <a:off x="3030876" y="6303476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EE62D-C77A-4940-8F51-1A942F52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10552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B910-2B01-47F0-9F13-AFABE164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3.0, b = 1.12, for a semi-detached project</a:t>
            </a:r>
          </a:p>
          <a:p>
            <a:r>
              <a:rPr lang="en-US" dirty="0"/>
              <a:t> E = Efforts in person-hours E = 4.5 PM </a:t>
            </a:r>
          </a:p>
          <a:p>
            <a:r>
              <a:rPr lang="en-US" dirty="0"/>
              <a:t> D = ax(E) b Where, a = 2.5, b = 0.35, for a semi-detached project</a:t>
            </a:r>
          </a:p>
          <a:p>
            <a:r>
              <a:rPr lang="en-US" dirty="0"/>
              <a:t> D = Duration of Project in months </a:t>
            </a:r>
            <a:r>
              <a:rPr lang="en-IN" dirty="0"/>
              <a:t>D = 12 Months</a:t>
            </a:r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4438B5-6750-41D7-8D47-8A45A3F1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40F147-E9F3-4454-A383-3EC817D0DB57}"/>
              </a:ext>
            </a:extLst>
          </p:cNvPr>
          <p:cNvSpPr txBox="1">
            <a:spLocks/>
          </p:cNvSpPr>
          <p:nvPr/>
        </p:nvSpPr>
        <p:spPr>
          <a:xfrm>
            <a:off x="3012214" y="6331469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E8ED65-7A81-4522-A060-0856F535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232187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7BC-0752-4C35-A4AC-871026F3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1833-2912-4E21-BFE4-E0F367F1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</a:t>
            </a:r>
            <a:r>
              <a:rPr lang="en-US" dirty="0" err="1"/>
              <a:t>D∗Cp</a:t>
            </a:r>
            <a:r>
              <a:rPr lang="en-US" dirty="0"/>
              <a:t> ∗ </a:t>
            </a:r>
            <a:r>
              <a:rPr lang="en-US" dirty="0" err="1"/>
              <a:t>hrs</a:t>
            </a:r>
            <a:r>
              <a:rPr lang="en-US" dirty="0"/>
              <a:t> = 12 * 40 * 160 = Rs 76,800 </a:t>
            </a:r>
          </a:p>
          <a:p>
            <a:r>
              <a:rPr lang="en-US" dirty="0"/>
              <a:t>Where, C = Cost of project </a:t>
            </a:r>
          </a:p>
          <a:p>
            <a:r>
              <a:rPr lang="en-US" dirty="0"/>
              <a:t>D = Duration in Hours </a:t>
            </a:r>
          </a:p>
          <a:p>
            <a:r>
              <a:rPr lang="en-US" dirty="0"/>
              <a:t>Cp = Cost incurred per person-hour </a:t>
            </a:r>
          </a:p>
          <a:p>
            <a:r>
              <a:rPr lang="en-US" dirty="0" err="1"/>
              <a:t>hrs</a:t>
            </a:r>
            <a:r>
              <a:rPr lang="en-US" dirty="0"/>
              <a:t> = hours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BAFB-C5F9-49FA-9F5C-63E267F825D8}"/>
              </a:ext>
            </a:extLst>
          </p:cNvPr>
          <p:cNvSpPr txBox="1">
            <a:spLocks/>
          </p:cNvSpPr>
          <p:nvPr/>
        </p:nvSpPr>
        <p:spPr>
          <a:xfrm>
            <a:off x="2933700" y="6234112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4BFD9-C7F0-4A84-840C-79AB2A42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137860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Conclusion and Future Scope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U-net architectures are still a widely unexplored domain for ensemble learning and could be implemented with numerous methodologies</a:t>
            </a:r>
          </a:p>
          <a:p>
            <a:pPr algn="l"/>
            <a:r>
              <a:rPr lang="en-US" b="0" i="0" u="none" strike="noStrike" baseline="0" dirty="0"/>
              <a:t>A more powerful model such as SE-</a:t>
            </a:r>
            <a:r>
              <a:rPr lang="en-US" b="0" i="0" u="none" strike="noStrike" baseline="0" dirty="0" err="1"/>
              <a:t>ResNext</a:t>
            </a:r>
            <a:r>
              <a:rPr lang="en-US" b="0" i="0" u="none" strike="noStrike" baseline="0" dirty="0"/>
              <a:t>, </a:t>
            </a:r>
            <a:r>
              <a:rPr lang="en-US" b="0" i="0" u="none" strike="noStrike" baseline="0" dirty="0" err="1"/>
              <a:t>EfficientNet</a:t>
            </a:r>
            <a:r>
              <a:rPr lang="en-US" b="0" i="0" u="none" strike="noStrike" baseline="0" dirty="0"/>
              <a:t> and more state-of-the-art models can be implemented and trained over millions of images from the </a:t>
            </a:r>
            <a:r>
              <a:rPr lang="en-US" b="0" i="0" u="none" strike="noStrike" baseline="0" dirty="0" err="1"/>
              <a:t>Imagenet</a:t>
            </a:r>
            <a:r>
              <a:rPr lang="en-US" b="0" i="0" u="none" strike="noStrike" baseline="0" dirty="0"/>
              <a:t>.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performance of GAN can be improved by implementing it in a cyclic fashion, i.e. Cycle GAN, with the Pix2Pix colorization approach</a:t>
            </a:r>
          </a:p>
          <a:p>
            <a:pPr algn="l"/>
            <a:r>
              <a:rPr lang="en-US" b="0" i="0" u="none" strike="noStrike" baseline="0" dirty="0"/>
              <a:t>Colorization can be improved by the virtue of exploring different loss functions using weighted losses to reduce loss problem for low saturation regions.</a:t>
            </a:r>
          </a:p>
          <a:p>
            <a:pPr algn="l"/>
            <a:endParaRPr lang="en-US" b="0" i="0" u="none" strike="noStrike" baseline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758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Arjovsky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(2017). Wasserstein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J., Fan, Y., Yang, J., Xu, N., Wang, Z., Wang, X. and Huang, T. (2018). Wide activation for efficient and accurate image super-resolution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BF4991-55C4-4210-867E-718D134F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13841"/>
              </p:ext>
            </p:extLst>
          </p:nvPr>
        </p:nvGraphicFramePr>
        <p:xfrm>
          <a:off x="1207363" y="1704513"/>
          <a:ext cx="7421071" cy="355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1071">
                  <a:extLst>
                    <a:ext uri="{9D8B030D-6E8A-4147-A177-3AD203B41FA5}">
                      <a16:colId xmlns:a16="http://schemas.microsoft.com/office/drawing/2014/main" val="2088235616"/>
                    </a:ext>
                  </a:extLst>
                </a:gridCol>
              </a:tblGrid>
              <a:tr h="451114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Revised Final Design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32311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Tools and Techniques Used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460607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Implementation Status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2360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Modular Testing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620423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Results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872516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Conclusion and Future Scope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800884"/>
                  </a:ext>
                </a:extLst>
              </a:tr>
              <a:tr h="51702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Cost Analysis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29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Revised Final Design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73EAF-243D-44F5-A94B-E81D68A8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1870254"/>
            <a:ext cx="9982200" cy="3789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FEB5D4-B16B-4DC5-BE4B-D1DA38C0A953}"/>
              </a:ext>
            </a:extLst>
          </p:cNvPr>
          <p:cNvSpPr txBox="1"/>
          <p:nvPr/>
        </p:nvSpPr>
        <p:spPr>
          <a:xfrm>
            <a:off x="8353887" y="4580877"/>
            <a:ext cx="1251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 value is arbitrary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931A-377F-48C6-B154-3E83588145D0}"/>
              </a:ext>
            </a:extLst>
          </p:cNvPr>
          <p:cNvSpPr txBox="1"/>
          <p:nvPr/>
        </p:nvSpPr>
        <p:spPr>
          <a:xfrm>
            <a:off x="4914511" y="5659258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1: Basic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Tools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Tensorflow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Pytorch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Fastai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Numpy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Matplotllib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with residual encoders using the Resnet-18 architecture </a:t>
            </a:r>
          </a:p>
          <a:p>
            <a:r>
              <a:rPr lang="en-US" sz="2000" dirty="0"/>
              <a:t>Initial</a:t>
            </a:r>
            <a:r>
              <a:rPr lang="en-US" dirty="0"/>
              <a:t>ly, we use create a U-net architecture with ResNet18 as it’s backbone</a:t>
            </a:r>
            <a:endParaRPr lang="en-US" sz="2000" dirty="0"/>
          </a:p>
          <a:p>
            <a:r>
              <a:rPr lang="en-US" sz="2000" dirty="0"/>
              <a:t>Training the U-net generator independently over L1 loss</a:t>
            </a:r>
          </a:p>
          <a:p>
            <a:r>
              <a:rPr lang="en-US" sz="2000" dirty="0"/>
              <a:t>Finally, training in an adversarial fashion to further optimize the outputs with patchy discriminator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12" y="3823494"/>
            <a:ext cx="2194560" cy="219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3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8" y="3886200"/>
            <a:ext cx="2194560" cy="2194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6994048" y="6110129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2a: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 </a:t>
            </a:r>
            <a:r>
              <a:rPr lang="en-US" sz="2800" dirty="0">
                <a:effectLst/>
              </a:rPr>
              <a:t>Technique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r>
              <a:rPr lang="en-US" dirty="0"/>
              <a:t>We use a perceptual loss function which consists of an adversarial loss and a content loss.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3285840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7" y="325582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effectLst/>
              </a:rPr>
              <a:t>Implementation Status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382" y="2288220"/>
            <a:ext cx="9982200" cy="4572000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try different models to find the most efficient methodology to colorize the images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Different U-net architectures have been trained over the COCO dataset so as to generalize the model to a greater extent.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We explore the model performance in RGB as well as L*a*b color space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A study of different architectures namely basic U-net, ResNet18 U-net has been implemented and tested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6EF12-1ABD-4FF4-9C9B-FDBC0CD4E1FD}"/>
              </a:ext>
            </a:extLst>
          </p:cNvPr>
          <p:cNvSpPr txBox="1"/>
          <p:nvPr/>
        </p:nvSpPr>
        <p:spPr>
          <a:xfrm>
            <a:off x="1225118" y="6187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AA51-2C4D-4BAB-8AF1-6A247A6FCD41}"/>
              </a:ext>
            </a:extLst>
          </p:cNvPr>
          <p:cNvSpPr txBox="1"/>
          <p:nvPr/>
        </p:nvSpPr>
        <p:spPr>
          <a:xfrm>
            <a:off x="4663328" y="1546025"/>
            <a:ext cx="40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Colorization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9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2028</Words>
  <Application>Microsoft Office PowerPoint</Application>
  <PresentationFormat>Widescreen</PresentationFormat>
  <Paragraphs>197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 Astronomical image colourisation and super-resolution using GANS</vt:lpstr>
      <vt:lpstr>Team members</vt:lpstr>
      <vt:lpstr>Content</vt:lpstr>
      <vt:lpstr>Problem Definition</vt:lpstr>
      <vt:lpstr>Revised Final Design</vt:lpstr>
      <vt:lpstr>Tools</vt:lpstr>
      <vt:lpstr>Image Colorization Technique</vt:lpstr>
      <vt:lpstr>Image Upscaling Technique</vt:lpstr>
      <vt:lpstr>Implementation Status</vt:lpstr>
      <vt:lpstr>Implementation Status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Cost Estimation </vt:lpstr>
      <vt:lpstr>Cost Estimation</vt:lpstr>
      <vt:lpstr>Cost Estimation</vt:lpstr>
      <vt:lpstr>Conclusion and Future Scope</vt:lpstr>
      <vt:lpstr>References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59</cp:revision>
  <dcterms:created xsi:type="dcterms:W3CDTF">2021-02-09T13:55:32Z</dcterms:created>
  <dcterms:modified xsi:type="dcterms:W3CDTF">2021-06-21T16:03:37Z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