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69" r:id="rId6"/>
    <p:sldId id="257" r:id="rId7"/>
    <p:sldId id="298" r:id="rId8"/>
    <p:sldId id="29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300" r:id="rId33"/>
    <p:sldId id="301" r:id="rId34"/>
    <p:sldId id="302" r:id="rId35"/>
    <p:sldId id="303" r:id="rId36"/>
    <p:sldId id="304" r:id="rId37"/>
    <p:sldId id="26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4/27/2021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4/27/2021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183E4277-52B1-4833-AC6F-BB4B6A81D6CC}" type="datetime1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C03-C70A-476F-BE79-585F03F505CD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A024-B9D2-407A-A933-5D6963607B69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3726-BB44-4512-808B-B68E8613AC52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8668-515E-49FB-922C-5F234CBCB7AB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471B-790C-4B66-821E-4A767AEDEC76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8318-D5D0-44B7-B1EA-676E0E2BD6CC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CE64-E006-40B0-A252-8B956A8588A1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D14B-6E16-4983-8AE7-1E9FD4ED446E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E21E-CD8B-48CA-B5C0-8B76D73C89AB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5B88-5499-4082-B3EB-38DEDE282E1E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0CEE9E0-1356-49C3-9AF4-E01992A7F1A8}" type="datetime1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475" y="2263807"/>
            <a:ext cx="6458900" cy="2503502"/>
          </a:xfrm>
        </p:spPr>
        <p:txBody>
          <a:bodyPr anchor="ctr">
            <a:normAutofit fontScale="90000"/>
          </a:bodyPr>
          <a:lstStyle/>
          <a:p>
            <a:r>
              <a:rPr lang="en-US" sz="1600" dirty="0" err="1"/>
              <a:t>K.K.Wagh</a:t>
            </a:r>
            <a:r>
              <a:rPr lang="en-US" sz="1600" dirty="0"/>
              <a:t> Institute of Engineering Education &amp; Research</a:t>
            </a:r>
            <a:br>
              <a:rPr lang="en-US" sz="1600" dirty="0"/>
            </a:br>
            <a:br>
              <a:rPr lang="en-US" dirty="0"/>
            </a:br>
            <a:r>
              <a:rPr lang="en-IN" sz="3600" dirty="0">
                <a:cs typeface="Times New Roman" panose="02020603050405020304" pitchFamily="18" charset="0"/>
              </a:rPr>
              <a:t>Astronomical image colourisation and </a:t>
            </a:r>
            <a:r>
              <a:rPr lang="en-IN" sz="4000" dirty="0">
                <a:cs typeface="Times New Roman" panose="02020603050405020304" pitchFamily="18" charset="0"/>
              </a:rPr>
              <a:t>super-resolution</a:t>
            </a:r>
            <a:r>
              <a:rPr lang="en-IN" sz="3600" dirty="0">
                <a:cs typeface="Times New Roman" panose="02020603050405020304" pitchFamily="18" charset="0"/>
              </a:rPr>
              <a:t> using GANS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0475" y="4878024"/>
            <a:ext cx="5326893" cy="6214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Group ID: 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Internal Guide </a:t>
            </a:r>
            <a:r>
              <a:rPr lang="en-IN" dirty="0">
                <a:solidFill>
                  <a:srgbClr val="000000"/>
                </a:solidFill>
              </a:rPr>
              <a:t>Prof.</a:t>
            </a:r>
            <a:r>
              <a:rPr lang="en-IN" b="1" dirty="0">
                <a:solidFill>
                  <a:srgbClr val="000000"/>
                </a:solidFill>
              </a:rPr>
              <a:t> </a:t>
            </a:r>
            <a:r>
              <a:rPr lang="en-IN" sz="1800" dirty="0" err="1"/>
              <a:t>Dr.</a:t>
            </a:r>
            <a:r>
              <a:rPr lang="en-IN" sz="1800" dirty="0"/>
              <a:t> S. M. </a:t>
            </a:r>
            <a:r>
              <a:rPr lang="en-IN" sz="1800" dirty="0" err="1"/>
              <a:t>Kamalapur</a:t>
            </a:r>
            <a:r>
              <a:rPr lang="en-IN" sz="1800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9415" y="3344239"/>
            <a:ext cx="2677887" cy="215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itdept\Desktop\Revision2_NAAC_Criteria\KKW Building photo. 27-4-17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2502" y="1310866"/>
            <a:ext cx="5229497" cy="198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A9F5FD-6605-4A4C-9BB5-2ECEB4F1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12" y="1386188"/>
            <a:ext cx="4978776" cy="49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GANs has successfully improved the performance and computers are getting better and better at predicting accurate missing pixel values and upscaling images many folds the original size.</a:t>
            </a:r>
          </a:p>
          <a:p>
            <a:r>
              <a:rPr lang="en-US" dirty="0"/>
              <a:t> All this computation power can be used for astronomical research by processing large data archives.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66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large number of images lie dormant in most of the space survey data archives which never go through any kind of processing and are low resolution and black &amp; white. </a:t>
            </a:r>
          </a:p>
          <a:p>
            <a:r>
              <a:rPr lang="en-US" dirty="0"/>
              <a:t>These images could be processed automatically by an algorithm that will colorize and super-resolve the images which can make it easier for astronomers to visually inspect the images.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ubble Heritage Archive: Open Cluster Trumpler 14 – Illuminated Universe">
            <a:extLst>
              <a:ext uri="{FF2B5EF4-FFF2-40B4-BE49-F238E27FC236}">
                <a16:creationId xmlns:a16="http://schemas.microsoft.com/office/drawing/2014/main" id="{DCC80D46-E0F1-4393-9CCF-865D63BD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56" y="3664258"/>
            <a:ext cx="2286953" cy="22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5CB9-47AB-4754-95C3-3E13C2486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t="9061" r="3182" b="15987"/>
          <a:stretch/>
        </p:blipFill>
        <p:spPr bwMode="auto">
          <a:xfrm>
            <a:off x="6896082" y="3625418"/>
            <a:ext cx="2361459" cy="23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6C8D26-10ED-4724-8FE8-F15A4CB00EFE}"/>
              </a:ext>
            </a:extLst>
          </p:cNvPr>
          <p:cNvSpPr txBox="1"/>
          <p:nvPr/>
        </p:nvSpPr>
        <p:spPr>
          <a:xfrm>
            <a:off x="2413356" y="5986877"/>
            <a:ext cx="2361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1a: Black &amp; White image from space archive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F4484-C466-4F69-B570-46ED55F9005A}"/>
              </a:ext>
            </a:extLst>
          </p:cNvPr>
          <p:cNvSpPr txBox="1"/>
          <p:nvPr/>
        </p:nvSpPr>
        <p:spPr>
          <a:xfrm>
            <a:off x="7048979" y="5982919"/>
            <a:ext cx="2032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1b: Subsequent colored version of Fig 1a</a:t>
            </a:r>
          </a:p>
        </p:txBody>
      </p:sp>
    </p:spTree>
    <p:extLst>
      <p:ext uri="{BB962C8B-B14F-4D97-AF65-F5344CB8AC3E}">
        <p14:creationId xmlns:p14="http://schemas.microsoft.com/office/powerpoint/2010/main" val="33881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10072086" cy="3477827"/>
          </a:xfrm>
        </p:spPr>
        <p:txBody>
          <a:bodyPr>
            <a:normAutofit/>
          </a:bodyPr>
          <a:lstStyle/>
          <a:p>
            <a:r>
              <a:rPr lang="en-US" dirty="0"/>
              <a:t>Auto-Colorization</a:t>
            </a:r>
          </a:p>
          <a:p>
            <a:r>
              <a:rPr lang="en-US" dirty="0"/>
              <a:t>Upscaling/super-resolution</a:t>
            </a:r>
          </a:p>
          <a:p>
            <a:r>
              <a:rPr lang="en-US" dirty="0"/>
              <a:t>The models may be combined to form a single model that will take a low resolution, grayscale image as its input and produce a high resolution, colorized image as its output.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27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056F5D-6626-4B27-B369-D8AB72BA10EE}"/>
              </a:ext>
            </a:extLst>
          </p:cNvPr>
          <p:cNvSpPr txBox="1"/>
          <p:nvPr/>
        </p:nvSpPr>
        <p:spPr>
          <a:xfrm>
            <a:off x="5134504" y="5894711"/>
            <a:ext cx="20652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2: Basic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EB080-AE66-489B-AEBF-34EEEC358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94" y="1706693"/>
            <a:ext cx="7575612" cy="40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A7AA6-4C9C-41E8-AC00-1F615D7AB952}"/>
              </a:ext>
            </a:extLst>
          </p:cNvPr>
          <p:cNvSpPr txBox="1"/>
          <p:nvPr/>
        </p:nvSpPr>
        <p:spPr>
          <a:xfrm>
            <a:off x="4981994" y="2480646"/>
            <a:ext cx="22264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3: Data Preprocessing</a:t>
            </a: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3BC5E-7BDB-4BCD-8320-C8C4909A6094}"/>
              </a:ext>
            </a:extLst>
          </p:cNvPr>
          <p:cNvSpPr txBox="1"/>
          <p:nvPr/>
        </p:nvSpPr>
        <p:spPr>
          <a:xfrm>
            <a:off x="3047976" y="5758027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4: Basic GAN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B4E2F1-B3EA-4017-9A13-8B75E376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58" y="1336553"/>
            <a:ext cx="6549852" cy="11862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46B8D-8551-429D-8916-9906AC4A7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9" b="3832"/>
          <a:stretch/>
        </p:blipFill>
        <p:spPr>
          <a:xfrm>
            <a:off x="2387329" y="2802572"/>
            <a:ext cx="7415814" cy="28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A1D72-3B89-433B-94E4-DE6EFA1FAC21}"/>
              </a:ext>
            </a:extLst>
          </p:cNvPr>
          <p:cNvSpPr txBox="1"/>
          <p:nvPr/>
        </p:nvSpPr>
        <p:spPr>
          <a:xfrm>
            <a:off x="3047981" y="507387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5: GAN Block Summary</a:t>
            </a:r>
            <a:endParaRPr lang="en-IN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22A31-C51C-48C2-AEAF-1E84B3E3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67" y="1784127"/>
            <a:ext cx="7362548" cy="32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40C6BED-02DB-4E7F-AE95-B1548A572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42" y="1485900"/>
            <a:ext cx="8458198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0A445-67D7-4DA5-B249-FF53F3CB46E3}"/>
              </a:ext>
            </a:extLst>
          </p:cNvPr>
          <p:cNvSpPr txBox="1"/>
          <p:nvPr/>
        </p:nvSpPr>
        <p:spPr>
          <a:xfrm>
            <a:off x="3047981" y="549489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6: Discriminator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r>
              <a:rPr lang="en-US" sz="1000" dirty="0"/>
              <a:t> 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3084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653170B-EFDA-4CAC-9805-4488DC24E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7" y="1530196"/>
            <a:ext cx="5908888" cy="37976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5D8522-F0EA-4A77-8719-989ED0926B28}"/>
              </a:ext>
            </a:extLst>
          </p:cNvPr>
          <p:cNvSpPr txBox="1"/>
          <p:nvPr/>
        </p:nvSpPr>
        <p:spPr>
          <a:xfrm>
            <a:off x="3047981" y="5561726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7: Encoder Decoder Generator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657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F8F81-014F-4F9D-8FE4-9653F5BAF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30" y="1442085"/>
            <a:ext cx="7675222" cy="3973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54247-638E-434C-8C59-EF686B535F85}"/>
              </a:ext>
            </a:extLst>
          </p:cNvPr>
          <p:cNvSpPr txBox="1"/>
          <p:nvPr/>
        </p:nvSpPr>
        <p:spPr>
          <a:xfrm>
            <a:off x="3047981" y="5415915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8: </a:t>
            </a:r>
            <a:r>
              <a:rPr lang="en-US" sz="1000" dirty="0" err="1"/>
              <a:t>Ledig</a:t>
            </a:r>
            <a:r>
              <a:rPr lang="en-US" sz="1000" dirty="0"/>
              <a:t> SRGAN Architecture (</a:t>
            </a:r>
            <a:r>
              <a:rPr lang="en-US" sz="1000" dirty="0" err="1"/>
              <a:t>Ledig</a:t>
            </a:r>
            <a:r>
              <a:rPr lang="en-US" sz="1000" dirty="0"/>
              <a:t> et al., 2017)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329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492A-EEF5-4FCE-B210-2618CF16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1419638"/>
            <a:ext cx="5734050" cy="57694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FEBEE4-935B-49A4-B841-A28C3FD9E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32083"/>
              </p:ext>
            </p:extLst>
          </p:nvPr>
        </p:nvGraphicFramePr>
        <p:xfrm>
          <a:off x="1633490" y="2465430"/>
          <a:ext cx="7510510" cy="265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895">
                  <a:extLst>
                    <a:ext uri="{9D8B030D-6E8A-4147-A177-3AD203B41FA5}">
                      <a16:colId xmlns:a16="http://schemas.microsoft.com/office/drawing/2014/main" val="3977356348"/>
                    </a:ext>
                  </a:extLst>
                </a:gridCol>
                <a:gridCol w="2232039">
                  <a:extLst>
                    <a:ext uri="{9D8B030D-6E8A-4147-A177-3AD203B41FA5}">
                      <a16:colId xmlns:a16="http://schemas.microsoft.com/office/drawing/2014/main" val="663822442"/>
                    </a:ext>
                  </a:extLst>
                </a:gridCol>
                <a:gridCol w="3654576">
                  <a:extLst>
                    <a:ext uri="{9D8B030D-6E8A-4147-A177-3AD203B41FA5}">
                      <a16:colId xmlns:a16="http://schemas.microsoft.com/office/drawing/2014/main" val="1580487103"/>
                    </a:ext>
                  </a:extLst>
                </a:gridCol>
              </a:tblGrid>
              <a:tr h="55227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Division./           Roll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Exam Seat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Name of the student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814255278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B150134261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Shreyas Kalvankar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632288605"/>
                  </a:ext>
                </a:extLst>
              </a:tr>
              <a:tr h="552934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Hrushikesh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 Pandit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76119932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B150134299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Pranav Parwate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35022668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B150134303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Atharva Patil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2140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Data gathering and processing</a:t>
            </a:r>
          </a:p>
          <a:p>
            <a:pPr marL="0" indent="0">
              <a:buNone/>
            </a:pPr>
            <a:r>
              <a:rPr lang="en-US" dirty="0"/>
              <a:t>- Data Scraping</a:t>
            </a:r>
          </a:p>
          <a:p>
            <a:pPr>
              <a:buFontTx/>
              <a:buChar char="-"/>
            </a:pPr>
            <a:r>
              <a:rPr lang="en-US" dirty="0"/>
              <a:t>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414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Data gathering and processing:</a:t>
            </a:r>
          </a:p>
          <a:p>
            <a:pPr lvl="1"/>
            <a:r>
              <a:rPr lang="en-US" dirty="0"/>
              <a:t>Data Scraping</a:t>
            </a:r>
          </a:p>
          <a:p>
            <a:pPr lvl="1"/>
            <a:r>
              <a:rPr lang="en-US" dirty="0"/>
              <a:t>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9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Data gathering and processing</a:t>
            </a:r>
          </a:p>
          <a:p>
            <a:pPr marL="0" indent="0">
              <a:buNone/>
            </a:pPr>
            <a:r>
              <a:rPr lang="en-US" dirty="0"/>
              <a:t>- Data Scraping</a:t>
            </a:r>
          </a:p>
          <a:p>
            <a:pPr>
              <a:buFontTx/>
              <a:buChar char="-"/>
            </a:pPr>
            <a:r>
              <a:rPr lang="en-US" dirty="0"/>
              <a:t>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328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Colorization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 Colorization convolutional neural networks with residual encoders using the VGG16 architecture will be used.</a:t>
            </a:r>
          </a:p>
          <a:p>
            <a:r>
              <a:rPr lang="en-US" sz="2000" dirty="0"/>
              <a:t>System will consists of L2 loss which is a function of the Euclidean distance between the pixel’s blurred color channel value in the target and predicted image.</a:t>
            </a:r>
          </a:p>
          <a:p>
            <a:r>
              <a:rPr lang="en-US" sz="2000" dirty="0"/>
              <a:t>Generative Adversarial Networks use a minimax loss which is different than the L2 loss as it will choose a color to ﬁll an area rather than averaging. This is similar to a classiﬁcation based approach.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45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Upscaling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SR-GAN works well with for single image super-resolution as it also uses an intelligent content loss function that uses pre-trained VGG-net layers.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2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generative network, G, is supposed to learn the underlying distribution of a latent space, Y. </a:t>
            </a:r>
          </a:p>
          <a:p>
            <a:r>
              <a:rPr lang="en-US" dirty="0"/>
              <a:t>The Discriminator network D takes in both the fabricated outputs generated by G and real inputs from the underlying distribution Y. </a:t>
            </a:r>
          </a:p>
          <a:p>
            <a:r>
              <a:rPr lang="en-US" dirty="0"/>
              <a:t>The network produces a probability of the image belonging to the real or fabricated space.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1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5C5C1-87B0-4E3B-86CD-2A5BF38FD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33" y="1649716"/>
            <a:ext cx="8288170" cy="2122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7625A-0D46-4AB1-99DA-5F559F9D1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107" y="3772091"/>
            <a:ext cx="8172265" cy="1398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0AD35-2894-4BA9-8011-296ECB307F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65"/>
          <a:stretch/>
        </p:blipFill>
        <p:spPr>
          <a:xfrm>
            <a:off x="1944209" y="5088448"/>
            <a:ext cx="8504814" cy="12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119C0F-CA25-43F8-8D92-F3589E2D7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39" y="1823813"/>
            <a:ext cx="933580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657738-7032-43F7-B362-03FDEE30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971" y="1547550"/>
            <a:ext cx="924054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3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8984-BC59-4734-B887-307E297C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22F5-2607-436A-B88E-0AC87CEC0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aim to implement the neural network models in </a:t>
            </a:r>
            <a:r>
              <a:rPr lang="en-US" dirty="0" err="1"/>
              <a:t>Tensorflow</a:t>
            </a:r>
            <a:r>
              <a:rPr lang="en-US" dirty="0"/>
              <a:t> using </a:t>
            </a:r>
            <a:r>
              <a:rPr lang="en-US" dirty="0" err="1"/>
              <a:t>Jupyter</a:t>
            </a:r>
            <a:r>
              <a:rPr lang="en-US" dirty="0"/>
              <a:t> Notebook and python</a:t>
            </a:r>
          </a:p>
          <a:p>
            <a:r>
              <a:rPr lang="en-US" dirty="0"/>
              <a:t>As deep learning models require huge computational power for training, we plan to use Google </a:t>
            </a:r>
            <a:r>
              <a:rPr lang="en-US" dirty="0" err="1"/>
              <a:t>Colab</a:t>
            </a:r>
            <a:r>
              <a:rPr lang="en-US" dirty="0"/>
              <a:t> which provides a Tesla K80 GPU with memory ranging between 8GB to 16GB</a:t>
            </a:r>
          </a:p>
          <a:p>
            <a:r>
              <a:rPr lang="en-US" dirty="0"/>
              <a:t>The dataset has been scraped off the Hubble Heritage project and Hubble Legacy Archive</a:t>
            </a:r>
          </a:p>
          <a:p>
            <a:r>
              <a:rPr lang="en-US" dirty="0"/>
              <a:t>The processing on the dataset will be done using OpenCV and other image libraries in python and will be fed into the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67FAB-2132-4737-A37B-527D9DF6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2597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Problem Definition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Requirement Specification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Literature Survey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Motivation of the Project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Objectives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Block diagram of Project/Architecture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Methodology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Mathematical Model</a:t>
            </a:r>
          </a:p>
          <a:p>
            <a:r>
              <a:rPr lang="en-US" dirty="0"/>
              <a:t>Experimental Set Up</a:t>
            </a:r>
          </a:p>
          <a:p>
            <a:r>
              <a:rPr lang="en-US" sz="2000" dirty="0"/>
              <a:t>Performance Parameter</a:t>
            </a:r>
          </a:p>
          <a:p>
            <a:r>
              <a:rPr lang="en-US" dirty="0"/>
              <a:t>Efficiency Issues</a:t>
            </a:r>
          </a:p>
          <a:p>
            <a:r>
              <a:rPr lang="en-US" sz="2000" dirty="0"/>
              <a:t>References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093-8C65-4A66-9FF3-86977B5B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2C5F-8D2D-4704-A718-EAD3E1D1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GANs can prove to be pretty challenging to evaluate because of lack of a label vector but in this particular case, we have a ground truth image</a:t>
            </a:r>
          </a:p>
          <a:p>
            <a:r>
              <a:rPr lang="en-US" dirty="0"/>
              <a:t>To evaluate the performance of the coloring model quantitatively, we propose averaging the L1 and L2 distance (per pixel-channel) between the generated images and the ground truth images</a:t>
            </a:r>
          </a:p>
          <a:p>
            <a:r>
              <a:rPr lang="en-US" dirty="0"/>
              <a:t>Another evaluation method is to calculate the Perceptual loss. It is critical for the performance of the Generator network</a:t>
            </a:r>
          </a:p>
          <a:p>
            <a:r>
              <a:rPr lang="en-US" dirty="0"/>
              <a:t>The perceptual loss is defined as the weighted sum of the content loss and the adversarial loss component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A597-6303-4E45-9BE2-1E834050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42890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706E-315C-488B-A5BF-6FF22C57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2C5F-D9AB-48CD-B7F9-E4A4F9D5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define the content loss as the L2 distance between the feature representations of the reconstructed image               and the reference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FE956-DFF3-424A-BB6D-87916CD5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95A46-C0E6-403C-AF76-CCBB2B67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385578"/>
            <a:ext cx="6697010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D7D0FC-8552-4D38-9B6F-859EAC5E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316" y="1924313"/>
            <a:ext cx="864407" cy="376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B7ACF7-E100-4529-83A3-B3FA78031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9250" b="10481"/>
          <a:stretch/>
        </p:blipFill>
        <p:spPr>
          <a:xfrm>
            <a:off x="7840106" y="1924313"/>
            <a:ext cx="423611" cy="298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6E52FE-D0F5-43F3-A120-3F28EE164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595805"/>
            <a:ext cx="920243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9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FDE2-7D90-484D-AFF5-7BFD7B5D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1E619-75B8-4093-A8D9-6959118FA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997" y="1836831"/>
            <a:ext cx="9402487" cy="15242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D8EA0-6BA6-4DF2-88B0-EF2A4189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27419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154E-1383-4623-8BD9-DC1CE79C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CFE7-2266-41A1-B6EF-966C652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926B9-6778-4DA9-BCBA-AC30CF37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134292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1631" y="1352533"/>
            <a:ext cx="2228612" cy="18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5520-1A32-49DC-A480-998582E3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F153-55A5-4162-94E2-F9899DEB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consists of multiple deep learning models</a:t>
            </a:r>
          </a:p>
          <a:p>
            <a:r>
              <a:rPr lang="en-US" dirty="0"/>
              <a:t>Owing to the extensive computations involved in training a neural network, a need for high end hardware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is a free notebook environment offered by Google which provides access to high end GPUs and more computational power for a limited time</a:t>
            </a:r>
          </a:p>
          <a:p>
            <a:r>
              <a:rPr lang="en-US" dirty="0"/>
              <a:t>The following table showcases the minimum hardware requirements: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AB2B2-5795-4B43-9E83-DBBD42E3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B2BEC-23AB-4EEB-B493-690C12ED095E}"/>
              </a:ext>
            </a:extLst>
          </p:cNvPr>
          <p:cNvSpPr txBox="1"/>
          <p:nvPr/>
        </p:nvSpPr>
        <p:spPr>
          <a:xfrm>
            <a:off x="4731798" y="5852732"/>
            <a:ext cx="29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Table 1: Hardware Requirements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9D9FA-FE81-44DA-8AAF-937566B0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29" y="4179286"/>
            <a:ext cx="894522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E4DA-1547-4535-A0D6-CFB3BF10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3449-599C-48A7-B9EC-07F383B2A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the software requirements:</a:t>
            </a:r>
          </a:p>
          <a:p>
            <a:pPr lvl="1"/>
            <a:r>
              <a:rPr lang="en-US" dirty="0"/>
              <a:t>Operating System: Windows/Linux</a:t>
            </a:r>
          </a:p>
          <a:p>
            <a:pPr lvl="1"/>
            <a:r>
              <a:rPr lang="en-US" dirty="0"/>
              <a:t>IDE: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Programming Languages: python3,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Frameworks: Node.js,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, plotting libraries, </a:t>
            </a:r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513FB-568A-4646-AFE9-70AD3D3C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42692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can be divided into two sub-problems:</a:t>
            </a:r>
          </a:p>
          <a:p>
            <a:pPr lvl="1"/>
            <a:r>
              <a:rPr lang="en-US" dirty="0"/>
              <a:t>Create an efﬁcient model to colorize grayscale images</a:t>
            </a:r>
          </a:p>
          <a:p>
            <a:pPr lvl="1"/>
            <a:r>
              <a:rPr lang="en-US" dirty="0"/>
              <a:t>Take a colorized image and upscale it n times the original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Keywords: GAN, Neural Network, NodeJS, puppeteer, Convolutional Neural Network, Upscaling, Colorization.</a:t>
            </a:r>
          </a:p>
          <a:p>
            <a:endParaRPr lang="en-US" dirty="0"/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26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C0F23F-9369-4FDF-863C-F002F34BF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3906175" y="1376039"/>
            <a:ext cx="4368943" cy="50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DFE4B5-3FE7-4572-A6B1-A16F641B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15" y="1330415"/>
            <a:ext cx="4627051" cy="50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E7C491-E042-4CB6-B7A1-08CB0E24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89" y="1319886"/>
            <a:ext cx="3858303" cy="50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4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</TotalTime>
  <Words>1207</Words>
  <Application>Microsoft Office PowerPoint</Application>
  <PresentationFormat>Widescreen</PresentationFormat>
  <Paragraphs>167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Euphemia</vt:lpstr>
      <vt:lpstr>Plantagenet Cherokee</vt:lpstr>
      <vt:lpstr>Times New Roman</vt:lpstr>
      <vt:lpstr>Wingdings</vt:lpstr>
      <vt:lpstr>tf03431380_win32</vt:lpstr>
      <vt:lpstr>K.K.Wagh Institute of Engineering Education &amp; Research  Astronomical image colourisation and super-resolution using GANS</vt:lpstr>
      <vt:lpstr>Team members</vt:lpstr>
      <vt:lpstr>Content</vt:lpstr>
      <vt:lpstr>Requirement Specifications</vt:lpstr>
      <vt:lpstr>Requirement Specifications</vt:lpstr>
      <vt:lpstr>Problem Definition</vt:lpstr>
      <vt:lpstr>Literature Review</vt:lpstr>
      <vt:lpstr>Literature Review</vt:lpstr>
      <vt:lpstr>Literature Review</vt:lpstr>
      <vt:lpstr>Literature Review</vt:lpstr>
      <vt:lpstr>Motivation of the Project</vt:lpstr>
      <vt:lpstr>Motivation of the Project</vt:lpstr>
      <vt:lpstr>Objectives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Methodology</vt:lpstr>
      <vt:lpstr>Methodology</vt:lpstr>
      <vt:lpstr>Methodology</vt:lpstr>
      <vt:lpstr>Image Colorization</vt:lpstr>
      <vt:lpstr>Image Upscaling</vt:lpstr>
      <vt:lpstr>Mathematical Model</vt:lpstr>
      <vt:lpstr>Mathematical Model</vt:lpstr>
      <vt:lpstr>Mathematical Model</vt:lpstr>
      <vt:lpstr>Mathematical Model</vt:lpstr>
      <vt:lpstr>Experimental Setup </vt:lpstr>
      <vt:lpstr>Performance Parameters</vt:lpstr>
      <vt:lpstr>Performance Parameters</vt:lpstr>
      <vt:lpstr>Performance Parameters</vt:lpstr>
      <vt:lpstr>Efficiency Issues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course</dc:title>
  <dc:creator>itdept</dc:creator>
  <cp:lastModifiedBy>Shinigami Shrek</cp:lastModifiedBy>
  <cp:revision>37</cp:revision>
  <dcterms:created xsi:type="dcterms:W3CDTF">2021-02-09T13:55:32Z</dcterms:created>
  <dcterms:modified xsi:type="dcterms:W3CDTF">2021-04-27T17:04:22Z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