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69" r:id="rId6"/>
    <p:sldId id="257" r:id="rId7"/>
    <p:sldId id="298" r:id="rId8"/>
    <p:sldId id="29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26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4/27/2021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4/27/2021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183E4277-52B1-4833-AC6F-BB4B6A81D6CC}" type="datetime1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C03-C70A-476F-BE79-585F03F505CD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A024-B9D2-407A-A933-5D6963607B69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3726-BB44-4512-808B-B68E8613AC52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8668-515E-49FB-922C-5F234CBCB7AB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471B-790C-4B66-821E-4A767AEDEC76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8318-D5D0-44B7-B1EA-676E0E2BD6CC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CE64-E006-40B0-A252-8B956A8588A1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D14B-6E16-4983-8AE7-1E9FD4ED446E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E21E-CD8B-48CA-B5C0-8B76D73C89AB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5B88-5499-4082-B3EB-38DEDE282E1E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0CEE9E0-1356-49C3-9AF4-E01992A7F1A8}" type="datetime1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ID: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Guide: </a:t>
            </a:r>
            <a:r>
              <a:rPr lang="en-IN" dirty="0">
                <a:solidFill>
                  <a:srgbClr val="000000"/>
                </a:solidFill>
              </a:rPr>
              <a:t>Prof.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sz="1800" dirty="0" err="1"/>
              <a:t>Dr.</a:t>
            </a:r>
            <a:r>
              <a:rPr lang="en-IN" sz="1800" dirty="0"/>
              <a:t>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9F5FD-6605-4A4C-9BB5-2ECEB4F1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12" y="1386188"/>
            <a:ext cx="4978776" cy="49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ubble Heritage Archive: Open Cluster Trumpler 14 – Illuminated Universe">
            <a:extLst>
              <a:ext uri="{FF2B5EF4-FFF2-40B4-BE49-F238E27FC236}">
                <a16:creationId xmlns:a16="http://schemas.microsoft.com/office/drawing/2014/main" id="{DCC80D46-E0F1-4393-9CCF-865D63BD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56" y="3664258"/>
            <a:ext cx="2286953" cy="22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5CB9-47AB-4754-95C3-3E13C248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9061" r="3182" b="15987"/>
          <a:stretch/>
        </p:blipFill>
        <p:spPr bwMode="auto">
          <a:xfrm>
            <a:off x="6896082" y="3625418"/>
            <a:ext cx="2361459" cy="23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C8D26-10ED-4724-8FE8-F15A4CB00EFE}"/>
              </a:ext>
            </a:extLst>
          </p:cNvPr>
          <p:cNvSpPr txBox="1"/>
          <p:nvPr/>
        </p:nvSpPr>
        <p:spPr>
          <a:xfrm>
            <a:off x="2413356" y="5986877"/>
            <a:ext cx="236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1a: Black &amp; White image from space archive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F4484-C466-4F69-B570-46ED55F9005A}"/>
              </a:ext>
            </a:extLst>
          </p:cNvPr>
          <p:cNvSpPr txBox="1"/>
          <p:nvPr/>
        </p:nvSpPr>
        <p:spPr>
          <a:xfrm>
            <a:off x="7048979" y="5982919"/>
            <a:ext cx="203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1b: Subsequent colored version of Fig 1a</a:t>
            </a:r>
          </a:p>
        </p:txBody>
      </p:sp>
    </p:spTree>
    <p:extLst>
      <p:ext uri="{BB962C8B-B14F-4D97-AF65-F5344CB8AC3E}">
        <p14:creationId xmlns:p14="http://schemas.microsoft.com/office/powerpoint/2010/main" val="33881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072086" cy="3477827"/>
          </a:xfrm>
        </p:spPr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2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56F5D-6626-4B27-B369-D8AB72BA10EE}"/>
              </a:ext>
            </a:extLst>
          </p:cNvPr>
          <p:cNvSpPr txBox="1"/>
          <p:nvPr/>
        </p:nvSpPr>
        <p:spPr>
          <a:xfrm>
            <a:off x="5134504" y="5894711"/>
            <a:ext cx="20652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2: Basic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EB080-AE66-489B-AEBF-34EEEC35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4" y="1706693"/>
            <a:ext cx="7575612" cy="40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A7AA6-4C9C-41E8-AC00-1F615D7AB952}"/>
              </a:ext>
            </a:extLst>
          </p:cNvPr>
          <p:cNvSpPr txBox="1"/>
          <p:nvPr/>
        </p:nvSpPr>
        <p:spPr>
          <a:xfrm>
            <a:off x="4981994" y="2480646"/>
            <a:ext cx="22264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3: Data Preprocessing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3BC5E-7BDB-4BCD-8320-C8C4909A6094}"/>
              </a:ext>
            </a:extLst>
          </p:cNvPr>
          <p:cNvSpPr txBox="1"/>
          <p:nvPr/>
        </p:nvSpPr>
        <p:spPr>
          <a:xfrm>
            <a:off x="3047976" y="575802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4: Basic GAN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4E2F1-B3EA-4017-9A13-8B75E376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58" y="1336553"/>
            <a:ext cx="6549852" cy="1186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46B8D-8551-429D-8916-9906AC4A7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 b="3832"/>
          <a:stretch/>
        </p:blipFill>
        <p:spPr>
          <a:xfrm>
            <a:off x="2387329" y="2802572"/>
            <a:ext cx="7415814" cy="2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A1D72-3B89-433B-94E4-DE6EFA1FAC21}"/>
              </a:ext>
            </a:extLst>
          </p:cNvPr>
          <p:cNvSpPr txBox="1"/>
          <p:nvPr/>
        </p:nvSpPr>
        <p:spPr>
          <a:xfrm>
            <a:off x="3047981" y="507387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5: GAN Block Summary</a:t>
            </a:r>
            <a:endParaRPr lang="en-IN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22A31-C51C-48C2-AEAF-1E84B3E3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67" y="1784127"/>
            <a:ext cx="7362548" cy="32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40C6BED-02DB-4E7F-AE95-B1548A572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42" y="1485900"/>
            <a:ext cx="8458198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0A445-67D7-4DA5-B249-FF53F3CB46E3}"/>
              </a:ext>
            </a:extLst>
          </p:cNvPr>
          <p:cNvSpPr txBox="1"/>
          <p:nvPr/>
        </p:nvSpPr>
        <p:spPr>
          <a:xfrm>
            <a:off x="3047981" y="549489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6: Discriminator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r>
              <a:rPr lang="en-US" sz="1000" dirty="0"/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3084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3170B-EFDA-4CAC-9805-4488DC24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7" y="1530196"/>
            <a:ext cx="5908888" cy="37976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D8522-F0EA-4A77-8719-989ED0926B28}"/>
              </a:ext>
            </a:extLst>
          </p:cNvPr>
          <p:cNvSpPr txBox="1"/>
          <p:nvPr/>
        </p:nvSpPr>
        <p:spPr>
          <a:xfrm>
            <a:off x="3047981" y="5561726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7: Encoder Decoder Generator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57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F8F81-014F-4F9D-8FE4-9653F5BAF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30" y="1442085"/>
            <a:ext cx="7675222" cy="397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54247-638E-434C-8C59-EF686B535F85}"/>
              </a:ext>
            </a:extLst>
          </p:cNvPr>
          <p:cNvSpPr txBox="1"/>
          <p:nvPr/>
        </p:nvSpPr>
        <p:spPr>
          <a:xfrm>
            <a:off x="3047981" y="5415915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8: </a:t>
            </a:r>
            <a:r>
              <a:rPr lang="en-US" sz="1000" dirty="0" err="1"/>
              <a:t>Ledig</a:t>
            </a:r>
            <a:r>
              <a:rPr lang="en-US" sz="1000" dirty="0"/>
              <a:t> SRGAN Architecture (</a:t>
            </a:r>
            <a:r>
              <a:rPr lang="en-US" sz="1000" dirty="0" err="1"/>
              <a:t>Ledig</a:t>
            </a:r>
            <a:r>
              <a:rPr lang="en-US" sz="1000" dirty="0"/>
              <a:t> et al., 2017)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329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2083"/>
              </p:ext>
            </p:extLst>
          </p:nvPr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</a:t>
            </a:r>
          </a:p>
          <a:p>
            <a:pPr marL="0" indent="0">
              <a:buNone/>
            </a:pPr>
            <a:r>
              <a:rPr lang="en-US" dirty="0"/>
              <a:t>- Data Scraping</a:t>
            </a:r>
          </a:p>
          <a:p>
            <a:pPr>
              <a:buFontTx/>
              <a:buChar char="-"/>
            </a:pPr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41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processing:</a:t>
            </a:r>
          </a:p>
          <a:p>
            <a:pPr lvl="1"/>
            <a:r>
              <a:rPr lang="en-US" dirty="0"/>
              <a:t>Data Scraping</a:t>
            </a:r>
          </a:p>
          <a:p>
            <a:pPr lvl="1"/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</a:t>
            </a:r>
          </a:p>
          <a:p>
            <a:pPr marL="0" indent="0">
              <a:buNone/>
            </a:pPr>
            <a:r>
              <a:rPr lang="en-US" dirty="0"/>
              <a:t>- Data Scraping</a:t>
            </a:r>
          </a:p>
          <a:p>
            <a:pPr>
              <a:buFontTx/>
              <a:buChar char="-"/>
            </a:pPr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32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convolutional neural networks with residual encoders using the VGG16 architecture will be used.</a:t>
            </a:r>
          </a:p>
          <a:p>
            <a:r>
              <a:rPr lang="en-US" sz="2000" dirty="0"/>
              <a:t>System will consists of L2 loss which is a function of the Euclidean distance between the pixel’s blurred color channel value in the target and predicted image.</a:t>
            </a:r>
          </a:p>
          <a:p>
            <a:r>
              <a:rPr lang="en-US" sz="20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5C5C1-87B0-4E3B-86CD-2A5BF38FD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33" y="1649716"/>
            <a:ext cx="8288170" cy="212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7625A-0D46-4AB1-99DA-5F559F9D1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07" y="3772091"/>
            <a:ext cx="8172265" cy="1398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0AD35-2894-4BA9-8011-296ECB307F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65"/>
          <a:stretch/>
        </p:blipFill>
        <p:spPr>
          <a:xfrm>
            <a:off x="1944209" y="5088448"/>
            <a:ext cx="8504814" cy="12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119C0F-CA25-43F8-8D92-F3589E2D7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39" y="1823813"/>
            <a:ext cx="933580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657738-7032-43F7-B362-03FDEE30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71" y="1547550"/>
            <a:ext cx="924054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8984-BC59-4734-B887-307E297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22F5-2607-436A-B88E-0AC87CEC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implement the neural network models in </a:t>
            </a:r>
            <a:r>
              <a:rPr lang="en-US" dirty="0" err="1"/>
              <a:t>Tensorflow</a:t>
            </a:r>
            <a:r>
              <a:rPr lang="en-US" dirty="0"/>
              <a:t> using </a:t>
            </a:r>
            <a:r>
              <a:rPr lang="en-US" dirty="0" err="1"/>
              <a:t>Jupyter</a:t>
            </a:r>
            <a:r>
              <a:rPr lang="en-US" dirty="0"/>
              <a:t> Notebook and python</a:t>
            </a:r>
          </a:p>
          <a:p>
            <a:r>
              <a:rPr lang="en-US" dirty="0"/>
              <a:t>As deep learning models require huge computational power for training, we plan to use Google </a:t>
            </a:r>
            <a:r>
              <a:rPr lang="en-US" dirty="0" err="1"/>
              <a:t>Colab</a:t>
            </a:r>
            <a:r>
              <a:rPr lang="en-US" dirty="0"/>
              <a:t> which provides a Tesla K80 GPU with memory ranging between 8GB to 16GB</a:t>
            </a:r>
          </a:p>
          <a:p>
            <a:r>
              <a:rPr lang="en-US" dirty="0"/>
              <a:t>The dataset has been scraped off the Hubble Heritage project and Hubble Legacy Archive</a:t>
            </a:r>
          </a:p>
          <a:p>
            <a:r>
              <a:rPr lang="en-US" dirty="0"/>
              <a:t>The processing on the dataset will be done using OpenCV and other image libraries in python and will be fed into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7FAB-2132-4737-A37B-527D9DF6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597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Problem Definition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Requirement Specification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Literature Survey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Motivation of the Project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Objectives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Block diagram of Project/Architecture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Methodology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Mathematical Model</a:t>
            </a:r>
          </a:p>
          <a:p>
            <a:r>
              <a:rPr lang="en-US" dirty="0"/>
              <a:t>Experimental Set Up</a:t>
            </a:r>
          </a:p>
          <a:p>
            <a:r>
              <a:rPr lang="en-US" sz="2000" dirty="0"/>
              <a:t>Performance Parameter</a:t>
            </a:r>
          </a:p>
          <a:p>
            <a:r>
              <a:rPr lang="en-US" dirty="0"/>
              <a:t>Efficiency Issues</a:t>
            </a:r>
          </a:p>
          <a:p>
            <a:r>
              <a:rPr lang="en-US" sz="2000" dirty="0"/>
              <a:t>References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093-8C65-4A66-9FF3-86977B5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2C5F-8D2D-4704-A718-EAD3E1D1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GANs can prove to be pretty challenging to evaluate because of lack of a label vector but in this particular case, we have a ground truth image</a:t>
            </a:r>
          </a:p>
          <a:p>
            <a:r>
              <a:rPr lang="en-US" dirty="0"/>
              <a:t>To evaluate the performance of the coloring model quantitatively, we propose averaging the L1 and L2 distance (per pixel-channel) between the generated images and the ground truth images</a:t>
            </a:r>
          </a:p>
          <a:p>
            <a:r>
              <a:rPr lang="en-US" dirty="0"/>
              <a:t>Another evaluation method is to calculate the Perceptual loss. It is critical for the performance of the Generator network</a:t>
            </a:r>
          </a:p>
          <a:p>
            <a:r>
              <a:rPr lang="en-US" dirty="0"/>
              <a:t>The perceptual loss is defined as the weighted sum of the content loss and the adversarial loss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A597-6303-4E45-9BE2-1E834050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42890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706E-315C-488B-A5BF-6FF22C5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2C5F-D9AB-48CD-B7F9-E4A4F9D5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define the content loss as the L2 distance between the feature representations of the reconstructed image               and the reference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E956-DFF3-424A-BB6D-87916CD5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A46-C0E6-403C-AF76-CCBB2B67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385578"/>
            <a:ext cx="6697010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7D0FC-8552-4D38-9B6F-859EAC5E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16" y="1924313"/>
            <a:ext cx="864407" cy="376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B7ACF7-E100-4529-83A3-B3FA78031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9250" b="10481"/>
          <a:stretch/>
        </p:blipFill>
        <p:spPr>
          <a:xfrm>
            <a:off x="7840106" y="1924313"/>
            <a:ext cx="423611" cy="298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E52FE-D0F5-43F3-A120-3F28EE164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595805"/>
            <a:ext cx="920243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FDE2-7D90-484D-AFF5-7BFD7B5D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1E619-75B8-4093-A8D9-6959118F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97" y="1836831"/>
            <a:ext cx="9402487" cy="15242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8EA0-6BA6-4DF2-88B0-EF2A418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7419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154E-1383-4623-8BD9-DC1CE79C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CFE7-2266-41A1-B6EF-966C652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gathered had to be scraped off websites such as the Hubble Legacy archive and Hubble main website</a:t>
            </a:r>
          </a:p>
          <a:p>
            <a:r>
              <a:rPr lang="en-US" dirty="0"/>
              <a:t>This yielded in more images than were useful. So we focused on a particular section of the sky where we could get the images of galaxy M101</a:t>
            </a:r>
          </a:p>
          <a:p>
            <a:r>
              <a:rPr lang="en-US" dirty="0"/>
              <a:t>This still yielded in about 400,000 images which had to be manually filtered</a:t>
            </a:r>
          </a:p>
          <a:p>
            <a:r>
              <a:rPr lang="en-US" dirty="0"/>
              <a:t>Even with all the images available, the network training will require huge computational resources to perform efficiently</a:t>
            </a:r>
          </a:p>
          <a:p>
            <a:r>
              <a:rPr lang="en-US" dirty="0"/>
              <a:t>The network parameters exceed the available training data and will require augmentation to avoid overfitting </a:t>
            </a:r>
          </a:p>
          <a:p>
            <a:r>
              <a:rPr lang="en-US" dirty="0"/>
              <a:t>A quantitative evaluation of a GAN is considerably difficult even with the availability of the ground truth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926B9-6778-4DA9-BCBA-AC30CF3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13429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8865-DEAE-4612-97AF-B61F6AF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EEA1-8858-40B0-9169-F753007A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Cheng, Z., Yang, Q. and Sheng, B. (2016). Deep colorization.</a:t>
            </a:r>
          </a:p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Dahl, R. (2016). Automatic colorization.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C., Loy, C. C., He, K. and Tang, X. (2014). Learning a deep convolutional network for image super-resolution,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Fleet, T. 	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Pajdla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Schiele and T.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Tuytelaars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(eds),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– ECCV 2014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 International Publishing, 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Cham, pp. 184-199.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Pouget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-Abadie, J., Mirza, M., Xu, B.,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D.,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Ozair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Courville, A. and 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(2014).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Generative adversarial networks.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Ren, S. and Sun, J. (2015). Deep residual learning for image recognition.</a:t>
            </a:r>
          </a:p>
          <a:p>
            <a:pPr algn="l"/>
            <a:r>
              <a:rPr lang="de-D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Y.-C., Tung, Y.-S., Chen, J.-C., Wang, S.-W. and Wu, J.-L. (2005). An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edge detection based colorization algorithm and 	its applications, pp. 351–354.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Isola, P., Zhu, J.-Y., Zhou, T.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Image-to-image translation with conditional adversarial networks.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Jianchao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Wright, J., Huang, T. and Yi Ma (2008). Image super-resolution as sparse representation of raw image patches, </a:t>
            </a:r>
          </a:p>
          <a:p>
            <a:pPr marL="457200" lvl="1" indent="0">
              <a:buNone/>
            </a:pP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2008 IEEE Conference on Computer Vision and Pattern Recognition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F10EA-242A-4F9F-97DC-68619990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1901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3DAE-EE1B-473B-B3B6-648540F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8905-50B5-4EA0-8B9A-E1EE0EB5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J., Lee, J. K. and Lee, K. M. (2016). Accurate image super-resolution using very deep convolutional networks,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2016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1646–1654.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Ledig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Theis, L.,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Huszar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Caballero, J., Cunningham, A., Acosta, A., Aitken,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Wang, Z. and Shi, W. (2017).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Photorealistic single image super-resolution using a generative adversarial network.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Lischinski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Weiss, Y. (2004). Colorization using optimization, </a:t>
            </a:r>
            <a:r>
              <a:rPr lang="sv-SE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SIGGRAPH 2004 Papers</a:t>
            </a:r>
            <a:r>
              <a:rPr lang="sv-S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689–694.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Long,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Darrell, T. (2015). Fully convolutional networks for semantic segmentation,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2015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3431–3440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Mirza, M.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Osindero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(2014). Conditional generative adversarial nets.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Pressman, R. S. (1992). Software Engineering (3rd Ed.): A Practitioner’s Approach, McGraw-Hill, Inc., New York, NY, USA.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Y.,Wong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T.-T. and Heng, P.-A. (2006). Manga colorization, ACM Transactions on Graphics (TOG) 25(3): 1214–1220.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Radford, A., Metz, L. and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(2016). Unsupervised representation learning with deep convolutional generative adversarial 	networks.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Shi, W., Caballero, J.,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Husz´ar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Aitken, A. P., Bishop, R.,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Rueckert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Wang, Z. (2016).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Real-time single image and video super-resolution using an efficient sub-pixel convolutional neural network, </a:t>
            </a:r>
          </a:p>
          <a:p>
            <a:pPr marL="45720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Conference on Computer Vision and Pattern Recognition (CVPR),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pp. 1874–1883.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E4A7B-00AC-4117-8CCF-32F4EA31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6049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956-2FFC-48BF-8208-EB43E24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F4E2-85E8-43A6-B7A9-9BF4922B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and Zisserman, A. (2015). Very deep convolutional networks for large-scale image recognition.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Tola, E.,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Lepetit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(2008). A fast local descriptor for dense matching,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CVPR 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Katsaggelos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(1996). Reconstruction of a high-resolution image by simultaneous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egistration, restoration, and interpolation of 	low-resolution images,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Anon (ed.),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Image Processing,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2, IEEE, pp. 539–542. 	Proceedings of the 1995 IEEE International Conference on Image Processing. Part 3 (of 3) ; Conference date: 23-10-1995 	Through 26-10-1995.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TSAI, R. (1984).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Multiframe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restoration and registration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Advance Computer Visual and Image Processing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317–339.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Welsh, T.,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Ashikhmin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Mueller, K. (2002). Transferring color to greyscale 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</a:t>
            </a:r>
            <a:r>
              <a:rPr lang="fr-FR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Graph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21: 277–280.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Yatziv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(2006). Fast image and video colorization using chrominance blending,</a:t>
            </a: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Image Processing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15(5): 1120–1129.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Zhu, J.-Y.,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henbuhl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Shechtman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Generative visual manipulation on the natural image manifold.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1565C-5D67-40D7-B395-3C7619E5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4786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5520-1A32-49DC-A480-998582E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F153-55A5-4162-94E2-F9899DEB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consists of multiple deep learning models</a:t>
            </a:r>
          </a:p>
          <a:p>
            <a:r>
              <a:rPr lang="en-US" dirty="0"/>
              <a:t>Owing to the extensive computations involved in training a neural network, a need for high end hardware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is a free notebook environment offered by Google which provides access to high end GPUs and more computational power for a limited time</a:t>
            </a:r>
          </a:p>
          <a:p>
            <a:r>
              <a:rPr lang="en-US" dirty="0"/>
              <a:t>The following table showcases the minimum hardware requirements: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B2B2-5795-4B43-9E83-DBBD42E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2BEC-23AB-4EEB-B493-690C12ED095E}"/>
              </a:ext>
            </a:extLst>
          </p:cNvPr>
          <p:cNvSpPr txBox="1"/>
          <p:nvPr/>
        </p:nvSpPr>
        <p:spPr>
          <a:xfrm>
            <a:off x="4731798" y="5852732"/>
            <a:ext cx="29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1: Hardware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D9FA-FE81-44DA-8AAF-937566B0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29" y="4179286"/>
            <a:ext cx="89452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4DA-1547-4535-A0D6-CFB3BF10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3449-599C-48A7-B9EC-07F383B2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the software requirements:</a:t>
            </a:r>
          </a:p>
          <a:p>
            <a:pPr lvl="1"/>
            <a:r>
              <a:rPr lang="en-US" dirty="0"/>
              <a:t>Operating System: Windows/Linux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Programming Languages: python3,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Frameworks: Node.js,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plotting libraries,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513FB-568A-4646-AFE9-70AD3D3C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42692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0F23F-9369-4FDF-863C-F002F34BF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3906175" y="1376039"/>
            <a:ext cx="4368943" cy="50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FE4B5-3FE7-4572-A6B1-A16F641B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15" y="1330415"/>
            <a:ext cx="4627051" cy="50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7C491-E042-4CB6-B7A1-08CB0E24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89" y="1319886"/>
            <a:ext cx="3858303" cy="50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</TotalTime>
  <Words>2218</Words>
  <Application>Microsoft Office PowerPoint</Application>
  <PresentationFormat>Widescreen</PresentationFormat>
  <Paragraphs>212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Astronomical image colourisation and super-resolution using GANS</vt:lpstr>
      <vt:lpstr>Team members</vt:lpstr>
      <vt:lpstr>Content</vt:lpstr>
      <vt:lpstr>Requirement Specifications</vt:lpstr>
      <vt:lpstr>Requirement Specifications</vt:lpstr>
      <vt:lpstr>Problem Definition</vt:lpstr>
      <vt:lpstr>Literature Review</vt:lpstr>
      <vt:lpstr>Literature Review</vt:lpstr>
      <vt:lpstr>Literature Review</vt:lpstr>
      <vt:lpstr>Literature Review</vt:lpstr>
      <vt:lpstr>Motivation of the Project</vt:lpstr>
      <vt:lpstr>Motivation of the Project</vt:lpstr>
      <vt:lpstr>Objectives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Methodology</vt:lpstr>
      <vt:lpstr>Methodology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Mathematical Model</vt:lpstr>
      <vt:lpstr>Experimental Setup </vt:lpstr>
      <vt:lpstr>Performance Parameters</vt:lpstr>
      <vt:lpstr>Performance Parameters</vt:lpstr>
      <vt:lpstr>Performance Parameters</vt:lpstr>
      <vt:lpstr>Efficiency Issues</vt:lpstr>
      <vt:lpstr>References</vt:lpstr>
      <vt:lpstr>References</vt:lpstr>
      <vt:lpstr>References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41</cp:revision>
  <dcterms:created xsi:type="dcterms:W3CDTF">2021-02-09T13:55:32Z</dcterms:created>
  <dcterms:modified xsi:type="dcterms:W3CDTF">2021-04-27T17:34:57Z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