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2" d="100"/>
          <a:sy n="32" d="100"/>
        </p:scale>
        <p:origin x="-1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BF9-FB03-DA41-9428-BA3A704DBF49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7F75-DBC1-FC46-AF1B-8B98D3DC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9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BF9-FB03-DA41-9428-BA3A704DBF49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7F75-DBC1-FC46-AF1B-8B98D3DC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3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BF9-FB03-DA41-9428-BA3A704DBF49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7F75-DBC1-FC46-AF1B-8B98D3DC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5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BF9-FB03-DA41-9428-BA3A704DBF49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7F75-DBC1-FC46-AF1B-8B98D3DC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1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BF9-FB03-DA41-9428-BA3A704DBF49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7F75-DBC1-FC46-AF1B-8B98D3DC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6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BF9-FB03-DA41-9428-BA3A704DBF49}" type="datetimeFigureOut">
              <a:rPr lang="en-US" smtClean="0"/>
              <a:t>5/11/14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7F75-DBC1-FC46-AF1B-8B98D3DC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6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BF9-FB03-DA41-9428-BA3A704DBF49}" type="datetimeFigureOut">
              <a:rPr lang="en-US" smtClean="0"/>
              <a:t>5/11/14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7F75-DBC1-FC46-AF1B-8B98D3DC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8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BF9-FB03-DA41-9428-BA3A704DBF49}" type="datetimeFigureOut">
              <a:rPr lang="en-US" smtClean="0"/>
              <a:t>5/11/14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7F75-DBC1-FC46-AF1B-8B98D3DC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BF9-FB03-DA41-9428-BA3A704DBF49}" type="datetimeFigureOut">
              <a:rPr lang="en-US" smtClean="0"/>
              <a:t>5/11/14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7F75-DBC1-FC46-AF1B-8B98D3DC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1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BF9-FB03-DA41-9428-BA3A704DBF49}" type="datetimeFigureOut">
              <a:rPr lang="en-US" smtClean="0"/>
              <a:t>5/11/14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7F75-DBC1-FC46-AF1B-8B98D3DC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4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BF9-FB03-DA41-9428-BA3A704DBF49}" type="datetimeFigureOut">
              <a:rPr lang="en-US" smtClean="0"/>
              <a:t>5/11/14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7F75-DBC1-FC46-AF1B-8B98D3DC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4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69BF9-FB03-DA41-9428-BA3A704DBF49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B7F75-DBC1-FC46-AF1B-8B98D3DC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9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924460" y="1061165"/>
            <a:ext cx="868544" cy="787374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latin typeface="Tw Cen MT"/>
                <a:cs typeface="Tw Cen MT"/>
              </a:rPr>
              <a:t>Trailing </a:t>
            </a:r>
            <a:br>
              <a:rPr lang="en-US" sz="1200" b="1" dirty="0" smtClean="0">
                <a:latin typeface="Tw Cen MT"/>
                <a:cs typeface="Tw Cen MT"/>
              </a:rPr>
            </a:br>
            <a:r>
              <a:rPr lang="en-US" sz="1200" b="1" dirty="0" smtClean="0">
                <a:latin typeface="Tw Cen MT"/>
                <a:cs typeface="Tw Cen MT"/>
              </a:rPr>
              <a:t>State</a:t>
            </a:r>
          </a:p>
          <a:p>
            <a:pPr algn="ctr"/>
            <a:r>
              <a:rPr lang="en-US" sz="1200" b="1" dirty="0" smtClean="0">
                <a:latin typeface="Tw Cen MT"/>
                <a:cs typeface="Tw Cen MT"/>
              </a:rPr>
              <a:t>    S</a:t>
            </a:r>
            <a:r>
              <a:rPr lang="en-US" sz="1200" b="1" baseline="-25000" dirty="0" smtClean="0">
                <a:latin typeface="Tw Cen MT"/>
                <a:cs typeface="Tw Cen MT"/>
              </a:rPr>
              <a:t>s+1</a:t>
            </a:r>
            <a:endParaRPr lang="en-US" sz="1200" b="1" baseline="-25000" dirty="0">
              <a:latin typeface="Tw Cen MT"/>
              <a:cs typeface="Tw Cen M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667683" y="1061165"/>
            <a:ext cx="868544" cy="787374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latin typeface="Tw Cen MT"/>
                <a:cs typeface="Tw Cen MT"/>
              </a:rPr>
              <a:t>Current </a:t>
            </a:r>
            <a:br>
              <a:rPr lang="en-US" sz="1200" b="1" dirty="0" smtClean="0">
                <a:latin typeface="Tw Cen MT"/>
                <a:cs typeface="Tw Cen MT"/>
              </a:rPr>
            </a:br>
            <a:r>
              <a:rPr lang="en-US" sz="1200" b="1" dirty="0" smtClean="0">
                <a:latin typeface="Tw Cen MT"/>
                <a:cs typeface="Tw Cen MT"/>
              </a:rPr>
              <a:t>State</a:t>
            </a:r>
          </a:p>
          <a:p>
            <a:pPr algn="ctr"/>
            <a:r>
              <a:rPr lang="en-US" sz="1200" b="1" dirty="0" smtClean="0">
                <a:latin typeface="Tw Cen MT"/>
                <a:cs typeface="Tw Cen MT"/>
              </a:rPr>
              <a:t>    S</a:t>
            </a:r>
            <a:r>
              <a:rPr lang="en-US" sz="1200" b="1" baseline="-25000" dirty="0" smtClean="0">
                <a:latin typeface="Tw Cen MT"/>
                <a:cs typeface="Tw Cen MT"/>
              </a:rPr>
              <a:t>c+1</a:t>
            </a:r>
            <a:endParaRPr lang="en-US" sz="1200" b="1" baseline="-25000" dirty="0">
              <a:latin typeface="Tw Cen MT"/>
              <a:cs typeface="Tw Cen M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19096" y="1320135"/>
            <a:ext cx="365909" cy="2601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2529" tIns="21264" rIns="42529" bIns="21264" rtlCol="0" anchor="ctr"/>
          <a:lstStyle/>
          <a:p>
            <a:pPr algn="ctr"/>
            <a:r>
              <a:rPr lang="en-US" sz="1000" b="1" dirty="0" smtClean="0">
                <a:latin typeface="Tw Cen MT"/>
                <a:cs typeface="Tw Cen MT"/>
              </a:rPr>
              <a:t>T</a:t>
            </a:r>
            <a:r>
              <a:rPr lang="en-US" sz="1000" b="1" baseline="-25000" dirty="0" smtClean="0">
                <a:latin typeface="Tw Cen MT"/>
                <a:cs typeface="Tw Cen MT"/>
              </a:rPr>
              <a:t>s+1</a:t>
            </a:r>
            <a:endParaRPr lang="en-US" sz="1000" b="1" baseline="-25000" dirty="0">
              <a:latin typeface="Tw Cen MT"/>
              <a:cs typeface="Tw Cen M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521101" y="1320135"/>
            <a:ext cx="373111" cy="2601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2529" tIns="21264" rIns="42529" bIns="21264" rtlCol="0" anchor="ctr"/>
          <a:lstStyle/>
          <a:p>
            <a:pPr algn="ctr"/>
            <a:r>
              <a:rPr lang="en-US" sz="1000" b="1" dirty="0" smtClean="0">
                <a:latin typeface="Tw Cen MT"/>
                <a:cs typeface="Tw Cen MT"/>
              </a:rPr>
              <a:t>T</a:t>
            </a:r>
            <a:r>
              <a:rPr lang="en-US" sz="1000" b="1" baseline="-25000" dirty="0" smtClean="0">
                <a:latin typeface="Tw Cen MT"/>
                <a:cs typeface="Tw Cen MT"/>
              </a:rPr>
              <a:t>s+2</a:t>
            </a:r>
            <a:endParaRPr lang="en-US" sz="1000" b="1" baseline="-25000" dirty="0">
              <a:latin typeface="Tw Cen MT"/>
              <a:cs typeface="Tw Cen M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011508" y="1320179"/>
            <a:ext cx="361957" cy="2601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2529" tIns="21264" rIns="42529" bIns="21264" rtlCol="0" anchor="ctr"/>
          <a:lstStyle/>
          <a:p>
            <a:pPr algn="ctr"/>
            <a:r>
              <a:rPr lang="en-US" sz="1000" b="1" dirty="0" smtClean="0">
                <a:latin typeface="Tw Cen MT"/>
                <a:cs typeface="Tw Cen MT"/>
              </a:rPr>
              <a:t>T</a:t>
            </a:r>
            <a:r>
              <a:rPr lang="en-US" sz="1000" b="1" baseline="-25000" dirty="0" smtClean="0">
                <a:latin typeface="Tw Cen MT"/>
                <a:cs typeface="Tw Cen MT"/>
              </a:rPr>
              <a:t>s+3</a:t>
            </a:r>
            <a:endParaRPr lang="en-US" sz="1000" b="1" baseline="-25000" dirty="0">
              <a:latin typeface="Tw Cen MT"/>
              <a:cs typeface="Tw Cen M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49831" y="1320179"/>
            <a:ext cx="361957" cy="2601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2529" tIns="21264" rIns="42529" bIns="21264" rtlCol="0" anchor="ctr"/>
          <a:lstStyle/>
          <a:p>
            <a:pPr algn="ctr"/>
            <a:r>
              <a:rPr lang="en-US" sz="1000" b="1" dirty="0" smtClean="0">
                <a:latin typeface="Tw Cen MT"/>
                <a:cs typeface="Tw Cen MT"/>
              </a:rPr>
              <a:t>…</a:t>
            </a:r>
            <a:endParaRPr lang="en-US" sz="1000" b="1" baseline="-25000" dirty="0">
              <a:latin typeface="Tw Cen MT"/>
              <a:cs typeface="Tw Cen M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69083" y="1320179"/>
            <a:ext cx="361957" cy="2601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2529" tIns="21264" rIns="42529" bIns="21264" rtlCol="0" anchor="ctr"/>
          <a:lstStyle/>
          <a:p>
            <a:pPr algn="ctr"/>
            <a:r>
              <a:rPr lang="en-US" sz="1000" b="1" dirty="0" err="1" smtClean="0">
                <a:latin typeface="Tw Cen MT"/>
                <a:cs typeface="Tw Cen MT"/>
              </a:rPr>
              <a:t>T</a:t>
            </a:r>
            <a:r>
              <a:rPr lang="en-US" sz="1000" b="1" baseline="-25000" dirty="0" err="1" smtClean="0">
                <a:latin typeface="Tw Cen MT"/>
                <a:cs typeface="Tw Cen MT"/>
              </a:rPr>
              <a:t>c</a:t>
            </a:r>
            <a:endParaRPr lang="en-US" sz="1000" b="1" baseline="-25000" dirty="0">
              <a:latin typeface="Tw Cen MT"/>
              <a:cs typeface="Tw Cen MT"/>
            </a:endParaRPr>
          </a:p>
        </p:txBody>
      </p:sp>
      <p:cxnSp>
        <p:nvCxnSpPr>
          <p:cNvPr id="47" name="Straight Arrow Connector 46"/>
          <p:cNvCxnSpPr>
            <a:stCxn id="34" idx="6"/>
            <a:endCxn id="41" idx="1"/>
          </p:cNvCxnSpPr>
          <p:nvPr/>
        </p:nvCxnSpPr>
        <p:spPr>
          <a:xfrm flipV="1">
            <a:off x="2793004" y="1450199"/>
            <a:ext cx="226092" cy="4653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3"/>
            <a:endCxn id="42" idx="1"/>
          </p:cNvCxnSpPr>
          <p:nvPr/>
        </p:nvCxnSpPr>
        <p:spPr>
          <a:xfrm>
            <a:off x="3385005" y="1450199"/>
            <a:ext cx="136096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2" idx="3"/>
            <a:endCxn id="43" idx="1"/>
          </p:cNvCxnSpPr>
          <p:nvPr/>
        </p:nvCxnSpPr>
        <p:spPr>
          <a:xfrm>
            <a:off x="3894212" y="1450199"/>
            <a:ext cx="117296" cy="44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3"/>
            <a:endCxn id="44" idx="1"/>
          </p:cNvCxnSpPr>
          <p:nvPr/>
        </p:nvCxnSpPr>
        <p:spPr>
          <a:xfrm>
            <a:off x="4373465" y="1450243"/>
            <a:ext cx="176366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3"/>
            <a:endCxn id="45" idx="1"/>
          </p:cNvCxnSpPr>
          <p:nvPr/>
        </p:nvCxnSpPr>
        <p:spPr>
          <a:xfrm>
            <a:off x="4911788" y="1450243"/>
            <a:ext cx="157295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5" idx="3"/>
            <a:endCxn id="35" idx="2"/>
          </p:cNvCxnSpPr>
          <p:nvPr/>
        </p:nvCxnSpPr>
        <p:spPr>
          <a:xfrm>
            <a:off x="5431040" y="1450243"/>
            <a:ext cx="236643" cy="4609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924740" y="3861511"/>
            <a:ext cx="868544" cy="787374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latin typeface="Tw Cen MT"/>
                <a:cs typeface="Tw Cen MT"/>
              </a:rPr>
              <a:t>Trailing </a:t>
            </a:r>
            <a:br>
              <a:rPr lang="en-US" sz="1200" b="1" dirty="0" smtClean="0">
                <a:latin typeface="Tw Cen MT"/>
                <a:cs typeface="Tw Cen MT"/>
              </a:rPr>
            </a:br>
            <a:r>
              <a:rPr lang="en-US" sz="1200" b="1" dirty="0" smtClean="0">
                <a:latin typeface="Tw Cen MT"/>
                <a:cs typeface="Tw Cen MT"/>
              </a:rPr>
              <a:t>State</a:t>
            </a:r>
          </a:p>
          <a:p>
            <a:pPr algn="ctr"/>
            <a:r>
              <a:rPr lang="en-US" sz="1200" b="1" dirty="0" smtClean="0">
                <a:latin typeface="Tw Cen MT"/>
                <a:cs typeface="Tw Cen MT"/>
              </a:rPr>
              <a:t>    S</a:t>
            </a:r>
            <a:r>
              <a:rPr lang="en-US" sz="1200" b="1" baseline="-25000" dirty="0" smtClean="0">
                <a:latin typeface="Tw Cen MT"/>
                <a:cs typeface="Tw Cen MT"/>
              </a:rPr>
              <a:t>s+1</a:t>
            </a:r>
            <a:endParaRPr lang="en-US" sz="1200" b="1" baseline="-25000" dirty="0">
              <a:latin typeface="Tw Cen MT"/>
              <a:cs typeface="Tw Cen MT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5667963" y="3861511"/>
            <a:ext cx="868544" cy="787374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latin typeface="Tw Cen MT"/>
                <a:cs typeface="Tw Cen MT"/>
              </a:rPr>
              <a:t>Current </a:t>
            </a:r>
            <a:br>
              <a:rPr lang="en-US" sz="1200" b="1" dirty="0" smtClean="0">
                <a:latin typeface="Tw Cen MT"/>
                <a:cs typeface="Tw Cen MT"/>
              </a:rPr>
            </a:br>
            <a:r>
              <a:rPr lang="en-US" sz="1200" b="1" dirty="0" smtClean="0">
                <a:latin typeface="Tw Cen MT"/>
                <a:cs typeface="Tw Cen MT"/>
              </a:rPr>
              <a:t>State</a:t>
            </a:r>
          </a:p>
          <a:p>
            <a:pPr algn="ctr"/>
            <a:r>
              <a:rPr lang="en-US" sz="1200" b="1" dirty="0" smtClean="0">
                <a:latin typeface="Tw Cen MT"/>
                <a:cs typeface="Tw Cen MT"/>
              </a:rPr>
              <a:t>    S</a:t>
            </a:r>
            <a:r>
              <a:rPr lang="en-US" sz="1200" b="1" baseline="-25000" dirty="0" smtClean="0">
                <a:latin typeface="Tw Cen MT"/>
                <a:cs typeface="Tw Cen MT"/>
              </a:rPr>
              <a:t>c+1</a:t>
            </a:r>
            <a:endParaRPr lang="en-US" sz="1200" b="1" baseline="-25000" dirty="0">
              <a:latin typeface="Tw Cen MT"/>
              <a:cs typeface="Tw Cen MT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999806" y="4774365"/>
            <a:ext cx="361957" cy="26012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2529" tIns="21264" rIns="42529" bIns="21264" rtlCol="0" anchor="ctr"/>
          <a:lstStyle/>
          <a:p>
            <a:pPr algn="ctr"/>
            <a:r>
              <a:rPr lang="en-US" sz="1000" b="1" dirty="0" smtClean="0">
                <a:latin typeface="Tw Cen MT"/>
                <a:cs typeface="Tw Cen MT"/>
              </a:rPr>
              <a:t>T</a:t>
            </a:r>
            <a:r>
              <a:rPr lang="en-US" sz="1000" b="1" baseline="-25000" dirty="0" smtClean="0">
                <a:latin typeface="Tw Cen MT"/>
                <a:cs typeface="Tw Cen MT"/>
              </a:rPr>
              <a:t>B</a:t>
            </a:r>
            <a:endParaRPr lang="en-US" sz="1000" b="1" baseline="-25000" dirty="0">
              <a:latin typeface="Tw Cen MT"/>
              <a:cs typeface="Tw Cen MT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019376" y="4120481"/>
            <a:ext cx="365909" cy="2601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2529" tIns="21264" rIns="42529" bIns="21264" rtlCol="0" anchor="ctr"/>
          <a:lstStyle/>
          <a:p>
            <a:pPr algn="ctr"/>
            <a:r>
              <a:rPr lang="en-US" sz="1000" b="1" dirty="0" smtClean="0">
                <a:latin typeface="Tw Cen MT"/>
                <a:cs typeface="Tw Cen MT"/>
              </a:rPr>
              <a:t>T</a:t>
            </a:r>
            <a:r>
              <a:rPr lang="en-US" sz="1000" b="1" baseline="-25000" dirty="0" smtClean="0">
                <a:latin typeface="Tw Cen MT"/>
                <a:cs typeface="Tw Cen MT"/>
              </a:rPr>
              <a:t>s+1</a:t>
            </a:r>
            <a:endParaRPr lang="en-US" sz="1000" b="1" baseline="-25000" dirty="0">
              <a:latin typeface="Tw Cen MT"/>
              <a:cs typeface="Tw Cen MT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521381" y="4120481"/>
            <a:ext cx="373111" cy="2601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2529" tIns="21264" rIns="42529" bIns="21264" rtlCol="0" anchor="ctr"/>
          <a:lstStyle/>
          <a:p>
            <a:pPr algn="ctr"/>
            <a:r>
              <a:rPr lang="en-US" sz="1000" b="1" dirty="0" smtClean="0">
                <a:latin typeface="Tw Cen MT"/>
                <a:cs typeface="Tw Cen MT"/>
              </a:rPr>
              <a:t>T</a:t>
            </a:r>
            <a:r>
              <a:rPr lang="en-US" sz="1000" b="1" baseline="-25000" dirty="0" smtClean="0">
                <a:latin typeface="Tw Cen MT"/>
                <a:cs typeface="Tw Cen MT"/>
              </a:rPr>
              <a:t>s+2</a:t>
            </a:r>
            <a:endParaRPr lang="en-US" sz="1000" b="1" baseline="-25000" dirty="0">
              <a:latin typeface="Tw Cen MT"/>
              <a:cs typeface="Tw Cen MT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011788" y="4120525"/>
            <a:ext cx="361957" cy="2601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2529" tIns="21264" rIns="42529" bIns="21264" rtlCol="0" anchor="ctr"/>
          <a:lstStyle/>
          <a:p>
            <a:pPr algn="ctr"/>
            <a:r>
              <a:rPr lang="en-US" sz="1000" b="1" dirty="0" smtClean="0">
                <a:latin typeface="Tw Cen MT"/>
                <a:cs typeface="Tw Cen MT"/>
              </a:rPr>
              <a:t>T</a:t>
            </a:r>
            <a:r>
              <a:rPr lang="en-US" sz="1000" b="1" baseline="-25000" dirty="0" smtClean="0">
                <a:latin typeface="Tw Cen MT"/>
                <a:cs typeface="Tw Cen MT"/>
              </a:rPr>
              <a:t>s+3</a:t>
            </a:r>
            <a:endParaRPr lang="en-US" sz="1000" b="1" baseline="-25000" dirty="0">
              <a:latin typeface="Tw Cen MT"/>
              <a:cs typeface="Tw Cen MT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550111" y="4120525"/>
            <a:ext cx="361957" cy="2601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2529" tIns="21264" rIns="42529" bIns="21264" rtlCol="0" anchor="ctr"/>
          <a:lstStyle/>
          <a:p>
            <a:pPr algn="ctr"/>
            <a:r>
              <a:rPr lang="en-US" sz="1000" b="1" dirty="0" smtClean="0">
                <a:latin typeface="Tw Cen MT"/>
                <a:cs typeface="Tw Cen MT"/>
              </a:rPr>
              <a:t>…</a:t>
            </a:r>
            <a:endParaRPr lang="en-US" sz="1000" b="1" baseline="-25000" dirty="0">
              <a:latin typeface="Tw Cen MT"/>
              <a:cs typeface="Tw Cen MT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069363" y="4120525"/>
            <a:ext cx="361957" cy="2601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2529" tIns="21264" rIns="42529" bIns="21264" rtlCol="0" anchor="ctr"/>
          <a:lstStyle/>
          <a:p>
            <a:pPr algn="ctr"/>
            <a:r>
              <a:rPr lang="en-US" sz="1000" b="1" dirty="0" err="1" smtClean="0">
                <a:latin typeface="Tw Cen MT"/>
                <a:cs typeface="Tw Cen MT"/>
              </a:rPr>
              <a:t>T</a:t>
            </a:r>
            <a:r>
              <a:rPr lang="en-US" sz="1000" b="1" baseline="-25000" dirty="0" err="1" smtClean="0">
                <a:latin typeface="Tw Cen MT"/>
                <a:cs typeface="Tw Cen MT"/>
              </a:rPr>
              <a:t>c</a:t>
            </a:r>
            <a:endParaRPr lang="en-US" sz="1000" b="1" baseline="-25000" dirty="0">
              <a:latin typeface="Tw Cen MT"/>
              <a:cs typeface="Tw Cen MT"/>
            </a:endParaRPr>
          </a:p>
        </p:txBody>
      </p:sp>
      <p:cxnSp>
        <p:nvCxnSpPr>
          <p:cNvPr id="95" name="Straight Arrow Connector 94"/>
          <p:cNvCxnSpPr>
            <a:stCxn id="87" idx="6"/>
            <a:endCxn id="90" idx="1"/>
          </p:cNvCxnSpPr>
          <p:nvPr/>
        </p:nvCxnSpPr>
        <p:spPr>
          <a:xfrm flipV="1">
            <a:off x="2793284" y="4250545"/>
            <a:ext cx="226092" cy="4653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0" idx="3"/>
            <a:endCxn id="91" idx="1"/>
          </p:cNvCxnSpPr>
          <p:nvPr/>
        </p:nvCxnSpPr>
        <p:spPr>
          <a:xfrm>
            <a:off x="3385285" y="4250545"/>
            <a:ext cx="136096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1" idx="3"/>
            <a:endCxn id="92" idx="1"/>
          </p:cNvCxnSpPr>
          <p:nvPr/>
        </p:nvCxnSpPr>
        <p:spPr>
          <a:xfrm>
            <a:off x="3894492" y="4250545"/>
            <a:ext cx="117296" cy="44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2" idx="3"/>
            <a:endCxn id="93" idx="1"/>
          </p:cNvCxnSpPr>
          <p:nvPr/>
        </p:nvCxnSpPr>
        <p:spPr>
          <a:xfrm>
            <a:off x="4373745" y="4250589"/>
            <a:ext cx="176366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3" idx="3"/>
            <a:endCxn id="94" idx="1"/>
          </p:cNvCxnSpPr>
          <p:nvPr/>
        </p:nvCxnSpPr>
        <p:spPr>
          <a:xfrm>
            <a:off x="4912068" y="4250589"/>
            <a:ext cx="157295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4" idx="3"/>
            <a:endCxn id="88" idx="2"/>
          </p:cNvCxnSpPr>
          <p:nvPr/>
        </p:nvCxnSpPr>
        <p:spPr>
          <a:xfrm>
            <a:off x="5431320" y="4250589"/>
            <a:ext cx="236643" cy="4609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532535" y="5140241"/>
            <a:ext cx="361957" cy="26012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2529" tIns="21264" rIns="42529" bIns="21264" rtlCol="0" anchor="ctr"/>
          <a:lstStyle/>
          <a:p>
            <a:pPr algn="ctr"/>
            <a:r>
              <a:rPr lang="en-US" sz="1000" b="1" dirty="0" smtClean="0">
                <a:latin typeface="Tw Cen MT"/>
                <a:cs typeface="Tw Cen MT"/>
              </a:rPr>
              <a:t>T</a:t>
            </a:r>
            <a:r>
              <a:rPr lang="en-US" sz="1000" b="1" baseline="-25000" dirty="0" smtClean="0">
                <a:latin typeface="Tw Cen MT"/>
                <a:cs typeface="Tw Cen MT"/>
              </a:rPr>
              <a:t>C</a:t>
            </a:r>
            <a:endParaRPr lang="en-US" sz="1000" b="1" baseline="-25000" dirty="0">
              <a:latin typeface="Tw Cen MT"/>
              <a:cs typeface="Tw Cen MT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374280" y="5435843"/>
            <a:ext cx="361957" cy="26012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2529" tIns="21264" rIns="42529" bIns="21264" rtlCol="0" anchor="ctr"/>
          <a:lstStyle/>
          <a:p>
            <a:pPr algn="ctr"/>
            <a:r>
              <a:rPr lang="en-US" sz="1000" b="1" dirty="0" smtClean="0">
                <a:latin typeface="Tw Cen MT"/>
                <a:cs typeface="Tw Cen MT"/>
              </a:rPr>
              <a:t>T</a:t>
            </a:r>
            <a:r>
              <a:rPr lang="en-US" sz="1000" b="1" baseline="-25000" dirty="0" smtClean="0">
                <a:latin typeface="Tw Cen MT"/>
                <a:cs typeface="Tw Cen MT"/>
              </a:rPr>
              <a:t>D</a:t>
            </a:r>
            <a:endParaRPr lang="en-US" sz="1000" b="1" baseline="-25000" dirty="0">
              <a:latin typeface="Tw Cen MT"/>
              <a:cs typeface="Tw Cen MT"/>
            </a:endParaRPr>
          </a:p>
        </p:txBody>
      </p:sp>
      <p:cxnSp>
        <p:nvCxnSpPr>
          <p:cNvPr id="103" name="Elbow Connector 102"/>
          <p:cNvCxnSpPr>
            <a:stCxn id="87" idx="4"/>
            <a:endCxn id="89" idx="1"/>
          </p:cNvCxnSpPr>
          <p:nvPr/>
        </p:nvCxnSpPr>
        <p:spPr>
          <a:xfrm rot="16200000" flipH="1">
            <a:off x="3051637" y="3956260"/>
            <a:ext cx="255544" cy="1640794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87" idx="4"/>
            <a:endCxn id="101" idx="1"/>
          </p:cNvCxnSpPr>
          <p:nvPr/>
        </p:nvCxnSpPr>
        <p:spPr>
          <a:xfrm rot="16200000" flipH="1">
            <a:off x="2635063" y="4372833"/>
            <a:ext cx="621420" cy="1173523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5888662" y="3394012"/>
            <a:ext cx="361957" cy="26012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2529" tIns="21264" rIns="42529" bIns="21264" rtlCol="0" anchor="ctr"/>
          <a:lstStyle/>
          <a:p>
            <a:pPr algn="ctr"/>
            <a:r>
              <a:rPr lang="en-US" sz="1000" b="1" dirty="0" smtClean="0">
                <a:latin typeface="Tw Cen MT"/>
                <a:cs typeface="Tw Cen MT"/>
              </a:rPr>
              <a:t>T</a:t>
            </a:r>
            <a:r>
              <a:rPr lang="en-US" sz="1000" b="1" baseline="-25000" dirty="0" smtClean="0">
                <a:latin typeface="Tw Cen MT"/>
                <a:cs typeface="Tw Cen MT"/>
              </a:rPr>
              <a:t>A</a:t>
            </a:r>
            <a:endParaRPr lang="en-US" sz="1000" b="1" baseline="-25000" dirty="0">
              <a:latin typeface="Tw Cen MT"/>
              <a:cs typeface="Tw Cen MT"/>
            </a:endParaRPr>
          </a:p>
        </p:txBody>
      </p:sp>
      <p:cxnSp>
        <p:nvCxnSpPr>
          <p:cNvPr id="107" name="Straight Arrow Connector 106"/>
          <p:cNvCxnSpPr>
            <a:stCxn id="89" idx="3"/>
          </p:cNvCxnSpPr>
          <p:nvPr/>
        </p:nvCxnSpPr>
        <p:spPr>
          <a:xfrm>
            <a:off x="4361763" y="4904429"/>
            <a:ext cx="2473865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1" idx="3"/>
          </p:cNvCxnSpPr>
          <p:nvPr/>
        </p:nvCxnSpPr>
        <p:spPr>
          <a:xfrm>
            <a:off x="3894492" y="5270305"/>
            <a:ext cx="294113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2" idx="3"/>
          </p:cNvCxnSpPr>
          <p:nvPr/>
        </p:nvCxnSpPr>
        <p:spPr>
          <a:xfrm>
            <a:off x="1736237" y="5565907"/>
            <a:ext cx="622774" cy="0"/>
          </a:xfrm>
          <a:prstGeom prst="straightConnector1">
            <a:avLst/>
          </a:prstGeom>
          <a:ln w="12700" cap="sq" cmpd="sng">
            <a:solidFill>
              <a:srgbClr val="000000"/>
            </a:solidFill>
            <a:prstDash val="dash"/>
            <a:headEnd type="none"/>
            <a:tailEnd type="diamond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6" idx="3"/>
          </p:cNvCxnSpPr>
          <p:nvPr/>
        </p:nvCxnSpPr>
        <p:spPr>
          <a:xfrm>
            <a:off x="6250619" y="3524076"/>
            <a:ext cx="585009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75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</TotalTime>
  <Words>30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Kiril Vidimce</dc:creator>
  <cp:lastModifiedBy>Kiril Vidimce</cp:lastModifiedBy>
  <cp:revision>6</cp:revision>
  <dcterms:created xsi:type="dcterms:W3CDTF">2014-05-12T00:01:28Z</dcterms:created>
  <dcterms:modified xsi:type="dcterms:W3CDTF">2014-05-13T15:27:17Z</dcterms:modified>
</cp:coreProperties>
</file>