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32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98C3-0A87-FC48-F051-DB52B8904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0A23B-BD3D-14A3-4EEA-2C3FD7C4A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92C1-8B73-DA60-84FB-EC87F984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B523-709C-CCEB-4FDA-62B430FA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C99E-626E-0ECA-CF05-EEFF46DB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483E-2452-771D-D842-7CC99F1B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8D83A-96DD-897B-185D-68DD955D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82EF-E13F-6A08-19BC-1C4903B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6763-639D-ECB3-79EF-B7E268A7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B168-CD1E-40EF-C962-0A799E61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A171B-8462-25DD-2351-3A07F8FCE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0CD5-AD84-6C44-0013-D12EE67A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2973-5584-64C9-6E0B-9F008FEC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A71B-BD55-6E5C-9B4E-D3A06E48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372D-5A89-C3F9-9F7E-951AB2A2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9961-4603-2EAF-5B15-647D0EFA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B6F8-C417-22B8-47C5-DDB259D7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A931-08B1-A2B8-6720-7DA0DF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2D0F-431D-EE39-CEBF-CB8E1BD6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CC16-3827-0F03-6255-1AD8BCF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A221-7764-EC38-66E4-F297BFF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FC5C9-1CBC-20F3-44F0-00BE6227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FF27-1870-70E7-B079-33A594F4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6515-B0CD-AF47-B25D-CF1CF899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BE63-50FF-14E2-9386-60399BBA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CAED-BBB8-291B-EF00-CDBDAFA5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4204-D4AC-C04B-DA9B-7F37B1D9A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1F2B-5ED6-C11C-36A7-45ACFFE7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D45D-87E4-856F-99BD-9EAE1929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2F696-A05D-C04C-1FC4-416AFEBA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4EB7A-15DA-66D8-C2D6-F82D0A3F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256-B1E7-4D24-63D2-820C6880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DEA3-D37E-FEEA-5A50-1AE2FF94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A5A9-D582-9B1D-CF6E-6B91A376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A7774-DD71-1411-428A-DFEE4C567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4FAC0-4B13-CA30-7CF6-4F8708B30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EC93A-EB95-BA48-6E6D-3AF8E7D9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72E47-9671-6D6D-1603-2D47ABC2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6E190-3013-3A06-BA59-28EE090F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718-5F25-832D-3B11-69A0170F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9F85-CAD6-0149-740F-419FA00C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FB32F-FC03-3704-C2A9-8201D440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B3A3A-9247-748A-E14F-7F5BA05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9453-1B4A-5A6D-FD25-EBE40D5D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DF251-C3A1-F419-E9B4-F00473DC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4A9A-99FB-9549-453D-EB9DA275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CCD5-18D7-88B6-DD37-96D6877B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D643-881C-52A5-A6C2-755E3097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1F18-B4CE-7DD0-0F80-6229A0CA1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4A1C-8112-1CFA-3D7B-6D8A9486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4688-FDDB-06EB-07AF-71E824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6BC3F-A527-03A7-3865-99FAB726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1258-F63A-7742-BAD6-15ABCFCB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3E3F6-548F-D417-DE59-B0C79B97C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E1D10-5142-06FE-C848-C305FFC8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EDE6-89FB-ECD9-8674-8BD5DF9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4DE1A-D375-2CA6-389E-4DD1B7C3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0A13-95FC-24AC-D4E7-9F014C88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0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B622E-1F3F-CA80-6ED0-A6434F97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F2E7-2F8F-2BDF-D9CC-95FCA6C8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2AB3-97AA-A39B-A8AA-CE924C8BC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545F7-80E7-4CB4-BA68-2CBCB2D2AFF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3DD6-B964-D7F3-C477-8922636E6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DE22-782D-D30D-EDE4-EAE42E469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Confused person with solid fill">
            <a:extLst>
              <a:ext uri="{FF2B5EF4-FFF2-40B4-BE49-F238E27FC236}">
                <a16:creationId xmlns:a16="http://schemas.microsoft.com/office/drawing/2014/main" id="{1C5843DA-1C5E-86DD-61FD-B5355FF2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550" y="1127595"/>
            <a:ext cx="587640" cy="58764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A31AE0C-6513-A7FD-DF7B-422A919731A4}"/>
              </a:ext>
            </a:extLst>
          </p:cNvPr>
          <p:cNvGrpSpPr/>
          <p:nvPr/>
        </p:nvGrpSpPr>
        <p:grpSpPr>
          <a:xfrm>
            <a:off x="6974026" y="612057"/>
            <a:ext cx="1688690" cy="5204769"/>
            <a:chOff x="6499656" y="524979"/>
            <a:chExt cx="1688690" cy="52047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12367C-A41F-6D6E-8582-05049FDFF13A}"/>
                </a:ext>
              </a:extLst>
            </p:cNvPr>
            <p:cNvGrpSpPr/>
            <p:nvPr/>
          </p:nvGrpSpPr>
          <p:grpSpPr>
            <a:xfrm>
              <a:off x="6955995" y="711266"/>
              <a:ext cx="851591" cy="3890029"/>
              <a:chOff x="6955995" y="711266"/>
              <a:chExt cx="851591" cy="3890029"/>
            </a:xfrm>
          </p:grpSpPr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EBAFC39-0E4F-9F24-42D3-2B350DE72FCA}"/>
                  </a:ext>
                </a:extLst>
              </p:cNvPr>
              <p:cNvSpPr/>
              <p:nvPr/>
            </p:nvSpPr>
            <p:spPr>
              <a:xfrm>
                <a:off x="6993858" y="2906237"/>
                <a:ext cx="788298" cy="723648"/>
              </a:xfrm>
              <a:prstGeom prst="flowChart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/>
                  <a:t>Disease</a:t>
                </a:r>
              </a:p>
              <a:p>
                <a:pPr algn="ctr"/>
                <a:r>
                  <a:rPr lang="en-US" sz="800" b="1" dirty="0"/>
                  <a:t>Descriptions</a:t>
                </a:r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57361567-688F-F29E-54FF-87B1F98B99CC}"/>
                  </a:ext>
                </a:extLst>
              </p:cNvPr>
              <p:cNvSpPr/>
              <p:nvPr/>
            </p:nvSpPr>
            <p:spPr>
              <a:xfrm>
                <a:off x="7007614" y="3877647"/>
                <a:ext cx="788298" cy="723648"/>
              </a:xfrm>
              <a:prstGeom prst="flowChart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/>
                  <a:t>Disease Precautions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D8CF889-3C33-E586-F611-339683CEDFA1}"/>
                  </a:ext>
                </a:extLst>
              </p:cNvPr>
              <p:cNvGrpSpPr/>
              <p:nvPr/>
            </p:nvGrpSpPr>
            <p:grpSpPr>
              <a:xfrm>
                <a:off x="6961528" y="711266"/>
                <a:ext cx="822710" cy="870156"/>
                <a:chOff x="4171567" y="-468478"/>
                <a:chExt cx="1098693" cy="1635919"/>
              </a:xfrm>
            </p:grpSpPr>
            <p:sp>
              <p:nvSpPr>
                <p:cNvPr id="12" name="Cylinder 11">
                  <a:extLst>
                    <a:ext uri="{FF2B5EF4-FFF2-40B4-BE49-F238E27FC236}">
                      <a16:creationId xmlns:a16="http://schemas.microsoft.com/office/drawing/2014/main" id="{1EE214B6-9101-180F-29A8-AEAEC1F6C041}"/>
                    </a:ext>
                  </a:extLst>
                </p:cNvPr>
                <p:cNvSpPr/>
                <p:nvPr/>
              </p:nvSpPr>
              <p:spPr>
                <a:xfrm>
                  <a:off x="4171567" y="-468478"/>
                  <a:ext cx="1021556" cy="1635919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/>
                    <a:t>Disease Symptoms</a:t>
                  </a:r>
                  <a:endParaRPr lang="en-US" sz="1200" b="1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B002C67-80FC-F31C-525F-19EE8D4C8971}"/>
                    </a:ext>
                  </a:extLst>
                </p:cNvPr>
                <p:cNvSpPr txBox="1"/>
                <p:nvPr/>
              </p:nvSpPr>
              <p:spPr>
                <a:xfrm>
                  <a:off x="4248704" y="685011"/>
                  <a:ext cx="1021556" cy="4050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2"/>
                      </a:solidFill>
                    </a:rPr>
                    <a:t>FAISS Index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ECA0831-0C03-B50D-623F-0B52BA896D1E}"/>
                  </a:ext>
                </a:extLst>
              </p:cNvPr>
              <p:cNvGrpSpPr/>
              <p:nvPr/>
            </p:nvGrpSpPr>
            <p:grpSpPr>
              <a:xfrm>
                <a:off x="6955995" y="1770271"/>
                <a:ext cx="851591" cy="870155"/>
                <a:chOff x="4192792" y="-445451"/>
                <a:chExt cx="1103576" cy="1635920"/>
              </a:xfrm>
            </p:grpSpPr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237BFAD1-2352-0328-1DD7-15F87881AF25}"/>
                    </a:ext>
                  </a:extLst>
                </p:cNvPr>
                <p:cNvSpPr/>
                <p:nvPr/>
              </p:nvSpPr>
              <p:spPr>
                <a:xfrm>
                  <a:off x="4192792" y="-445451"/>
                  <a:ext cx="1021556" cy="1635920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/>
                    <a:t>Symptom</a:t>
                  </a:r>
                </a:p>
                <a:p>
                  <a:pPr algn="ctr"/>
                  <a:r>
                    <a:rPr lang="en-US" sz="900" b="1" dirty="0"/>
                    <a:t>Severity</a:t>
                  </a:r>
                  <a:endParaRPr lang="en-US" sz="1200" b="1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B0D49E-9627-F463-38B0-1F06094C0118}"/>
                    </a:ext>
                  </a:extLst>
                </p:cNvPr>
                <p:cNvSpPr txBox="1"/>
                <p:nvPr/>
              </p:nvSpPr>
              <p:spPr>
                <a:xfrm>
                  <a:off x="4274812" y="759975"/>
                  <a:ext cx="1021556" cy="405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2"/>
                      </a:solidFill>
                    </a:rPr>
                    <a:t>FAISS Index</a:t>
                  </a: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BCC018-67DE-B179-54A8-79357C5F87EF}"/>
                </a:ext>
              </a:extLst>
            </p:cNvPr>
            <p:cNvSpPr/>
            <p:nvPr/>
          </p:nvSpPr>
          <p:spPr>
            <a:xfrm>
              <a:off x="6499656" y="524979"/>
              <a:ext cx="1688690" cy="5204769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E35944B2-A4D8-C22C-09A9-097512D19448}"/>
              </a:ext>
            </a:extLst>
          </p:cNvPr>
          <p:cNvSpPr/>
          <p:nvPr/>
        </p:nvSpPr>
        <p:spPr>
          <a:xfrm>
            <a:off x="5011925" y="759440"/>
            <a:ext cx="1008974" cy="402916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System Prompt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645B211-DDA9-4B8A-30BB-EE56D6DB073B}"/>
              </a:ext>
            </a:extLst>
          </p:cNvPr>
          <p:cNvSpPr/>
          <p:nvPr/>
        </p:nvSpPr>
        <p:spPr>
          <a:xfrm>
            <a:off x="5011925" y="1302729"/>
            <a:ext cx="1008974" cy="39039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Chat Memory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E6BE29-79D6-7C58-D922-49BBB8F9AC49}"/>
              </a:ext>
            </a:extLst>
          </p:cNvPr>
          <p:cNvGrpSpPr/>
          <p:nvPr/>
        </p:nvGrpSpPr>
        <p:grpSpPr>
          <a:xfrm>
            <a:off x="4315866" y="586625"/>
            <a:ext cx="1804219" cy="1460389"/>
            <a:chOff x="3266768" y="730045"/>
            <a:chExt cx="1150374" cy="958645"/>
          </a:xfrm>
        </p:grpSpPr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9ADBCB50-9869-7E82-F6D4-096E48F644B1}"/>
                </a:ext>
              </a:extLst>
            </p:cNvPr>
            <p:cNvSpPr/>
            <p:nvPr/>
          </p:nvSpPr>
          <p:spPr>
            <a:xfrm>
              <a:off x="3266768" y="730045"/>
              <a:ext cx="1150374" cy="958645"/>
            </a:xfrm>
            <a:prstGeom prst="flowChartProcess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b="1" dirty="0"/>
                <a:t>Agent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33F138C-4263-C0C7-E961-4AE6C6D2B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40801" y="1026491"/>
              <a:ext cx="295744" cy="256264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6470011-E21F-02AE-7624-AE3CFA6994E6}"/>
              </a:ext>
            </a:extLst>
          </p:cNvPr>
          <p:cNvSpPr/>
          <p:nvPr/>
        </p:nvSpPr>
        <p:spPr>
          <a:xfrm>
            <a:off x="1843550" y="612057"/>
            <a:ext cx="1688690" cy="52047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318A5B35-F293-EB40-7370-4D08DF976557}"/>
              </a:ext>
            </a:extLst>
          </p:cNvPr>
          <p:cNvSpPr/>
          <p:nvPr/>
        </p:nvSpPr>
        <p:spPr>
          <a:xfrm>
            <a:off x="2380197" y="761585"/>
            <a:ext cx="1061884" cy="350249"/>
          </a:xfrm>
          <a:prstGeom prst="wedgeRectCallout">
            <a:avLst>
              <a:gd name="adj1" fmla="val -34027"/>
              <a:gd name="adj2" fmla="val 814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47B7CDE-53E6-93B8-0E53-2F39815679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7075" y="4863498"/>
            <a:ext cx="780526" cy="67632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3DA115A-0ECE-E23E-410F-33CF82AF5591}"/>
              </a:ext>
            </a:extLst>
          </p:cNvPr>
          <p:cNvGrpSpPr/>
          <p:nvPr/>
        </p:nvGrpSpPr>
        <p:grpSpPr>
          <a:xfrm>
            <a:off x="4610030" y="4810986"/>
            <a:ext cx="1143000" cy="1005840"/>
            <a:chOff x="4440424" y="4810986"/>
            <a:chExt cx="1143000" cy="100584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E58431-6198-DB46-3C72-24BE232D1404}"/>
                </a:ext>
              </a:extLst>
            </p:cNvPr>
            <p:cNvSpPr txBox="1"/>
            <p:nvPr/>
          </p:nvSpPr>
          <p:spPr>
            <a:xfrm>
              <a:off x="4718257" y="5539827"/>
              <a:ext cx="56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LLM</a:t>
              </a:r>
            </a:p>
          </p:txBody>
        </p:sp>
        <p:sp>
          <p:nvSpPr>
            <p:cNvPr id="59" name="Flowchart: Process 58">
              <a:extLst>
                <a:ext uri="{FF2B5EF4-FFF2-40B4-BE49-F238E27FC236}">
                  <a16:creationId xmlns:a16="http://schemas.microsoft.com/office/drawing/2014/main" id="{B23CB87B-50BB-1ADB-643F-C962E672F2B8}"/>
                </a:ext>
              </a:extLst>
            </p:cNvPr>
            <p:cNvSpPr/>
            <p:nvPr/>
          </p:nvSpPr>
          <p:spPr>
            <a:xfrm>
              <a:off x="4440424" y="4810986"/>
              <a:ext cx="1143000" cy="1005840"/>
            </a:xfrm>
            <a:prstGeom prst="flowChart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F34705D5-57E4-117E-DC1C-E4C2C974F9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23651" y="5201662"/>
            <a:ext cx="388826" cy="336919"/>
          </a:xfrm>
          <a:prstGeom prst="rect">
            <a:avLst/>
          </a:prstGeom>
        </p:spPr>
      </p:pic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DCD9343A-E676-DF58-79EC-7680CB27B426}"/>
              </a:ext>
            </a:extLst>
          </p:cNvPr>
          <p:cNvSpPr/>
          <p:nvPr/>
        </p:nvSpPr>
        <p:spPr>
          <a:xfrm>
            <a:off x="2023101" y="4688373"/>
            <a:ext cx="1360231" cy="350249"/>
          </a:xfrm>
          <a:prstGeom prst="wedgeRectCallout">
            <a:avLst>
              <a:gd name="adj1" fmla="val 34473"/>
              <a:gd name="adj2" fmla="val 87765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92B6F5-85A6-E0EF-1EBC-3F50182C4F17}"/>
              </a:ext>
            </a:extLst>
          </p:cNvPr>
          <p:cNvCxnSpPr>
            <a:cxnSpLocks/>
          </p:cNvCxnSpPr>
          <p:nvPr/>
        </p:nvCxnSpPr>
        <p:spPr>
          <a:xfrm>
            <a:off x="3532240" y="936709"/>
            <a:ext cx="763782" cy="1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E0393-63FD-8773-FB4B-DFCC5CF85928}"/>
              </a:ext>
            </a:extLst>
          </p:cNvPr>
          <p:cNvCxnSpPr>
            <a:cxnSpLocks/>
          </p:cNvCxnSpPr>
          <p:nvPr/>
        </p:nvCxnSpPr>
        <p:spPr>
          <a:xfrm>
            <a:off x="5011925" y="2047014"/>
            <a:ext cx="0" cy="2780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4D018B-EA4F-4D01-6D76-58D5F14A8581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524553" y="5313906"/>
            <a:ext cx="1085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128D68-22D7-C0E3-1CA1-43715AC4C8E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120085" y="1316820"/>
            <a:ext cx="1310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EEEBB1-3397-F8EF-FC33-D325632D3B28}"/>
              </a:ext>
            </a:extLst>
          </p:cNvPr>
          <p:cNvCxnSpPr>
            <a:cxnSpLocks/>
          </p:cNvCxnSpPr>
          <p:nvPr/>
        </p:nvCxnSpPr>
        <p:spPr>
          <a:xfrm flipH="1">
            <a:off x="6472062" y="1316819"/>
            <a:ext cx="24603" cy="3833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FD6D77D-D2B8-D708-3FC6-2BA278AF33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63697" y="4326549"/>
            <a:ext cx="1018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34800F-B7AD-98D8-2FB8-3399385DD2A5}"/>
              </a:ext>
            </a:extLst>
          </p:cNvPr>
          <p:cNvCxnSpPr>
            <a:cxnSpLocks/>
          </p:cNvCxnSpPr>
          <p:nvPr/>
        </p:nvCxnSpPr>
        <p:spPr>
          <a:xfrm>
            <a:off x="6496665" y="2295240"/>
            <a:ext cx="933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81D806-149F-00EC-A3B3-DD32CF032E0D}"/>
              </a:ext>
            </a:extLst>
          </p:cNvPr>
          <p:cNvCxnSpPr>
            <a:cxnSpLocks/>
          </p:cNvCxnSpPr>
          <p:nvPr/>
        </p:nvCxnSpPr>
        <p:spPr>
          <a:xfrm>
            <a:off x="6496665" y="3348120"/>
            <a:ext cx="996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4CCA47-45EB-4C5A-096A-47FAB3318AED}"/>
              </a:ext>
            </a:extLst>
          </p:cNvPr>
          <p:cNvCxnSpPr>
            <a:cxnSpLocks/>
          </p:cNvCxnSpPr>
          <p:nvPr/>
        </p:nvCxnSpPr>
        <p:spPr>
          <a:xfrm flipV="1">
            <a:off x="5383161" y="2035518"/>
            <a:ext cx="0" cy="2775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EBCD00B-DE6D-365B-2FDB-5EDB7E30023C}"/>
              </a:ext>
            </a:extLst>
          </p:cNvPr>
          <p:cNvSpPr txBox="1"/>
          <p:nvPr/>
        </p:nvSpPr>
        <p:spPr>
          <a:xfrm>
            <a:off x="2271252" y="5960847"/>
            <a:ext cx="625470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800" dirty="0">
              <a:ln w="0">
                <a:noFill/>
              </a:ln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Agentic RAG</a:t>
            </a: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Multi-modal/Multi-agent Medical AI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612776C-79FA-A323-A2E0-D8DDDE9CD9FF}"/>
              </a:ext>
            </a:extLst>
          </p:cNvPr>
          <p:cNvSpPr/>
          <p:nvPr/>
        </p:nvSpPr>
        <p:spPr>
          <a:xfrm>
            <a:off x="2540411" y="269871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9E395A3-CD37-3986-B4D6-77C2BFE33571}"/>
              </a:ext>
            </a:extLst>
          </p:cNvPr>
          <p:cNvSpPr/>
          <p:nvPr/>
        </p:nvSpPr>
        <p:spPr>
          <a:xfrm>
            <a:off x="4478277" y="647784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A487049-5248-0E9E-41AA-EC57E7095F44}"/>
              </a:ext>
            </a:extLst>
          </p:cNvPr>
          <p:cNvSpPr/>
          <p:nvPr/>
        </p:nvSpPr>
        <p:spPr>
          <a:xfrm>
            <a:off x="6436442" y="936709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3F379D8-3BF5-856B-CA23-D3617DD2406C}"/>
              </a:ext>
            </a:extLst>
          </p:cNvPr>
          <p:cNvSpPr/>
          <p:nvPr/>
        </p:nvSpPr>
        <p:spPr>
          <a:xfrm>
            <a:off x="4640690" y="3087673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4C376BB-EE59-55C2-3F38-6F1ED5C178BE}"/>
              </a:ext>
            </a:extLst>
          </p:cNvPr>
          <p:cNvSpPr/>
          <p:nvPr/>
        </p:nvSpPr>
        <p:spPr>
          <a:xfrm>
            <a:off x="5512390" y="3094842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236833C-236C-AA1D-12CF-27CCEE6AF12A}"/>
              </a:ext>
            </a:extLst>
          </p:cNvPr>
          <p:cNvSpPr/>
          <p:nvPr/>
        </p:nvSpPr>
        <p:spPr>
          <a:xfrm>
            <a:off x="3971450" y="4963928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AC54DD9-0A01-2676-CBF1-18473F444DAB}"/>
              </a:ext>
            </a:extLst>
          </p:cNvPr>
          <p:cNvCxnSpPr>
            <a:cxnSpLocks/>
          </p:cNvCxnSpPr>
          <p:nvPr/>
        </p:nvCxnSpPr>
        <p:spPr>
          <a:xfrm>
            <a:off x="6463697" y="5150462"/>
            <a:ext cx="1018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E843BBB-90BE-19C5-C1A2-70FA7A3B5B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7470" y="4826984"/>
            <a:ext cx="461801" cy="400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2D9CC1-9624-8B93-066D-3D7D10960F85}"/>
              </a:ext>
            </a:extLst>
          </p:cNvPr>
          <p:cNvSpPr txBox="1"/>
          <p:nvPr/>
        </p:nvSpPr>
        <p:spPr>
          <a:xfrm>
            <a:off x="7309226" y="5201662"/>
            <a:ext cx="1018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Vision Tools</a:t>
            </a:r>
          </a:p>
        </p:txBody>
      </p:sp>
    </p:spTree>
    <p:extLst>
      <p:ext uri="{BB962C8B-B14F-4D97-AF65-F5344CB8AC3E}">
        <p14:creationId xmlns:p14="http://schemas.microsoft.com/office/powerpoint/2010/main" val="333801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Bott</dc:creator>
  <cp:lastModifiedBy>William Bott</cp:lastModifiedBy>
  <cp:revision>2</cp:revision>
  <dcterms:created xsi:type="dcterms:W3CDTF">2025-06-20T19:07:22Z</dcterms:created>
  <dcterms:modified xsi:type="dcterms:W3CDTF">2025-06-23T01:08:07Z</dcterms:modified>
</cp:coreProperties>
</file>