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5664">
          <p15:clr>
            <a:srgbClr val="A4A3A4"/>
          </p15:clr>
        </p15:guide>
        <p15:guide id="3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5664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19138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3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3"/>
            <a:ext cx="3169921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be23c1f4_0_0:notes"/>
          <p:cNvSpPr/>
          <p:nvPr>
            <p:ph idx="2" type="sldImg"/>
          </p:nvPr>
        </p:nvSpPr>
        <p:spPr>
          <a:xfrm>
            <a:off x="417513" y="701675"/>
            <a:ext cx="6242100" cy="351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62be23c1f4_0_0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62be23c1f4_0_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52c68666e_0_51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52c68666e_0_51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652c68666e_0_51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2c68666e_0_60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2c68666e_0_60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52c68666e_0_60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2c68666e_0_69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2c68666e_0_69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652c68666e_0_69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52c68666e_0_1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52c68666e_0_17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652c68666e_0_17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52a309b2a_0_3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52a309b2a_0_3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652a309b2a_0_3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4c840ae88_0_28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4c840ae88_0_28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4c840ae88_0_28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52a309b2a_0_86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52a309b2a_0_86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652a309b2a_0_86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c840ae88_0_5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c840ae88_0_5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4c840ae88_0_5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52a309b2a_0_997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52a309b2a_0_997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652a309b2a_0_997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52a309b2a_0_1004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52a309b2a_0_1004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652a309b2a_0_1004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52c68666e_0_33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52c68666e_0_33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652c68666e_0_33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2c68666e_0_42:notes"/>
          <p:cNvSpPr/>
          <p:nvPr>
            <p:ph idx="2" type="sldImg"/>
          </p:nvPr>
        </p:nvSpPr>
        <p:spPr>
          <a:xfrm>
            <a:off x="457200" y="719138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2c68666e_0_42:notes"/>
          <p:cNvSpPr txBox="1"/>
          <p:nvPr>
            <p:ph idx="1" type="body"/>
          </p:nvPr>
        </p:nvSpPr>
        <p:spPr>
          <a:xfrm>
            <a:off x="731521" y="4560571"/>
            <a:ext cx="5852100" cy="4320600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652c68666e_0_42:notes"/>
          <p:cNvSpPr txBox="1"/>
          <p:nvPr>
            <p:ph idx="12" type="sldNum"/>
          </p:nvPr>
        </p:nvSpPr>
        <p:spPr>
          <a:xfrm>
            <a:off x="4143587" y="9119473"/>
            <a:ext cx="3169800" cy="480000"/>
          </a:xfrm>
          <a:prstGeom prst="rect">
            <a:avLst/>
          </a:prstGeom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6"/>
          <p:cNvSpPr txBox="1"/>
          <p:nvPr/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6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18" name="Google Shape;118;p16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ean\Dropbox\Camino Financial\Marketing\Logo\RGB (Website, Video, Presentations)\CaminoFinancial_LogoMark_RGB.png" id="120" name="Google Shape;120;p17"/>
          <p:cNvPicPr preferRelativeResize="0"/>
          <p:nvPr/>
        </p:nvPicPr>
        <p:blipFill rotWithShape="1">
          <a:blip r:embed="rId2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609600" y="1588293"/>
            <a:ext cx="7239000" cy="1028700"/>
          </a:xfrm>
          <a:prstGeom prst="roundRect">
            <a:avLst>
              <a:gd fmla="val 16667" name="adj"/>
            </a:avLst>
          </a:prstGeom>
          <a:solidFill>
            <a:schemeClr val="dk2">
              <a:alpha val="4902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722313" y="1931194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b="1" i="0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2313" y="1588294"/>
            <a:ext cx="77724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8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33" name="Google Shape;133;p18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134" name="Google Shape;134;p18"/>
          <p:cNvPicPr preferRelativeResize="0"/>
          <p:nvPr/>
        </p:nvPicPr>
        <p:blipFill rotWithShape="1">
          <a:blip r:embed="rId3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141" name="Google Shape;141;p19"/>
          <p:cNvPicPr preferRelativeResize="0"/>
          <p:nvPr/>
        </p:nvPicPr>
        <p:blipFill rotWithShape="1">
          <a:blip r:embed="rId2">
            <a:alphaModFix/>
          </a:blip>
          <a:srcRect b="17915" l="18365" r="17350" t="17800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142" name="Google Shape;142;p19"/>
          <p:cNvPicPr preferRelativeResize="0"/>
          <p:nvPr/>
        </p:nvPicPr>
        <p:blipFill rotWithShape="1">
          <a:blip r:embed="rId3">
            <a:alphaModFix/>
          </a:blip>
          <a:srcRect b="11638" l="18203" r="21541" t="20459"/>
          <a:stretch/>
        </p:blipFill>
        <p:spPr>
          <a:xfrm>
            <a:off x="6172201" y="571500"/>
            <a:ext cx="29767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7781675" y="4808564"/>
            <a:ext cx="94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ean\Dropbox\Camino Financial\Marketing\Logo\RGB (Website, Video, Presentations)\CaminoFinancial_LogoMark_RGB.png" id="23" name="Google Shape;23;p3"/>
          <p:cNvPicPr preferRelativeResize="0"/>
          <p:nvPr/>
        </p:nvPicPr>
        <p:blipFill rotWithShape="1">
          <a:blip r:embed="rId2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" y="1192"/>
            <a:ext cx="1587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09600" y="1588293"/>
            <a:ext cx="7239000" cy="1028700"/>
          </a:xfrm>
          <a:prstGeom prst="roundRect">
            <a:avLst>
              <a:gd fmla="val 16667" name="adj"/>
            </a:avLst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722313" y="193119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  <a:defRPr b="1" i="0" sz="4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722313" y="1588294"/>
            <a:ext cx="7772400" cy="28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4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36" name="Google Shape;36;p4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37" name="Google Shape;37;p4"/>
          <p:cNvPicPr preferRelativeResize="0"/>
          <p:nvPr/>
        </p:nvPicPr>
        <p:blipFill rotWithShape="1">
          <a:blip r:embed="rId3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5"/>
          <p:cNvSpPr txBox="1"/>
          <p:nvPr/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5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44" name="Google Shape;44;p5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85800" y="57150"/>
            <a:ext cx="5486400" cy="308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Cambria"/>
              <a:buNone/>
              <a:defRPr b="1" i="0" sz="2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97632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0" y="45720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6"/>
          <p:cNvCxnSpPr/>
          <p:nvPr/>
        </p:nvCxnSpPr>
        <p:spPr>
          <a:xfrm>
            <a:off x="0" y="514350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ean\Dropbox\Camino Financial\Marketing\Logo\RGB (Website, Video, Presentations)\CaminoFinancial_LogoMark_RGB.png" id="50" name="Google Shape;50;p6"/>
          <p:cNvPicPr preferRelativeResize="0"/>
          <p:nvPr/>
        </p:nvPicPr>
        <p:blipFill rotWithShape="1">
          <a:blip r:embed="rId2">
            <a:alphaModFix/>
          </a:blip>
          <a:srcRect b="17914" l="18368" r="17347" t="17801"/>
          <a:stretch/>
        </p:blipFill>
        <p:spPr>
          <a:xfrm>
            <a:off x="419100" y="85725"/>
            <a:ext cx="3429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Sean\Dropbox\Camino Financial\Marketing\Logo\RGB (Website, Video, Presentations)\CaminoFinancial_LogoMark_RGB.png" id="51" name="Google Shape;51;p6"/>
          <p:cNvPicPr preferRelativeResize="0"/>
          <p:nvPr/>
        </p:nvPicPr>
        <p:blipFill rotWithShape="1">
          <a:blip r:embed="rId3">
            <a:alphaModFix/>
          </a:blip>
          <a:srcRect b="11640" l="18206" r="21538" t="20458"/>
          <a:stretch/>
        </p:blipFill>
        <p:spPr>
          <a:xfrm>
            <a:off x="6172201" y="571500"/>
            <a:ext cx="297674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/>
          <p:nvPr/>
        </p:nvSpPr>
        <p:spPr>
          <a:xfrm>
            <a:off x="6096000" y="685800"/>
            <a:ext cx="3048000" cy="4457700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7781675" y="4808564"/>
            <a:ext cx="9405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192"/>
            <a:ext cx="1587" cy="11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89" y="1192"/>
            <a:ext cx="1587" cy="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linkedin.com/in/michaeltsai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24459"/>
          <a:stretch/>
        </p:blipFill>
        <p:spPr>
          <a:xfrm>
            <a:off x="-459450" y="-57150"/>
            <a:ext cx="10215300" cy="526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101151" y="3124800"/>
            <a:ext cx="8947200" cy="1605900"/>
          </a:xfrm>
          <a:prstGeom prst="roundRect">
            <a:avLst>
              <a:gd fmla="val 16667" name="adj"/>
            </a:avLst>
          </a:prstGeom>
          <a:solidFill>
            <a:srgbClr val="595959">
              <a:alpha val="8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292801" y="3075800"/>
            <a:ext cx="8851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 How to (gracefully) jump start data science initiatives at a start-up</a:t>
            </a:r>
            <a:endParaRPr sz="3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Cho-Nan Tsai, CTO @ Camino Financial</a:t>
            </a:r>
            <a:endParaRPr/>
          </a:p>
        </p:txBody>
      </p:sp>
      <p:pic>
        <p:nvPicPr>
          <p:cNvPr descr="C:\Users\Sean\ShareFile\Shared Folders\Company Shared Files\Marketing\Logo\RGB (Website, Video, Presentations)\CaminoFinancial_LogoB_BW_RGB.png" id="199" name="Google Shape;1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730924"/>
            <a:ext cx="2285999" cy="35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Culture</a:t>
            </a:r>
            <a:endParaRPr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6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Treat data as your first class citizen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Don’t operate on a hunch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there is a bigger fish to fry (other than data), you must go for it (like existential threat or finding your product-market fit)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658770"/>
            <a:ext cx="4156951" cy="223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out for data starvation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 creative where you get your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 data initiatives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Buy data may be OK, but as a last resort. Validate your source.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721557"/>
            <a:ext cx="4156950" cy="2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AI/ML Stack/Infrastructure</a:t>
            </a:r>
            <a:endParaRPr/>
          </a:p>
        </p:txBody>
      </p:sp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Spend the time to set up the right infrastructure first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Do’s before data science analysis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instrumentation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catalog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ETL pipeline in place (extract-transform-load)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 80% ; Data Science 20% only!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Protect your bank roll - don’t turn on data science services unless you are ready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50" y="676332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11" name="Google Shape;311;p39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2966500" y="1019894"/>
            <a:ext cx="61167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https://www.linkedin.com/in/michaeltsai/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</a:rPr>
              <a:t>https://obicho.github.io/talks/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150" y="683338"/>
            <a:ext cx="1274800" cy="7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950" y="1924913"/>
            <a:ext cx="31432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85800" y="57150"/>
            <a:ext cx="76833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Me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063" y="1042663"/>
            <a:ext cx="2671374" cy="9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1002350" y="1181175"/>
            <a:ext cx="3407700" cy="65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CTO @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1002350" y="2356900"/>
            <a:ext cx="3407700" cy="65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Fortune 100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002350" y="3532650"/>
            <a:ext cx="34077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Start-ups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/>
          <p:nvPr/>
        </p:nvSpPr>
        <p:spPr>
          <a:xfrm>
            <a:off x="0" y="-65025"/>
            <a:ext cx="9185400" cy="521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1176900" y="2168700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initiatives</a:t>
            </a: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hard!!!!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771900" y="444425"/>
            <a:ext cx="79149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87%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data science projects never make it into production.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Venture Beat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77%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businesses report that "business adoption" of big data and AI initiatives continues to represent a big challenge for business.</a:t>
            </a:r>
            <a:b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New Advantage Survey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analytics insights will not deliver business outcomes through 2022 and </a:t>
            </a:r>
            <a:r>
              <a:rPr b="1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of AI projects will “remain alchemy, run by wizards” through 2020</a:t>
            </a:r>
            <a:b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b="1" i="1" lang="en-US" sz="1800">
                <a:solidFill>
                  <a:srgbClr val="F69646"/>
                </a:solidFill>
                <a:latin typeface="Calibri"/>
                <a:ea typeface="Calibri"/>
                <a:cs typeface="Calibri"/>
                <a:sym typeface="Calibri"/>
              </a:rPr>
              <a:t>- Gartner</a:t>
            </a:r>
            <a:endParaRPr b="1" i="1" sz="1800">
              <a:solidFill>
                <a:srgbClr val="F6964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/>
          <p:nvPr/>
        </p:nvSpPr>
        <p:spPr>
          <a:xfrm>
            <a:off x="0" y="9675"/>
            <a:ext cx="91635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1230175" y="2066575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can we do about it?  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512" y="-23712"/>
            <a:ext cx="9229025" cy="519092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1280250" y="170400"/>
            <a:ext cx="67902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5 Golden Pillars of Data Science</a:t>
            </a:r>
            <a:endParaRPr b="1"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7841650" y="4767275"/>
            <a:ext cx="8451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grpSp>
        <p:nvGrpSpPr>
          <p:cNvPr id="247" name="Google Shape;247;p33"/>
          <p:cNvGrpSpPr/>
          <p:nvPr/>
        </p:nvGrpSpPr>
        <p:grpSpPr>
          <a:xfrm>
            <a:off x="2677863" y="674422"/>
            <a:ext cx="3786092" cy="3786092"/>
            <a:chOff x="2902488" y="902232"/>
            <a:chExt cx="3339000" cy="3339000"/>
          </a:xfrm>
        </p:grpSpPr>
        <p:sp>
          <p:nvSpPr>
            <p:cNvPr id="248" name="Google Shape;248;p3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33"/>
          <p:cNvSpPr/>
          <p:nvPr/>
        </p:nvSpPr>
        <p:spPr>
          <a:xfrm>
            <a:off x="3973541" y="160551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4146944" y="351302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Culture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958878" y="3771270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3840362" y="3962022"/>
            <a:ext cx="1414087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AI/ML</a:t>
            </a:r>
            <a:b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2160122" y="1965679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2333525" y="2156430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5772213" y="1965679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5945617" y="2156430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/>
          <p:nvPr/>
        </p:nvSpPr>
        <p:spPr>
          <a:xfrm>
            <a:off x="3958886" y="1964064"/>
            <a:ext cx="1211686" cy="1211686"/>
          </a:xfrm>
          <a:prstGeom prst="ellips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4132290" y="2154814"/>
            <a:ext cx="864712" cy="830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4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initiatives should be tangible, low hanging fruits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Leadership should have a good understanding of capabilities of ML/AI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Iterate always but never stall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Goals should be clearly stated and yet not too broad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Digital marketing goal examples: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Decrease user acquisition cost by X% through better targeting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Increase funnel conversion by X% by offering actionable and personalized call-to-action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25" y="658769"/>
            <a:ext cx="3949050" cy="263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685800" y="57150"/>
            <a:ext cx="5486400" cy="3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People</a:t>
            </a:r>
            <a:endParaRPr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6572250" y="97632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162150" y="658775"/>
            <a:ext cx="45201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Your first hire should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wear many hats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 an open mind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Wear many hats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Have a good business sense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draw conclusions 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 cause-effect 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Setting expectations up front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250" y="658770"/>
            <a:ext cx="4156950" cy="233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amino Financial Theme">
      <a:dk1>
        <a:srgbClr val="000000"/>
      </a:dk1>
      <a:lt1>
        <a:srgbClr val="FFFFFF"/>
      </a:lt1>
      <a:dk2>
        <a:srgbClr val="595959"/>
      </a:dk2>
      <a:lt2>
        <a:srgbClr val="00BED6"/>
      </a:lt2>
      <a:accent1>
        <a:srgbClr val="004D86"/>
      </a:accent1>
      <a:accent2>
        <a:srgbClr val="3590A9"/>
      </a:accent2>
      <a:accent3>
        <a:srgbClr val="F69646"/>
      </a:accent3>
      <a:accent4>
        <a:srgbClr val="00BED6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amino Financial Theme">
      <a:dk1>
        <a:srgbClr val="000000"/>
      </a:dk1>
      <a:lt1>
        <a:srgbClr val="FFFFFF"/>
      </a:lt1>
      <a:dk2>
        <a:srgbClr val="595959"/>
      </a:dk2>
      <a:lt2>
        <a:srgbClr val="00BED6"/>
      </a:lt2>
      <a:accent1>
        <a:srgbClr val="004D86"/>
      </a:accent1>
      <a:accent2>
        <a:srgbClr val="3590A9"/>
      </a:accent2>
      <a:accent3>
        <a:srgbClr val="F69646"/>
      </a:accent3>
      <a:accent4>
        <a:srgbClr val="00BED6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