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4aa28d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4aa28d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3f5c5f0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3f5c5f0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3f5c5f0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3f5c5f0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3f5c5f0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3f5c5f0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3f5c5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3f5c5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3f5c5f0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3f5c5f0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8f8a49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8f8a49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4aa28d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4aa28d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4aa28d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4aa28d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4aa28d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4aa28d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rajatrc1705/english-premier-league202021" TargetMode="External"/><Relationship Id="rId4" Type="http://schemas.openxmlformats.org/officeDocument/2006/relationships/hyperlink" Target="https://www.premierleague.com/tables?co=1&amp;se=363&amp;ha=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Analyses of key player stats for the 2020/2021 season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0"/>
            <a:ext cx="38576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Based on the key metrics I chose from the dataset at hand: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English players are statistically performing on the same level as the foreign players.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Pass completion rate of foreign players on average 3% better (at most).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Fans' hypothesis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(myself included)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foreign players perform better than English players is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statistically inaccurate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English players are statistically not more or less disciplined than foreign players.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https://www.kaggle.com/rajatrc1705/english-premier-league202021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Official EPL website link -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https://www.premierleague.com/tables?co=1&amp;se=363&amp;ha=-1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players: 532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Columns: 18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Clubs: 20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Nationalities: 56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Columns and Descriptions</a:t>
            </a:r>
            <a:r>
              <a:rPr b="0" lang="en" sz="2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66675"/>
            <a:ext cx="8520600" cy="4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player's first and last name.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Club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soccer team that the player plays for.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Nationality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player's nationality.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Position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Each player has a certain position, in which he plays regularly. The position in this dataset are: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FW - Forward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MF Midfield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DF - Defensive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GK - Goalkeeper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number of times the player was named in the starting 11 by the manager.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number of minutes played by the player.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number of Goals scored by the player.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Assists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number of times the player has assisted another player in scoring the goal.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Passes_Attempted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number of passes attempted by the player.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PercPassesCompleted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Percentage of passes that the player 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successfully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passed to his teammate.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Expected number of goals from the player in a match.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xA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Expected number of assists from the player in a match.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Yellow_Cards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players get a yellow card from the referee for indiscipline, technical fouls, or other minor fouls.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 Cards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players get a red card for accumulating 2 yellow cards in a single game, or for a major foul.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uestions: </a:t>
            </a:r>
            <a:endParaRPr sz="2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Did foriegn (Non-English) players perform better than English players? I will break that down into 3 questions based on the stats available in this dataset.</a:t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Did foriegn (Non-English) players contribute more goals than English players?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Did foriegn (Non-English) players make more passes than English players?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Did foriegn (Non-English) players make more accurate passes than English players?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Were foreign (Non-English) more disciplined than English players? In other words, which group received more or less yellow and red cards?</a:t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 will focus on players that played at least 5 games in the season for both analyses. However, Goalkeepers (GK) will be excluded from the 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analysis but not the discipline analysis.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Goal_Contribution (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Goals and Assists)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Passes_attempted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Perc_Passes_Completed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Discipline: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Total_Cards (sum of yellow cards and red cards)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English vs Foreign (non-English) Players </a:t>
            </a:r>
            <a:r>
              <a:rPr lang="en" sz="2100"/>
              <a:t>- Goal_Contribution</a:t>
            </a:r>
            <a:endParaRPr sz="21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687425"/>
            <a:ext cx="42270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Players count: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- 151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- 259</a:t>
            </a:r>
            <a:endParaRPr b="1" sz="1750" u="sng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b="1" sz="1750" u="sng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Means (goal_contribution):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players - 4.17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players - 3.97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Normality check: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bell curve.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Shapiro test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normality →  both p-value &gt; 0.05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1"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normally distributed</a:t>
            </a:r>
            <a:endParaRPr b="1" i="1"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hypothesis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 significant difference between the means of goal contribution of English players and foreign players.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Kruskal-Wallis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results:</a:t>
            </a:r>
            <a:endParaRPr sz="1150">
              <a:solidFill>
                <a:schemeClr val="dk2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H-value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 0.35</a:t>
            </a:r>
            <a:endParaRPr b="1" i="1" sz="11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pvalue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0.56 ( &gt; 0.05)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is true; no significant difference between the means of goal contributions of English players and foreign players.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25" y="3127900"/>
            <a:ext cx="4227000" cy="1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050" y="578650"/>
            <a:ext cx="4092175" cy="23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5750" y="64025"/>
            <a:ext cx="8679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/>
              <a:t>English vs Foreign (non-English) Players - Passes_Attempted</a:t>
            </a:r>
            <a:endParaRPr sz="21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687425"/>
            <a:ext cx="42270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b="1" sz="1750" u="sng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Means (passes):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players -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876.03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players - 860.10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Normality check: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bell curve.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Shapiro test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normality →  both p-values &gt; 0.05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1"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normally distributed</a:t>
            </a:r>
            <a:endParaRPr b="1" i="1"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hypothesis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 significant mean difference between the passes attempted by English players vs foreign players.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Kruskal-Wallis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results:</a:t>
            </a:r>
            <a:endParaRPr sz="1150">
              <a:solidFill>
                <a:schemeClr val="dk2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H-value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 0.004</a:t>
            </a:r>
            <a:endParaRPr b="1" i="1" sz="11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pvalue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0.95 ( &gt; 0.05)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is true; no significant difference between the means of passes attempted by English players and foreign players.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00" y="535025"/>
            <a:ext cx="4051700" cy="24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994425"/>
            <a:ext cx="3501625" cy="1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5750" y="64025"/>
            <a:ext cx="8679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/>
              <a:t>English vs Foreign (non-English) Players - Perc_Passes_Completed</a:t>
            </a:r>
            <a:endParaRPr sz="23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687425"/>
            <a:ext cx="42270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b="1" sz="1750" u="sng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Means (%):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players -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78.44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players - 80.00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Normality check: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ell curve.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1"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Normally distributed</a:t>
            </a:r>
            <a:endParaRPr b="1" i="1"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hypothesis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 significant mean difference between the percentage of passes completed by English players and foreign players.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results:</a:t>
            </a:r>
            <a:endParaRPr sz="1150">
              <a:solidFill>
                <a:schemeClr val="dk2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-value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 -2.11</a:t>
            </a:r>
            <a:endParaRPr b="1" i="1" sz="11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pvalue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0.03 ( &lt; 0.05)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does not stand; there is significant difference between t</a:t>
            </a:r>
            <a:r>
              <a:rPr lang="en" sz="12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 percentage of passes completed by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players and foreign players. 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With 95% confidence interval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 foreign players on average completed between </a:t>
            </a:r>
            <a:r>
              <a:rPr b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0.14%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3.00% 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more passes than English players.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00" y="458825"/>
            <a:ext cx="3931450" cy="25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50" y="2994425"/>
            <a:ext cx="34373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35750" y="64025"/>
            <a:ext cx="8679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/>
              <a:t>English vs Foreign (non-English) Players - </a:t>
            </a:r>
            <a:r>
              <a:rPr lang="en" sz="2100"/>
              <a:t>Total_Cards</a:t>
            </a:r>
            <a:endParaRPr sz="21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687425"/>
            <a:ext cx="44889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b="1" sz="1750" u="sng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Means (cards):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 players -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2.60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players - 2.69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Normality check: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bell curve.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Shapiro test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normality →  both p-values &gt; 0.05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1"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normally distributed</a:t>
            </a:r>
            <a:endParaRPr b="1" i="1"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hypothesis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 significant mean difference between the total cards received by English players and foreign players.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Kruskal-Wallis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results:</a:t>
            </a:r>
            <a:endParaRPr sz="1150">
              <a:solidFill>
                <a:schemeClr val="dk2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H-value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chemeClr val="dk2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 0.74</a:t>
            </a:r>
            <a:endParaRPr b="1" i="1" sz="11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pvalue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0.39 ( &gt; 0.05)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b="1" i="1"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 is true; no significant difference between the means</a:t>
            </a:r>
            <a:r>
              <a:rPr lang="en" sz="12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of total cards received by English players and foreign players.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00" y="535800"/>
            <a:ext cx="4277925" cy="22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821025"/>
            <a:ext cx="3008700" cy="18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