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4"/>
  </p:notesMasterIdLst>
  <p:sldIdLst>
    <p:sldId id="694" r:id="rId4"/>
    <p:sldId id="978" r:id="rId5"/>
    <p:sldId id="979" r:id="rId6"/>
    <p:sldId id="980" r:id="rId7"/>
    <p:sldId id="981" r:id="rId8"/>
    <p:sldId id="982" r:id="rId9"/>
    <p:sldId id="983" r:id="rId10"/>
    <p:sldId id="984" r:id="rId11"/>
    <p:sldId id="985" r:id="rId12"/>
    <p:sldId id="986" r:id="rId1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41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0.100.100.100:800/serverstatus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X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굿바이</a:t>
            </a:r>
            <a:r>
              <a:rPr lang="ko-KR" altLang="en-US" sz="2400" dirty="0" smtClean="0"/>
              <a:t> 프로젝트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smtClean="0">
                <a:solidFill>
                  <a:schemeClr val="tx1"/>
                </a:solidFill>
              </a:rPr>
              <a:t>박종원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kumimoji="1" lang="ko-KR" altLang="en-US" dirty="0" smtClean="0">
                <a:solidFill>
                  <a:schemeClr val="tx1"/>
                </a:solidFill>
              </a:rPr>
              <a:t> 기초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4. </a:t>
            </a:r>
            <a:r>
              <a:rPr lang="ko-KR" altLang="en-US" sz="1200" dirty="0" smtClean="0">
                <a:solidFill>
                  <a:schemeClr val="tx1"/>
                </a:solidFill>
              </a:rPr>
              <a:t>구현 </a:t>
            </a:r>
            <a:r>
              <a:rPr lang="en-US" altLang="ko-KR" sz="1200" dirty="0" smtClean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941" y="1279789"/>
            <a:ext cx="7987817" cy="3714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task5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처음 지시한 최종 </a:t>
            </a:r>
            <a:r>
              <a:rPr lang="ko-KR" altLang="en-US" sz="1100" dirty="0" err="1" smtClean="0"/>
              <a:t>쉘</a:t>
            </a:r>
            <a:r>
              <a:rPr lang="ko-KR" altLang="en-US" sz="1100" dirty="0" smtClean="0"/>
              <a:t> 프로그램을 </a:t>
            </a:r>
            <a:r>
              <a:rPr lang="ko-KR" altLang="en-US" sz="1100" dirty="0" err="1" smtClean="0"/>
              <a:t>작성한후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쉘</a:t>
            </a:r>
            <a:r>
              <a:rPr lang="ko-KR" altLang="en-US" sz="1100" dirty="0" smtClean="0"/>
              <a:t> 내용과 실행파일을 </a:t>
            </a:r>
            <a:r>
              <a:rPr lang="ko-KR" altLang="en-US" sz="1100" dirty="0" err="1" smtClean="0"/>
              <a:t>캡처하시오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시간표시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endParaRPr lang="ko" altLang="en-US" sz="1100" dirty="0"/>
          </a:p>
          <a:p>
            <a:r>
              <a:rPr lang="en-US" altLang="ko" sz="1100" dirty="0" smtClean="0"/>
              <a:t>1)</a:t>
            </a:r>
            <a:r>
              <a:rPr lang="ko-KR" altLang="en-US" sz="1100" dirty="0" err="1" smtClean="0"/>
              <a:t>쉘</a:t>
            </a:r>
            <a:r>
              <a:rPr lang="ko-KR" altLang="en-US" sz="1100" dirty="0" smtClean="0"/>
              <a:t> 프로그램 힌트</a:t>
            </a:r>
            <a:endParaRPr lang="en-US" altLang="ko-KR" sz="1100" dirty="0" smtClean="0"/>
          </a:p>
          <a:p>
            <a:endParaRPr lang="en-US" altLang="ko" sz="1100" dirty="0"/>
          </a:p>
          <a:p>
            <a:r>
              <a:rPr lang="en-US" altLang="ko" sz="1100" dirty="0" smtClean="0"/>
              <a:t>- serverstatus.html  </a:t>
            </a:r>
            <a:r>
              <a:rPr lang="ko-KR" altLang="en-US" sz="1100" dirty="0" smtClean="0"/>
              <a:t>파일을 해당 고칠 부분 위와 아래의 파일로 분리 </a:t>
            </a:r>
            <a:r>
              <a:rPr lang="en-US" altLang="ko-KR" sz="1100" dirty="0" smtClean="0"/>
              <a:t>(t1, t2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)</a:t>
            </a:r>
            <a:endParaRPr lang="ko" altLang="en-US" sz="1100" dirty="0"/>
          </a:p>
          <a:p>
            <a:r>
              <a:rPr lang="en-US" altLang="ko" sz="1100" dirty="0" smtClean="0"/>
              <a:t>- </a:t>
            </a:r>
            <a:r>
              <a:rPr lang="ko-KR" altLang="en-US" sz="1100" dirty="0" smtClean="0"/>
              <a:t>작업</a:t>
            </a:r>
            <a:r>
              <a:rPr lang="en-US" altLang="ko" sz="1100" dirty="0" smtClean="0"/>
              <a:t> </a:t>
            </a:r>
            <a:r>
              <a:rPr lang="ko-KR" altLang="en-US" sz="1100" dirty="0" smtClean="0"/>
              <a:t>임시파일 </a:t>
            </a:r>
            <a:r>
              <a:rPr lang="en-US" altLang="ko-KR" sz="1100" dirty="0" err="1" smtClean="0"/>
              <a:t>tt</a:t>
            </a:r>
            <a:r>
              <a:rPr lang="en-US" altLang="ko" sz="1100" dirty="0" smtClean="0"/>
              <a:t> </a:t>
            </a:r>
          </a:p>
          <a:p>
            <a:endParaRPr lang="en-US" altLang="ko" sz="1100" dirty="0" smtClean="0"/>
          </a:p>
          <a:p>
            <a:endParaRPr lang="en-US" altLang="ko" sz="1100" dirty="0"/>
          </a:p>
          <a:p>
            <a:endParaRPr lang="en-US" altLang="ko" sz="1100" dirty="0" smtClean="0"/>
          </a:p>
          <a:p>
            <a:endParaRPr lang="en-US" altLang="ko" sz="1100" dirty="0"/>
          </a:p>
          <a:p>
            <a:endParaRPr lang="en-US" altLang="ko" sz="1100" dirty="0" smtClean="0"/>
          </a:p>
          <a:p>
            <a:endParaRPr lang="en-US" altLang="ko" sz="1100" dirty="0"/>
          </a:p>
          <a:p>
            <a:endParaRPr lang="en-US" altLang="ko" sz="1100" dirty="0" smtClean="0"/>
          </a:p>
          <a:p>
            <a:endParaRPr lang="en-US" altLang="ko" sz="1100" dirty="0"/>
          </a:p>
          <a:p>
            <a:endParaRPr lang="en-US" altLang="ko" sz="1100" dirty="0" smtClean="0"/>
          </a:p>
          <a:p>
            <a:endParaRPr lang="en-US" altLang="ko" sz="1100" dirty="0"/>
          </a:p>
          <a:p>
            <a:endParaRPr lang="ko" altLang="en-US" sz="11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095153" y="2901189"/>
            <a:ext cx="3115339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" sz="1000" dirty="0"/>
              <a:t>while :</a:t>
            </a:r>
            <a:endParaRPr lang="ko" altLang="en-US" sz="1000" dirty="0"/>
          </a:p>
          <a:p>
            <a:r>
              <a:rPr lang="en-US" altLang="ko" sz="1000" dirty="0"/>
              <a:t>do</a:t>
            </a:r>
            <a:endParaRPr lang="ko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cat t1</a:t>
            </a:r>
            <a:r>
              <a:rPr lang="ko-KR" altLang="en-US" sz="1000" dirty="0"/>
              <a:t> </a:t>
            </a:r>
            <a:r>
              <a:rPr lang="en-US" altLang="ko" sz="1000" dirty="0"/>
              <a:t>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CPU</a:t>
            </a:r>
            <a:r>
              <a:rPr lang="ko-KR" altLang="en-US" sz="1000" dirty="0"/>
              <a:t>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-KR" altLang="en-US" sz="1000" dirty="0"/>
              <a:t>    메모리 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-KR" altLang="en-US" sz="1000" dirty="0"/>
              <a:t>    디스크 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cat </a:t>
            </a:r>
            <a:r>
              <a:rPr lang="en-US" altLang="ko-KR" sz="1000" dirty="0"/>
              <a:t>t2</a:t>
            </a:r>
            <a:r>
              <a:rPr lang="ko-KR" altLang="en-US" sz="1000" dirty="0"/>
              <a:t>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 err="1"/>
              <a:t>cp</a:t>
            </a:r>
            <a:r>
              <a:rPr lang="en-US" altLang="ko" sz="1000" dirty="0"/>
              <a:t> </a:t>
            </a:r>
            <a:r>
              <a:rPr lang="en-US" altLang="ko-KR" sz="1000" dirty="0" err="1"/>
              <a:t>tt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인터넷디렉토리에</a:t>
            </a:r>
            <a:r>
              <a:rPr lang="ko-KR" altLang="en-US" sz="1000" dirty="0"/>
              <a:t> 파일</a:t>
            </a:r>
          </a:p>
          <a:p>
            <a:r>
              <a:rPr lang="en-US" altLang="ko" sz="1000" dirty="0"/>
              <a:t>done</a:t>
            </a:r>
            <a:endParaRPr lang="ko" altLang="en-US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795667" y="692149"/>
            <a:ext cx="7450138" cy="213357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 smtClean="0"/>
              <a:t>서버 상태 모니터링 </a:t>
            </a:r>
            <a:r>
              <a:rPr lang="ko-KR" altLang="en-US" sz="1000" dirty="0" err="1" smtClean="0"/>
              <a:t>웹페이지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(HTML5) </a:t>
            </a:r>
            <a:r>
              <a:rPr lang="ko-KR" altLang="en-US" sz="1000" dirty="0" smtClean="0"/>
              <a:t>구현</a:t>
            </a:r>
            <a:endParaRPr lang="en-US" altLang="ko-KR" sz="1000" dirty="0" smtClean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 err="1" smtClean="0"/>
              <a:t>무따기가</a:t>
            </a:r>
            <a:r>
              <a:rPr lang="ko-KR" altLang="en-US" sz="1000" dirty="0" smtClean="0"/>
              <a:t> 아니라 생각해야 하는 문제</a:t>
            </a:r>
            <a:endParaRPr lang="en-US" altLang="ko-KR" sz="1000" dirty="0" smtClean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51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1.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소프트웨어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(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시스템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)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구축 프로젝트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718015" y="961114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/>
                </a:solidFill>
              </a:rPr>
              <a:t>1) </a:t>
            </a:r>
            <a:r>
              <a:rPr kumimoji="0" lang="ko-KR" altLang="en-US" sz="1100" b="1" dirty="0">
                <a:solidFill>
                  <a:schemeClr val="tx1"/>
                </a:solidFill>
              </a:rPr>
              <a:t>프로젝트의 </a:t>
            </a:r>
            <a:r>
              <a:rPr kumimoji="0" lang="ko-KR" altLang="en-US" sz="1100" b="1" dirty="0" smtClean="0">
                <a:solidFill>
                  <a:schemeClr val="tx1"/>
                </a:solidFill>
              </a:rPr>
              <a:t>정의 및 특징</a:t>
            </a:r>
            <a:endParaRPr kumimoji="0"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933915" y="1392914"/>
            <a:ext cx="1473200" cy="360363"/>
          </a:xfrm>
          <a:prstGeom prst="round2Same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프로젝트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3915" y="1802489"/>
            <a:ext cx="5048250" cy="382588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특정 제품이나 서비스를 창출하기 위해서 취해지는 한시적인 과업</a:t>
            </a:r>
          </a:p>
        </p:txBody>
      </p: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868600" y="2394400"/>
            <a:ext cx="5041900" cy="371475"/>
            <a:chOff x="3779838" y="3786720"/>
            <a:chExt cx="5223364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585" y="3788308"/>
              <a:ext cx="4731617" cy="360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최종 목적을 가진 </a:t>
              </a:r>
              <a:r>
                <a:rPr lang="ko-KR" altLang="en-US" sz="1000" dirty="0">
                  <a:solidFill>
                    <a:srgbClr val="C00000"/>
                  </a:solidFill>
                </a:rPr>
                <a:t>한시적이고 독창적인 업무</a:t>
              </a:r>
              <a:r>
                <a:rPr lang="en-US" altLang="ko-KR" sz="1000" dirty="0">
                  <a:solidFill>
                    <a:srgbClr val="C00000"/>
                  </a:solidFill>
                </a:rPr>
                <a:t>(Project Work)</a:t>
              </a:r>
              <a:r>
                <a:rPr lang="ko-KR" altLang="en-US" sz="1000" dirty="0"/>
                <a:t>임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왼쪽/오른쪽 화살표 15"/>
          <p:cNvSpPr/>
          <p:nvPr/>
        </p:nvSpPr>
        <p:spPr bwMode="auto">
          <a:xfrm>
            <a:off x="2846625" y="5128075"/>
            <a:ext cx="1101725" cy="539750"/>
          </a:xfrm>
          <a:prstGeom prst="leftRightArrow">
            <a:avLst/>
          </a:prstGeom>
          <a:solidFill>
            <a:schemeClr val="tx1"/>
          </a:solidFill>
          <a:ln w="19050">
            <a:noFill/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0088" y="2788100"/>
            <a:ext cx="471328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  <a:ea typeface="+mn-ea"/>
              </a:rPr>
              <a:t>동일한 업무를 </a:t>
            </a: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반복적</a:t>
            </a:r>
            <a:r>
              <a:rPr lang="ko-KR" altLang="en-US" sz="1000" dirty="0">
                <a:latin typeface="+mn-ea"/>
                <a:ea typeface="+mn-ea"/>
              </a:rPr>
              <a:t>이며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지속적</a:t>
            </a:r>
            <a:r>
              <a:rPr lang="ko-KR" altLang="en-US" sz="1000" dirty="0">
                <a:latin typeface="+mn-ea"/>
                <a:ea typeface="+mn-ea"/>
              </a:rPr>
              <a:t>으로 수행하는 </a:t>
            </a:r>
            <a:r>
              <a:rPr lang="en-US" altLang="ko-KR" sz="1000" dirty="0">
                <a:latin typeface="+mn-ea"/>
                <a:ea typeface="+mn-ea"/>
              </a:rPr>
              <a:t/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운영업무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(Operation Work)</a:t>
            </a:r>
            <a:r>
              <a:rPr lang="ko-KR" altLang="en-US" sz="1000" dirty="0">
                <a:latin typeface="+mn-ea"/>
                <a:ea typeface="+mn-ea"/>
              </a:rPr>
              <a:t>와 구분됨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18" name="그룹 56"/>
          <p:cNvGrpSpPr>
            <a:grpSpLocks/>
          </p:cNvGrpSpPr>
          <p:nvPr/>
        </p:nvGrpSpPr>
        <p:grpSpPr bwMode="auto">
          <a:xfrm>
            <a:off x="868600" y="3331025"/>
            <a:ext cx="5041900" cy="371475"/>
            <a:chOff x="3779838" y="3786720"/>
            <a:chExt cx="5223364" cy="37147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71585" y="3788308"/>
              <a:ext cx="4731617" cy="360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사람에 의하여 수행되고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프로젝트를 수행하기 위한 자원</a:t>
              </a:r>
              <a:r>
                <a:rPr lang="en-US" altLang="ko-KR" sz="1000" dirty="0"/>
                <a:t/>
              </a:r>
              <a:br>
                <a:rPr lang="en-US" altLang="ko-KR" sz="1000" dirty="0"/>
              </a:br>
              <a:r>
                <a:rPr lang="en-US" altLang="ko-KR" sz="1000" dirty="0"/>
                <a:t>(Resource / </a:t>
              </a:r>
              <a:r>
                <a:rPr lang="ko-KR" altLang="en-US" sz="1000" dirty="0"/>
                <a:t>인력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예산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시스템 자원 등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에 제한이 있음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2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그룹 56"/>
          <p:cNvGrpSpPr>
            <a:grpSpLocks/>
          </p:cNvGrpSpPr>
          <p:nvPr/>
        </p:nvGrpSpPr>
        <p:grpSpPr bwMode="auto">
          <a:xfrm>
            <a:off x="868600" y="3905700"/>
            <a:ext cx="5041900" cy="371475"/>
            <a:chOff x="3779838" y="3786720"/>
            <a:chExt cx="5223364" cy="37147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71585" y="3788308"/>
              <a:ext cx="4731617" cy="360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프로젝트를 수행하기 위하여 계획작업을 한 후 수행되고 각 프로젝트 수행이 잘 되도록 통제작업이 이루어짐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2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타원 25"/>
          <p:cNvSpPr/>
          <p:nvPr/>
        </p:nvSpPr>
        <p:spPr bwMode="auto">
          <a:xfrm>
            <a:off x="4213463" y="4729613"/>
            <a:ext cx="1376362" cy="133667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프로젝트</a:t>
            </a:r>
            <a:br>
              <a:rPr lang="ko-KR" altLang="en-US" sz="1000" b="1" dirty="0">
                <a:latin typeface="+mn-ea"/>
              </a:rPr>
            </a:b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한시적</a:t>
            </a:r>
            <a:r>
              <a:rPr lang="en-US" altLang="ko-KR" sz="1000" dirty="0">
                <a:latin typeface="+mn-ea"/>
              </a:rPr>
              <a:t> · </a:t>
            </a:r>
            <a:r>
              <a:rPr lang="ko-KR" altLang="en-US" sz="1000" dirty="0">
                <a:latin typeface="+mn-ea"/>
              </a:rPr>
              <a:t>독창적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1246425" y="4729613"/>
            <a:ext cx="1374775" cy="133667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운영업무</a:t>
            </a:r>
            <a:br>
              <a:rPr lang="ko-KR" altLang="en-US" sz="1000" b="1" dirty="0">
                <a:latin typeface="+mn-ea"/>
              </a:rPr>
            </a:b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반복적</a:t>
            </a:r>
            <a:r>
              <a:rPr lang="en-US" altLang="ko-KR" sz="1000" dirty="0">
                <a:latin typeface="+mn-ea"/>
              </a:rPr>
              <a:t> · </a:t>
            </a:r>
            <a:r>
              <a:rPr lang="ko-KR" altLang="en-US" sz="1000" dirty="0">
                <a:latin typeface="+mn-ea"/>
              </a:rPr>
              <a:t>지속적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71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1.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소프트웨어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(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시스템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)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구축 프로젝트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820738" y="953403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/>
                </a:solidFill>
              </a:rPr>
              <a:t>2) </a:t>
            </a:r>
            <a:r>
              <a:rPr kumimoji="0" lang="ko-KR" altLang="en-US" sz="1100" b="1" dirty="0">
                <a:solidFill>
                  <a:schemeClr val="tx1"/>
                </a:solidFill>
              </a:rPr>
              <a:t>정보시스템 개발 프로젝트</a:t>
            </a: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1036638" y="1385203"/>
            <a:ext cx="1473200" cy="360363"/>
          </a:xfrm>
          <a:prstGeom prst="round2Same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정보시스템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6638" y="1794778"/>
            <a:ext cx="5048250" cy="669925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정보시스템을 구축하는 활동 </a:t>
            </a:r>
            <a:endParaRPr lang="en-US" altLang="ko-KR" sz="1000" dirty="0"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정보시스템을 단순히 개발하는 활동뿐만 아니라 운영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유지보수 및 폐기하는 일련의 활동</a:t>
            </a: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1036638" y="2609166"/>
            <a:ext cx="2160588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소프트웨어 공학적 측면에서의 프로젝트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917951" y="2609166"/>
            <a:ext cx="2160587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dirty="0">
                <a:latin typeface="+mn-ea"/>
              </a:rPr>
              <a:t>정보시스템 개발 프로젝트</a:t>
            </a:r>
          </a:p>
        </p:txBody>
      </p:sp>
      <p:sp>
        <p:nvSpPr>
          <p:cNvPr id="33" name="등호 32"/>
          <p:cNvSpPr/>
          <p:nvPr/>
        </p:nvSpPr>
        <p:spPr bwMode="auto">
          <a:xfrm>
            <a:off x="3270251" y="2680603"/>
            <a:ext cx="574675" cy="431800"/>
          </a:xfrm>
          <a:prstGeom prst="mathEqual">
            <a:avLst/>
          </a:prstGeom>
          <a:solidFill>
            <a:schemeClr val="tx1"/>
          </a:solidFill>
          <a:ln w="19050">
            <a:noFill/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 b="1" dirty="0">
              <a:solidFill>
                <a:srgbClr val="FFFF00"/>
              </a:solidFill>
              <a:latin typeface="+mn-ea"/>
            </a:endParaRPr>
          </a:p>
        </p:txBody>
      </p:sp>
      <p:grpSp>
        <p:nvGrpSpPr>
          <p:cNvPr id="34" name="그룹 56"/>
          <p:cNvGrpSpPr>
            <a:grpSpLocks/>
          </p:cNvGrpSpPr>
          <p:nvPr/>
        </p:nvGrpSpPr>
        <p:grpSpPr bwMode="auto">
          <a:xfrm>
            <a:off x="1036638" y="3472766"/>
            <a:ext cx="5041900" cy="371475"/>
            <a:chOff x="3779838" y="3786720"/>
            <a:chExt cx="5223364" cy="37147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779838" y="3786720"/>
              <a:ext cx="432540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71585" y="3788307"/>
              <a:ext cx="4731617" cy="360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/>
                <a:t>일련의 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정보시스템</a:t>
              </a:r>
              <a:r>
                <a:rPr lang="en-US" altLang="ko-KR" sz="1000" dirty="0"/>
                <a:t>)</a:t>
              </a:r>
              <a:r>
                <a:rPr lang="ko-KR" altLang="en-US" sz="1000" dirty="0">
                  <a:solidFill>
                    <a:srgbClr val="C00000"/>
                  </a:solidFill>
                </a:rPr>
                <a:t>개발활동을 수행하는 작업</a:t>
              </a:r>
              <a:r>
                <a:rPr lang="ko-KR" altLang="en-US" sz="1000" dirty="0"/>
                <a:t>으로 구성되어 있음</a:t>
              </a:r>
              <a:r>
                <a:rPr lang="en-US" altLang="ko-KR" sz="1000" dirty="0"/>
                <a:t>.</a:t>
              </a:r>
            </a:p>
          </p:txBody>
        </p:sp>
        <p:pic>
          <p:nvPicPr>
            <p:cNvPr id="37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" name="직사각형 37"/>
          <p:cNvSpPr/>
          <p:nvPr/>
        </p:nvSpPr>
        <p:spPr>
          <a:xfrm>
            <a:off x="1508126" y="3833128"/>
            <a:ext cx="4713287" cy="631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  <a:ea typeface="+mn-ea"/>
              </a:rPr>
              <a:t>소프트웨어 공학 측면에서 프로젝트는 </a:t>
            </a: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개발활동의 집합</a:t>
            </a:r>
            <a:r>
              <a:rPr lang="ko-KR" altLang="en-US" sz="1000" dirty="0">
                <a:latin typeface="+mn-ea"/>
                <a:ea typeface="+mn-ea"/>
              </a:rPr>
              <a:t>으로 이해됨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  <a:p>
            <a:pPr marL="171450" indent="-171450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  <a:ea typeface="+mn-ea"/>
              </a:rPr>
              <a:t>개발활동을 효율적으로 효과적으로 수행하기 위하여 체계적인 접근 방식 및 일련의 기술을 필요로 함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39" name="그룹 6"/>
          <p:cNvGrpSpPr>
            <a:grpSpLocks/>
          </p:cNvGrpSpPr>
          <p:nvPr/>
        </p:nvGrpSpPr>
        <p:grpSpPr bwMode="auto">
          <a:xfrm>
            <a:off x="1250951" y="4768166"/>
            <a:ext cx="4610100" cy="577850"/>
            <a:chOff x="3995766" y="1904424"/>
            <a:chExt cx="4610414" cy="575436"/>
          </a:xfrm>
        </p:grpSpPr>
        <p:sp>
          <p:nvSpPr>
            <p:cNvPr id="40" name="직사각형 16"/>
            <p:cNvSpPr>
              <a:spLocks noChangeArrowheads="1"/>
            </p:cNvSpPr>
            <p:nvPr/>
          </p:nvSpPr>
          <p:spPr bwMode="auto">
            <a:xfrm>
              <a:off x="4067774" y="1957736"/>
              <a:ext cx="4504380" cy="52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일련의 </a:t>
              </a:r>
              <a:r>
                <a:rPr lang="ko-KR" altLang="en-US" sz="1400">
                  <a:solidFill>
                    <a:srgbClr val="C0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정보시스템 개발 프로젝트를 어떻게 </a:t>
              </a:r>
              <a:r>
                <a:rPr lang="en-US" altLang="ko-KR" sz="1400">
                  <a:solidFill>
                    <a:srgbClr val="C0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/>
              </a:r>
              <a:br>
                <a:rPr lang="en-US" altLang="ko-KR" sz="1400">
                  <a:solidFill>
                    <a:srgbClr val="C0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</a:br>
              <a:r>
                <a:rPr lang="ko-KR" altLang="en-US" sz="1400">
                  <a:solidFill>
                    <a:srgbClr val="C0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잘 수행할 수 있는 방법</a:t>
              </a:r>
              <a:r>
                <a:rPr lang="ko-KR" altLang="en-US" sz="140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을 찾는 것이 중요한 과제</a:t>
              </a:r>
            </a:p>
          </p:txBody>
        </p:sp>
        <p:pic>
          <p:nvPicPr>
            <p:cNvPr id="41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9F9ED"/>
                </a:clrFrom>
                <a:clrTo>
                  <a:srgbClr val="F9F9ED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995766" y="1904424"/>
              <a:ext cx="369979" cy="345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9F9ED"/>
                </a:clrFrom>
                <a:clrTo>
                  <a:srgbClr val="F9F9ED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44073" y="1910011"/>
              <a:ext cx="362107" cy="353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671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1.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소프트웨어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(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시스템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)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구축 프로젝트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913959" y="1011916"/>
            <a:ext cx="4321175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/>
                </a:solidFill>
              </a:rPr>
              <a:t>3</a:t>
            </a:r>
            <a:r>
              <a:rPr kumimoji="0" lang="en-US" altLang="ko-KR" sz="1100" b="1" dirty="0" smtClean="0">
                <a:solidFill>
                  <a:schemeClr val="tx1"/>
                </a:solidFill>
              </a:rPr>
              <a:t>)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SDLC (Software Development Life Cycle) -&gt; </a:t>
            </a:r>
            <a:r>
              <a:rPr kumimoji="0" lang="ko-KR" altLang="en-US" sz="1100" b="1" dirty="0" smtClean="0">
                <a:solidFill>
                  <a:schemeClr val="tx1"/>
                </a:solidFill>
              </a:rPr>
              <a:t>폭포수 모델</a:t>
            </a:r>
            <a:endParaRPr kumimoji="0"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29859" y="1443716"/>
            <a:ext cx="2305050" cy="360363"/>
          </a:xfrm>
          <a:prstGeom prst="round2Same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1000" b="1" dirty="0">
                <a:latin typeface="+mn-ea"/>
              </a:rPr>
              <a:t>폭포수 모델</a:t>
            </a:r>
            <a:r>
              <a:rPr lang="en-US" altLang="ko-KR" sz="1000" b="1" dirty="0">
                <a:latin typeface="+mn-ea"/>
              </a:rPr>
              <a:t>(Waterfall Model)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29859" y="1853291"/>
            <a:ext cx="5048250" cy="527050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일반적인 개발업무의 표준적으로 적용되는 방법론</a:t>
            </a:r>
            <a:endParaRPr lang="en-US" altLang="ko-KR" sz="1000" dirty="0"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분석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설계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개발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구현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테스트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배포ㆍ운영이 </a:t>
            </a:r>
            <a:r>
              <a:rPr lang="ko-KR" altLang="en-US" sz="1000" dirty="0">
                <a:latin typeface="+mn-ea"/>
              </a:rPr>
              <a:t>물 흐르듯 차근히 진행되는 모델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9859" y="2523216"/>
            <a:ext cx="5026025" cy="2808288"/>
          </a:xfrm>
          <a:prstGeom prst="homePlate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474472" y="5164816"/>
            <a:ext cx="2328862" cy="346075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폭포수 모델 단계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6" name="그룹 15"/>
          <p:cNvGrpSpPr>
            <a:grpSpLocks/>
          </p:cNvGrpSpPr>
          <p:nvPr/>
        </p:nvGrpSpPr>
        <p:grpSpPr bwMode="auto">
          <a:xfrm>
            <a:off x="1563247" y="2651804"/>
            <a:ext cx="3987800" cy="2374900"/>
            <a:chOff x="4283968" y="2405225"/>
            <a:chExt cx="3988488" cy="2374343"/>
          </a:xfrm>
        </p:grpSpPr>
        <p:cxnSp>
          <p:nvCxnSpPr>
            <p:cNvPr id="28" name="꺾인 연결선 27"/>
            <p:cNvCxnSpPr/>
            <p:nvPr/>
          </p:nvCxnSpPr>
          <p:spPr>
            <a:xfrm rot="16200000" flipH="1">
              <a:off x="4949300" y="2467036"/>
              <a:ext cx="269812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 bwMode="auto">
            <a:xfrm>
              <a:off x="4283968" y="2405225"/>
              <a:ext cx="838345" cy="2967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요건 정의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44" name="꺾인 연결선 43"/>
            <p:cNvCxnSpPr/>
            <p:nvPr/>
          </p:nvCxnSpPr>
          <p:spPr>
            <a:xfrm rot="16200000" flipH="1">
              <a:off x="5553447" y="2891592"/>
              <a:ext cx="271399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/>
            <p:nvPr/>
          </p:nvCxnSpPr>
          <p:spPr>
            <a:xfrm rot="16200000" flipH="1">
              <a:off x="6194114" y="3295516"/>
              <a:ext cx="269812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/>
            <p:nvPr/>
          </p:nvCxnSpPr>
          <p:spPr>
            <a:xfrm rot="16200000" flipH="1">
              <a:off x="6849865" y="3720866"/>
              <a:ext cx="269812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/>
            <p:nvPr/>
          </p:nvCxnSpPr>
          <p:spPr>
            <a:xfrm rot="16200000" flipH="1">
              <a:off x="7495295" y="4126377"/>
              <a:ext cx="271399" cy="431874"/>
            </a:xfrm>
            <a:prstGeom prst="bentConnector3">
              <a:avLst>
                <a:gd name="adj1" fmla="val 482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모서리가 둥근 직사각형 47"/>
            <p:cNvSpPr/>
            <p:nvPr/>
          </p:nvSpPr>
          <p:spPr bwMode="auto">
            <a:xfrm>
              <a:off x="4885734" y="2833749"/>
              <a:ext cx="838345" cy="2967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분석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5500203" y="3247989"/>
              <a:ext cx="836756" cy="2967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설계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6138488" y="3654294"/>
              <a:ext cx="838345" cy="2967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구현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6786300" y="4076470"/>
              <a:ext cx="838345" cy="2983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테스트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7434111" y="4482775"/>
              <a:ext cx="838345" cy="2967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배포ㆍ운영</a:t>
              </a:r>
              <a:endParaRPr lang="ko-KR" altLang="en-US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eaLnBrk="1" fontAlgn="auto" hangingPunct="1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요건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5580374" cy="1074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리눅스</a:t>
            </a:r>
            <a:r>
              <a:rPr lang="ko-KR" altLang="en-US" sz="1100" dirty="0" smtClean="0"/>
              <a:t> 서버의 </a:t>
            </a:r>
            <a:r>
              <a:rPr lang="en-US" altLang="ko-KR" sz="1100" dirty="0" smtClean="0"/>
              <a:t>CPU,</a:t>
            </a:r>
            <a:r>
              <a:rPr lang="ko-KR" altLang="en-US" sz="1100" dirty="0" smtClean="0"/>
              <a:t>메모리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디스크 상태를 시각적으로 볼 수 있는 웹 페이지를 작성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프로그래머가 이미 </a:t>
            </a:r>
            <a:r>
              <a:rPr lang="ko-KR" altLang="en-US" sz="1100" dirty="0" err="1" smtClean="0"/>
              <a:t>웹페이지를</a:t>
            </a:r>
            <a:r>
              <a:rPr lang="ko-KR" altLang="en-US" sz="1100" dirty="0" smtClean="0"/>
              <a:t> 작성하였음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당신은 이 페이지를 웹 서버에 게시하고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err="1" smtClean="0"/>
              <a:t>리눅스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쉘</a:t>
            </a:r>
            <a:r>
              <a:rPr lang="ko-KR" altLang="en-US" sz="1100" dirty="0" smtClean="0"/>
              <a:t> 프로그램으로 실시간으로 데이터가 연결되도록 작성 운영할 것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16" y="2617838"/>
            <a:ext cx="6620344" cy="33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분석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8133958" cy="871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Task 1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파일서버에 교안 </a:t>
            </a:r>
            <a:r>
              <a:rPr lang="ko-KR" altLang="en-US" sz="1100" dirty="0" err="1" smtClean="0"/>
              <a:t>디렉토리에</a:t>
            </a:r>
            <a:r>
              <a:rPr lang="ko-KR" altLang="en-US" sz="1100" dirty="0" smtClean="0"/>
              <a:t> 있는 </a:t>
            </a:r>
            <a:r>
              <a:rPr lang="en-US" altLang="ko-KR" sz="1100" dirty="0" smtClean="0"/>
              <a:t>serverstatus.html </a:t>
            </a:r>
            <a:r>
              <a:rPr lang="ko-KR" altLang="en-US" sz="1100" dirty="0" smtClean="0"/>
              <a:t>과 </a:t>
            </a:r>
            <a:r>
              <a:rPr lang="en-US" altLang="ko-KR" sz="1100" dirty="0" err="1" smtClean="0"/>
              <a:t>ChartNew</a:t>
            </a:r>
            <a:r>
              <a:rPr lang="ko-KR" altLang="en-US" sz="1100" dirty="0" err="1" smtClean="0"/>
              <a:t>디렉토리를</a:t>
            </a:r>
            <a:r>
              <a:rPr lang="ko-KR" altLang="en-US" sz="1100" dirty="0" smtClean="0"/>
              <a:t> 당신의 서버의 웹 서버 기본 </a:t>
            </a:r>
            <a:r>
              <a:rPr lang="ko-KR" altLang="en-US" sz="1100" dirty="0" err="1" smtClean="0"/>
              <a:t>디렉토리로</a:t>
            </a:r>
            <a:r>
              <a:rPr lang="ko-KR" altLang="en-US" sz="1100" dirty="0" smtClean="0"/>
              <a:t> 옮김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hlinkClick r:id="rId2"/>
              </a:rPr>
              <a:t>http://100.100.100.100:800/serverstatus.html</a:t>
            </a:r>
            <a:r>
              <a:rPr lang="ko-KR" altLang="en-US" sz="1100" dirty="0" smtClean="0"/>
              <a:t>을 실행시켜서 화면을 </a:t>
            </a:r>
            <a:r>
              <a:rPr lang="ko-KR" altLang="en-US" sz="1100" dirty="0" err="1" smtClean="0"/>
              <a:t>캡쳐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단 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하단 시간이 같이 보이도록 할 것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Hint: </a:t>
            </a:r>
            <a:r>
              <a:rPr lang="ko-KR" altLang="en-US" sz="1100" dirty="0" smtClean="0"/>
              <a:t>권한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주의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18" y="2319815"/>
            <a:ext cx="7353717" cy="40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분석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7766870" cy="1074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Task 2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CPU </a:t>
            </a: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55.5 ,CPU</a:t>
            </a:r>
            <a:r>
              <a:rPr lang="ko-KR" altLang="en-US" sz="1100" dirty="0" err="1" smtClean="0"/>
              <a:t>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44.5 </a:t>
            </a:r>
            <a:r>
              <a:rPr lang="ko-KR" altLang="en-US" sz="1100" dirty="0" smtClean="0"/>
              <a:t>메모리사용 </a:t>
            </a:r>
            <a:r>
              <a:rPr lang="en-US" altLang="ko-KR" sz="1100" dirty="0" smtClean="0"/>
              <a:t>1562464, </a:t>
            </a:r>
            <a:r>
              <a:rPr lang="ko-KR" altLang="en-US" sz="1100" dirty="0" smtClean="0"/>
              <a:t>메모리 </a:t>
            </a:r>
            <a:r>
              <a:rPr lang="ko-KR" altLang="en-US" sz="1100" dirty="0" err="1" smtClean="0"/>
              <a:t>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1123212, </a:t>
            </a:r>
            <a:r>
              <a:rPr lang="ko-KR" altLang="en-US" sz="1100" dirty="0" smtClean="0"/>
              <a:t>디스크사용</a:t>
            </a:r>
            <a:r>
              <a:rPr lang="en-US" altLang="ko-KR" sz="1100" dirty="0" smtClean="0"/>
              <a:t>123232,</a:t>
            </a:r>
            <a:r>
              <a:rPr lang="ko-KR" altLang="en-US" sz="1100" dirty="0" err="1" smtClean="0"/>
              <a:t>디스크프리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1231244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위 수치로 표시될 수 있도록 </a:t>
            </a:r>
            <a:r>
              <a:rPr lang="en-US" altLang="ko-KR" sz="1100" dirty="0" smtClean="0"/>
              <a:t>html</a:t>
            </a:r>
            <a:r>
              <a:rPr lang="ko-KR" altLang="en-US" sz="1100" dirty="0" smtClean="0"/>
              <a:t>파일을 분석하여 </a:t>
            </a:r>
            <a:r>
              <a:rPr lang="ko-KR" altLang="en-US" sz="1100" dirty="0" err="1" smtClean="0"/>
              <a:t>고칠것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고친 화면을 시간과 함께 </a:t>
            </a:r>
            <a:r>
              <a:rPr lang="ko-KR" altLang="en-US" sz="1100" dirty="0" err="1" smtClean="0"/>
              <a:t>캡쳐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93077" y="2508822"/>
            <a:ext cx="7673465" cy="18866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Task 3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당신의 서버의 </a:t>
            </a:r>
            <a:r>
              <a:rPr lang="en-US" altLang="ko-KR" sz="1100" dirty="0" smtClean="0"/>
              <a:t>CPU</a:t>
            </a:r>
            <a:r>
              <a:rPr lang="ko-KR" altLang="en-US" sz="1100" dirty="0" smtClean="0"/>
              <a:t>상황을 </a:t>
            </a:r>
            <a:r>
              <a:rPr lang="ko-KR" altLang="en-US" sz="1100" dirty="0" err="1" smtClean="0"/>
              <a:t>리눅스</a:t>
            </a:r>
            <a:r>
              <a:rPr lang="ko-KR" altLang="en-US" sz="1100" dirty="0" smtClean="0"/>
              <a:t> 명령어로 실행하여 </a:t>
            </a:r>
            <a:r>
              <a:rPr lang="ko-KR" altLang="en-US" sz="1100" dirty="0" err="1" smtClean="0"/>
              <a:t>캡쳐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</a:t>
            </a:r>
            <a:r>
              <a:rPr lang="ko-KR" altLang="en-US" sz="1100" dirty="0" smtClean="0"/>
              <a:t>메모리상황을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 smtClean="0"/>
              <a:t>캡쳐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</a:t>
            </a:r>
            <a:r>
              <a:rPr lang="ko-KR" altLang="en-US" sz="1100" dirty="0" smtClean="0"/>
              <a:t>디스크상황을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 smtClean="0"/>
              <a:t>캡쳐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위의 </a:t>
            </a:r>
            <a:r>
              <a:rPr lang="ko-KR" altLang="en-US" sz="1100" dirty="0" err="1" smtClean="0"/>
              <a:t>해당값으로</a:t>
            </a:r>
            <a:r>
              <a:rPr lang="ko-KR" altLang="en-US" sz="1100" dirty="0" smtClean="0"/>
              <a:t> 표시될 수 있도록 </a:t>
            </a:r>
            <a:r>
              <a:rPr lang="en-US" altLang="ko-KR" sz="1100" dirty="0" smtClean="0"/>
              <a:t>html</a:t>
            </a:r>
            <a:r>
              <a:rPr lang="ko-KR" altLang="en-US" sz="1100" dirty="0" smtClean="0"/>
              <a:t>파일을 분석하여 </a:t>
            </a:r>
            <a:r>
              <a:rPr lang="ko-KR" altLang="en-US" sz="1100" dirty="0" err="1" smtClean="0"/>
              <a:t>고칠것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고친 화면을 시간과 함께 </a:t>
            </a:r>
            <a:r>
              <a:rPr lang="ko-KR" altLang="en-US" sz="1100" dirty="0" err="1" smtClean="0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827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리눅스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쉘</a:t>
            </a:r>
            <a:r>
              <a:rPr lang="ko-KR" altLang="en-US" sz="1800" dirty="0" smtClean="0"/>
              <a:t> 프로그래밍 실무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설계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7987817" cy="24960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chemeClr val="tx1"/>
                </a:solidFill>
              </a:rPr>
              <a:t>task4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tx1"/>
                </a:solidFill>
              </a:rPr>
              <a:t>다음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쉘</a:t>
            </a:r>
            <a:r>
              <a:rPr lang="ko-KR" altLang="en-US" sz="1100" dirty="0" smtClean="0">
                <a:solidFill>
                  <a:schemeClr val="tx1"/>
                </a:solidFill>
              </a:rPr>
              <a:t> 명령어를 하나씩 실행해보고 결과화면과 간단한 설명을 덧붙여서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캡처하시오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시간표시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1-1)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 smtClean="0">
                <a:solidFill>
                  <a:schemeClr val="tx1"/>
                </a:solidFill>
              </a:rPr>
              <a:t>1-2) </a:t>
            </a:r>
            <a:r>
              <a:rPr lang="en-US" altLang="ko" sz="1100" dirty="0" err="1" smtClean="0">
                <a:solidFill>
                  <a:schemeClr val="tx1"/>
                </a:solidFill>
              </a:rPr>
              <a:t>sar</a:t>
            </a:r>
            <a:r>
              <a:rPr lang="en-US" altLang="ko" sz="1100" dirty="0" smtClean="0">
                <a:solidFill>
                  <a:schemeClr val="tx1"/>
                </a:solidFill>
              </a:rPr>
              <a:t> </a:t>
            </a:r>
            <a:r>
              <a:rPr lang="en-US" altLang="ko" sz="1100" dirty="0">
                <a:solidFill>
                  <a:schemeClr val="tx1"/>
                </a:solidFill>
              </a:rPr>
              <a:t>1 1| grep Average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 smtClean="0">
                <a:solidFill>
                  <a:schemeClr val="tx1"/>
                </a:solidFill>
              </a:rPr>
              <a:t>1-3) </a:t>
            </a:r>
            <a:r>
              <a:rPr lang="en-US" altLang="ko" sz="1100" dirty="0" err="1" smtClean="0">
                <a:solidFill>
                  <a:schemeClr val="tx1"/>
                </a:solidFill>
              </a:rPr>
              <a:t>sar</a:t>
            </a:r>
            <a:r>
              <a:rPr lang="en-US" altLang="ko" sz="1100" dirty="0" smtClean="0">
                <a:solidFill>
                  <a:schemeClr val="tx1"/>
                </a:solidFill>
              </a:rPr>
              <a:t> </a:t>
            </a:r>
            <a:r>
              <a:rPr lang="en-US" altLang="ko" sz="1100" dirty="0">
                <a:solidFill>
                  <a:schemeClr val="tx1"/>
                </a:solidFill>
              </a:rPr>
              <a:t>1 1| grep Average| </a:t>
            </a:r>
            <a:r>
              <a:rPr lang="en-US" altLang="ko" sz="1100" dirty="0" err="1">
                <a:solidFill>
                  <a:schemeClr val="tx1"/>
                </a:solidFill>
              </a:rPr>
              <a:t>awk</a:t>
            </a:r>
            <a:r>
              <a:rPr lang="en-US" altLang="ko" sz="1100" dirty="0">
                <a:solidFill>
                  <a:schemeClr val="tx1"/>
                </a:solidFill>
              </a:rPr>
              <a:t> '{print $8 }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 smtClean="0">
                <a:solidFill>
                  <a:schemeClr val="tx1"/>
                </a:solidFill>
              </a:rPr>
              <a:t>1-4) </a:t>
            </a:r>
            <a:r>
              <a:rPr lang="en-US" altLang="ko" sz="1100" dirty="0" err="1" smtClean="0">
                <a:solidFill>
                  <a:schemeClr val="tx1"/>
                </a:solidFill>
              </a:rPr>
              <a:t>sar</a:t>
            </a:r>
            <a:r>
              <a:rPr lang="en-US" altLang="ko" sz="1100" dirty="0" smtClean="0">
                <a:solidFill>
                  <a:schemeClr val="tx1"/>
                </a:solidFill>
              </a:rPr>
              <a:t> </a:t>
            </a:r>
            <a:r>
              <a:rPr lang="en-US" altLang="ko" sz="1100" dirty="0">
                <a:solidFill>
                  <a:schemeClr val="tx1"/>
                </a:solidFill>
              </a:rPr>
              <a:t>1 1|grep Average |</a:t>
            </a:r>
            <a:r>
              <a:rPr lang="en-US" altLang="ko" sz="1100" dirty="0" err="1">
                <a:solidFill>
                  <a:schemeClr val="tx1"/>
                </a:solidFill>
              </a:rPr>
              <a:t>awk</a:t>
            </a:r>
            <a:r>
              <a:rPr lang="en-US" altLang="ko" sz="1100" dirty="0">
                <a:solidFill>
                  <a:schemeClr val="tx1"/>
                </a:solidFill>
              </a:rPr>
              <a:t> '{ print "CPU_FREE=" $8 </a:t>
            </a:r>
            <a:r>
              <a:rPr lang="en-US" altLang="ko" sz="1100" dirty="0" smtClean="0">
                <a:solidFill>
                  <a:schemeClr val="tx1"/>
                </a:solidFill>
              </a:rPr>
              <a:t>";\n </a:t>
            </a:r>
            <a:r>
              <a:rPr lang="en-US" altLang="ko" sz="1100" dirty="0">
                <a:solidFill>
                  <a:schemeClr val="tx1"/>
                </a:solidFill>
              </a:rPr>
              <a:t>CPU_USED</a:t>
            </a:r>
            <a:r>
              <a:rPr lang="en-US" altLang="ko" sz="1100" dirty="0" smtClean="0">
                <a:solidFill>
                  <a:schemeClr val="tx1"/>
                </a:solidFill>
              </a:rPr>
              <a:t>=“ </a:t>
            </a:r>
            <a:r>
              <a:rPr lang="en-US" altLang="ko" sz="1100" dirty="0">
                <a:solidFill>
                  <a:schemeClr val="tx1"/>
                </a:solidFill>
              </a:rPr>
              <a:t>100-$8 </a:t>
            </a:r>
            <a:r>
              <a:rPr lang="en-US" altLang="ko" sz="1100" dirty="0" smtClean="0">
                <a:solidFill>
                  <a:schemeClr val="tx1"/>
                </a:solidFill>
              </a:rPr>
              <a:t>“;”}’</a:t>
            </a:r>
            <a:endParaRPr lang="ko" altLang="en-US" sz="1100" dirty="0">
              <a:solidFill>
                <a:schemeClr val="tx1"/>
              </a:solidFill>
            </a:endParaRPr>
          </a:p>
          <a:p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 smtClean="0">
                <a:solidFill>
                  <a:schemeClr val="tx1"/>
                </a:solidFill>
              </a:rPr>
              <a:t>2-1)free</a:t>
            </a:r>
            <a:endParaRPr lang="ko" altLang="en-US" sz="1100" dirty="0">
              <a:solidFill>
                <a:schemeClr val="tx1"/>
              </a:solidFill>
            </a:endParaRPr>
          </a:p>
          <a:p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 smtClean="0">
                <a:solidFill>
                  <a:schemeClr val="tx1"/>
                </a:solidFill>
              </a:rPr>
              <a:t>3-1) </a:t>
            </a:r>
            <a:r>
              <a:rPr lang="en-US" altLang="ko" sz="1100" dirty="0" err="1" smtClean="0">
                <a:solidFill>
                  <a:schemeClr val="tx1"/>
                </a:solidFill>
              </a:rPr>
              <a:t>df</a:t>
            </a:r>
            <a:r>
              <a:rPr lang="en-US" altLang="ko" sz="1100" dirty="0" smtClean="0">
                <a:solidFill>
                  <a:schemeClr val="tx1"/>
                </a:solidFill>
              </a:rPr>
              <a:t> </a:t>
            </a:r>
            <a:r>
              <a:rPr lang="en-US" altLang="ko" sz="1100" dirty="0">
                <a:solidFill>
                  <a:schemeClr val="tx1"/>
                </a:solidFill>
              </a:rPr>
              <a:t>-k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 smtClean="0">
                <a:solidFill>
                  <a:schemeClr val="tx1"/>
                </a:solidFill>
              </a:rPr>
              <a:t>3-2) </a:t>
            </a:r>
            <a:r>
              <a:rPr lang="en-US" altLang="ko" sz="1100" dirty="0" err="1" smtClean="0">
                <a:solidFill>
                  <a:schemeClr val="tx1"/>
                </a:solidFill>
              </a:rPr>
              <a:t>df</a:t>
            </a:r>
            <a:r>
              <a:rPr lang="en-US" altLang="ko" sz="1100" dirty="0" smtClean="0">
                <a:solidFill>
                  <a:schemeClr val="tx1"/>
                </a:solidFill>
              </a:rPr>
              <a:t> </a:t>
            </a:r>
            <a:r>
              <a:rPr lang="en-US" altLang="ko" sz="1100" dirty="0">
                <a:solidFill>
                  <a:schemeClr val="tx1"/>
                </a:solidFill>
              </a:rPr>
              <a:t>-k | grep -v Filesystem 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 smtClean="0">
                <a:solidFill>
                  <a:schemeClr val="tx1"/>
                </a:solidFill>
              </a:rPr>
              <a:t>3-3) </a:t>
            </a:r>
            <a:r>
              <a:rPr lang="en-US" altLang="ko" sz="1100" dirty="0" err="1" smtClean="0">
                <a:solidFill>
                  <a:schemeClr val="tx1"/>
                </a:solidFill>
              </a:rPr>
              <a:t>df</a:t>
            </a:r>
            <a:r>
              <a:rPr lang="en-US" altLang="ko" sz="1100" dirty="0" smtClean="0">
                <a:solidFill>
                  <a:schemeClr val="tx1"/>
                </a:solidFill>
              </a:rPr>
              <a:t> </a:t>
            </a:r>
            <a:r>
              <a:rPr lang="en-US" altLang="ko" sz="1100" dirty="0">
                <a:solidFill>
                  <a:schemeClr val="tx1"/>
                </a:solidFill>
              </a:rPr>
              <a:t>-k | grep -v Filesystem | </a:t>
            </a:r>
            <a:r>
              <a:rPr lang="en-US" altLang="ko" sz="1100" dirty="0" err="1">
                <a:solidFill>
                  <a:schemeClr val="tx1"/>
                </a:solidFill>
              </a:rPr>
              <a:t>awk</a:t>
            </a:r>
            <a:r>
              <a:rPr lang="en-US" altLang="ko" sz="1100" dirty="0">
                <a:solidFill>
                  <a:schemeClr val="tx1"/>
                </a:solidFill>
              </a:rPr>
              <a:t> '{sum += $4} END { print "DSK_FREE=" sum ";" </a:t>
            </a:r>
            <a:r>
              <a:rPr lang="en-US" altLang="ko" sz="1100" dirty="0" smtClean="0">
                <a:solidFill>
                  <a:schemeClr val="tx1"/>
                </a:solidFill>
              </a:rPr>
              <a:t>}'</a:t>
            </a:r>
            <a:endParaRPr lang="ko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45480</TotalTime>
  <Words>628</Words>
  <Application>Microsoft Office PowerPoint</Application>
  <PresentationFormat>A4 용지(210x297mm)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가는각진제목체</vt:lpstr>
      <vt:lpstr>굴림</vt:lpstr>
      <vt:lpstr>돋움</vt:lpstr>
      <vt:lpstr>맑은 고딕</vt:lpstr>
      <vt:lpstr>휴먼엑스포</vt:lpstr>
      <vt:lpstr>Arial</vt:lpstr>
      <vt:lpstr>Wingdings</vt:lpstr>
      <vt:lpstr>1_Default Design</vt:lpstr>
      <vt:lpstr>기본 디자인</vt:lpstr>
      <vt:lpstr>3_Default Design</vt:lpstr>
      <vt:lpstr>X. 굿바이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4</cp:lastModifiedBy>
  <cp:revision>2795</cp:revision>
  <cp:lastPrinted>2015-10-28T04:44:44Z</cp:lastPrinted>
  <dcterms:created xsi:type="dcterms:W3CDTF">2003-10-22T07:02:37Z</dcterms:created>
  <dcterms:modified xsi:type="dcterms:W3CDTF">2018-04-09T23:42:02Z</dcterms:modified>
</cp:coreProperties>
</file>