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62" r:id="rId5"/>
    <p:sldId id="412" r:id="rId6"/>
    <p:sldId id="413" r:id="rId7"/>
    <p:sldId id="417" r:id="rId8"/>
    <p:sldId id="415" r:id="rId9"/>
    <p:sldId id="416" r:id="rId10"/>
    <p:sldId id="418" r:id="rId11"/>
    <p:sldId id="419" r:id="rId12"/>
    <p:sldId id="422" r:id="rId13"/>
    <p:sldId id="421" r:id="rId14"/>
    <p:sldId id="393" r:id="rId15"/>
    <p:sldId id="261" r:id="rId1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Kutchi" initials="AK" lastIdx="1" clrIdx="0">
    <p:extLst>
      <p:ext uri="{19B8F6BF-5375-455C-9EA6-DF929625EA0E}">
        <p15:presenceInfo xmlns:p15="http://schemas.microsoft.com/office/powerpoint/2012/main" userId="640bc0208ef7e6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8" autoAdjust="0"/>
    <p:restoredTop sz="94660"/>
  </p:normalViewPr>
  <p:slideViewPr>
    <p:cSldViewPr snapToGrid="0">
      <p:cViewPr varScale="1">
        <p:scale>
          <a:sx n="91" d="100"/>
          <a:sy n="91"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2T20:51:36.899"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1">
            <a:extLst>
              <a:ext uri="{FF2B5EF4-FFF2-40B4-BE49-F238E27FC236}">
                <a16:creationId xmlns:a16="http://schemas.microsoft.com/office/drawing/2014/main"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4" name="Rectangle 11">
            <a:extLst>
              <a:ext uri="{FF2B5EF4-FFF2-40B4-BE49-F238E27FC236}">
                <a16:creationId xmlns:a16="http://schemas.microsoft.com/office/drawing/2014/main"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488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0374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5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56" r:id="rId11"/>
    <p:sldLayoutId id="21474836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b="1" dirty="0"/>
              <a:t>BITCOIN PRICE PREDICTION</a:t>
            </a:r>
          </a:p>
        </p:txBody>
      </p:sp>
      <p:sp>
        <p:nvSpPr>
          <p:cNvPr id="2" name="TextBox 1">
            <a:extLst>
              <a:ext uri="{FF2B5EF4-FFF2-40B4-BE49-F238E27FC236}">
                <a16:creationId xmlns:a16="http://schemas.microsoft.com/office/drawing/2014/main" id="{89453DBE-8678-49A2-841F-31538E4579B7}"/>
              </a:ext>
            </a:extLst>
          </p:cNvPr>
          <p:cNvSpPr txBox="1"/>
          <p:nvPr/>
        </p:nvSpPr>
        <p:spPr>
          <a:xfrm>
            <a:off x="10083566" y="5657671"/>
            <a:ext cx="2525087" cy="369332"/>
          </a:xfrm>
          <a:prstGeom prst="rect">
            <a:avLst/>
          </a:prstGeom>
          <a:noFill/>
        </p:spPr>
        <p:txBody>
          <a:bodyPr wrap="square" rtlCol="0">
            <a:spAutoFit/>
          </a:bodyPr>
          <a:lstStyle/>
          <a:p>
            <a:r>
              <a:rPr lang="en-US" dirty="0"/>
              <a:t>Obie Udemezue</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User Interface</a:t>
            </a:r>
          </a:p>
        </p:txBody>
      </p:sp>
      <p:sp>
        <p:nvSpPr>
          <p:cNvPr id="4" name="TextBox 3">
            <a:extLst>
              <a:ext uri="{FF2B5EF4-FFF2-40B4-BE49-F238E27FC236}">
                <a16:creationId xmlns:a16="http://schemas.microsoft.com/office/drawing/2014/main" id="{1AD1D7A5-1C7B-436F-AD1B-8998AC6C79EE}"/>
              </a:ext>
            </a:extLst>
          </p:cNvPr>
          <p:cNvSpPr txBox="1"/>
          <p:nvPr/>
        </p:nvSpPr>
        <p:spPr>
          <a:xfrm>
            <a:off x="4425880" y="6542018"/>
            <a:ext cx="4773538" cy="307777"/>
          </a:xfrm>
          <a:prstGeom prst="rect">
            <a:avLst/>
          </a:prstGeom>
          <a:noFill/>
        </p:spPr>
        <p:txBody>
          <a:bodyPr wrap="square" rtlCol="0">
            <a:spAutoFit/>
          </a:bodyPr>
          <a:lstStyle/>
          <a:p>
            <a:r>
              <a:rPr lang="en-US" sz="1400" dirty="0"/>
              <a:t>https://bytgypsy-app.herokuapp.com</a:t>
            </a:r>
          </a:p>
        </p:txBody>
      </p:sp>
      <p:pic>
        <p:nvPicPr>
          <p:cNvPr id="5" name="Picture 4">
            <a:extLst>
              <a:ext uri="{FF2B5EF4-FFF2-40B4-BE49-F238E27FC236}">
                <a16:creationId xmlns:a16="http://schemas.microsoft.com/office/drawing/2014/main" id="{BD163A43-6611-4357-B35C-25D8A2F8B359}"/>
              </a:ext>
            </a:extLst>
          </p:cNvPr>
          <p:cNvPicPr>
            <a:picLocks noChangeAspect="1"/>
          </p:cNvPicPr>
          <p:nvPr/>
        </p:nvPicPr>
        <p:blipFill>
          <a:blip r:embed="rId2"/>
          <a:stretch>
            <a:fillRect/>
          </a:stretch>
        </p:blipFill>
        <p:spPr>
          <a:xfrm>
            <a:off x="3274503" y="1307770"/>
            <a:ext cx="5642994" cy="4966706"/>
          </a:xfrm>
          <a:prstGeom prst="rect">
            <a:avLst/>
          </a:prstGeom>
        </p:spPr>
      </p:pic>
    </p:spTree>
    <p:extLst>
      <p:ext uri="{BB962C8B-B14F-4D97-AF65-F5344CB8AC3E}">
        <p14:creationId xmlns:p14="http://schemas.microsoft.com/office/powerpoint/2010/main" val="405164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Vision</a:t>
            </a:r>
          </a:p>
        </p:txBody>
      </p:sp>
      <p:sp>
        <p:nvSpPr>
          <p:cNvPr id="10" name="TextBox 9">
            <a:extLst>
              <a:ext uri="{FF2B5EF4-FFF2-40B4-BE49-F238E27FC236}">
                <a16:creationId xmlns:a16="http://schemas.microsoft.com/office/drawing/2014/main" id="{0AF05A49-858B-46BB-920B-AE9022D8E5D5}"/>
              </a:ext>
            </a:extLst>
          </p:cNvPr>
          <p:cNvSpPr txBox="1"/>
          <p:nvPr/>
        </p:nvSpPr>
        <p:spPr>
          <a:xfrm>
            <a:off x="829718" y="3281646"/>
            <a:ext cx="5697590"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Demand and supply of Bitcoin</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Cost of mining a Bitcoin</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Number of competing currencies</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Exchanges it trades on</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Regulations governing its sale</a:t>
            </a:r>
          </a:p>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Media influence</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29718" y="2104416"/>
            <a:ext cx="3023611" cy="954107"/>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Future Developments</a:t>
            </a:r>
            <a:endParaRPr lang="ko-KR" altLang="en-US" sz="2800" b="1" dirty="0">
              <a:solidFill>
                <a:schemeClr val="tx1">
                  <a:lumMod val="75000"/>
                  <a:lumOff val="25000"/>
                </a:schemeClr>
              </a:solidFill>
              <a:cs typeface="Arial" pitchFamily="34" charset="0"/>
            </a:endParaRPr>
          </a:p>
        </p:txBody>
      </p:sp>
      <p:grpSp>
        <p:nvGrpSpPr>
          <p:cNvPr id="6" name="그룹 2">
            <a:extLst>
              <a:ext uri="{FF2B5EF4-FFF2-40B4-BE49-F238E27FC236}">
                <a16:creationId xmlns:a16="http://schemas.microsoft.com/office/drawing/2014/main" id="{B3E39955-E20B-44F9-B529-9762F0E75C29}"/>
              </a:ext>
            </a:extLst>
          </p:cNvPr>
          <p:cNvGrpSpPr/>
          <p:nvPr/>
        </p:nvGrpSpPr>
        <p:grpSpPr>
          <a:xfrm>
            <a:off x="9229928" y="4323419"/>
            <a:ext cx="1278139" cy="1100338"/>
            <a:chOff x="7521194" y="5284915"/>
            <a:chExt cx="1137987" cy="979683"/>
          </a:xfrm>
        </p:grpSpPr>
        <p:grpSp>
          <p:nvGrpSpPr>
            <p:cNvPr id="8" name="Group 7">
              <a:extLst>
                <a:ext uri="{FF2B5EF4-FFF2-40B4-BE49-F238E27FC236}">
                  <a16:creationId xmlns:a16="http://schemas.microsoft.com/office/drawing/2014/main" id="{1BCA4C36-45EC-4288-9478-CCDBD70EDD52}"/>
                </a:ext>
              </a:extLst>
            </p:cNvPr>
            <p:cNvGrpSpPr/>
            <p:nvPr/>
          </p:nvGrpSpPr>
          <p:grpSpPr>
            <a:xfrm>
              <a:off x="7521194" y="5284915"/>
              <a:ext cx="1137987" cy="979683"/>
              <a:chOff x="5580112" y="4160675"/>
              <a:chExt cx="2016224" cy="1735751"/>
            </a:xfrm>
          </p:grpSpPr>
          <p:sp>
            <p:nvSpPr>
              <p:cNvPr id="11" name="Trapezoid 1">
                <a:extLst>
                  <a:ext uri="{FF2B5EF4-FFF2-40B4-BE49-F238E27FC236}">
                    <a16:creationId xmlns:a16="http://schemas.microsoft.com/office/drawing/2014/main" id="{665B8C3C-DB5D-408A-91C3-E6F624CE11FD}"/>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rapezoid 6">
                <a:extLst>
                  <a:ext uri="{FF2B5EF4-FFF2-40B4-BE49-F238E27FC236}">
                    <a16:creationId xmlns:a16="http://schemas.microsoft.com/office/drawing/2014/main" id="{60054214-58DD-48E5-93C6-BA0A96ABE2B9}"/>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Oval 5">
                <a:extLst>
                  <a:ext uri="{FF2B5EF4-FFF2-40B4-BE49-F238E27FC236}">
                    <a16:creationId xmlns:a16="http://schemas.microsoft.com/office/drawing/2014/main" id="{6542D870-E369-4F36-8215-B0C9A51067E7}"/>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9" name="Chord 23">
              <a:extLst>
                <a:ext uri="{FF2B5EF4-FFF2-40B4-BE49-F238E27FC236}">
                  <a16:creationId xmlns:a16="http://schemas.microsoft.com/office/drawing/2014/main" id="{A07EA25D-35F3-4097-B06D-5EC9EC9DCE3B}"/>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그룹 12">
            <a:extLst>
              <a:ext uri="{FF2B5EF4-FFF2-40B4-BE49-F238E27FC236}">
                <a16:creationId xmlns:a16="http://schemas.microsoft.com/office/drawing/2014/main" id="{C750C1B3-D9EB-4125-9262-0FFD21FC42F6}"/>
              </a:ext>
            </a:extLst>
          </p:cNvPr>
          <p:cNvGrpSpPr/>
          <p:nvPr/>
        </p:nvGrpSpPr>
        <p:grpSpPr>
          <a:xfrm rot="914251">
            <a:off x="6988210" y="2441225"/>
            <a:ext cx="3392473" cy="1975550"/>
            <a:chOff x="4094747" y="2381166"/>
            <a:chExt cx="4510139" cy="2626405"/>
          </a:xfrm>
        </p:grpSpPr>
        <p:grpSp>
          <p:nvGrpSpPr>
            <p:cNvPr id="16" name="그룹 13">
              <a:extLst>
                <a:ext uri="{FF2B5EF4-FFF2-40B4-BE49-F238E27FC236}">
                  <a16:creationId xmlns:a16="http://schemas.microsoft.com/office/drawing/2014/main" id="{04F9D7E4-1BAD-43FB-99EB-7D891397AC70}"/>
                </a:ext>
              </a:extLst>
            </p:cNvPr>
            <p:cNvGrpSpPr/>
            <p:nvPr/>
          </p:nvGrpSpPr>
          <p:grpSpPr>
            <a:xfrm rot="712870">
              <a:off x="4094747" y="2381166"/>
              <a:ext cx="3101505" cy="1698788"/>
              <a:chOff x="2380909" y="2446766"/>
              <a:chExt cx="2745256" cy="1503659"/>
            </a:xfrm>
          </p:grpSpPr>
          <p:sp>
            <p:nvSpPr>
              <p:cNvPr id="22" name="자유형: 도형 19">
                <a:extLst>
                  <a:ext uri="{FF2B5EF4-FFF2-40B4-BE49-F238E27FC236}">
                    <a16:creationId xmlns:a16="http://schemas.microsoft.com/office/drawing/2014/main" id="{E0FC2764-9939-4F4E-92A4-030E7B25FB72}"/>
                  </a:ext>
                </a:extLst>
              </p:cNvPr>
              <p:cNvSpPr/>
              <p:nvPr/>
            </p:nvSpPr>
            <p:spPr>
              <a:xfrm rot="1231697">
                <a:off x="3121386" y="2561927"/>
                <a:ext cx="2004779" cy="1388498"/>
              </a:xfrm>
              <a:custGeom>
                <a:avLst/>
                <a:gdLst>
                  <a:gd name="connsiteX0" fmla="*/ 679840 w 2951501"/>
                  <a:gd name="connsiteY0" fmla="*/ 1516490 h 1616735"/>
                  <a:gd name="connsiteX1" fmla="*/ 1817700 w 2951501"/>
                  <a:gd name="connsiteY1" fmla="*/ 1516490 h 1616735"/>
                  <a:gd name="connsiteX2" fmla="*/ 1817700 w 2951501"/>
                  <a:gd name="connsiteY2" fmla="*/ 1567623 h 1616735"/>
                  <a:gd name="connsiteX3" fmla="*/ 1774636 w 2951501"/>
                  <a:gd name="connsiteY3" fmla="*/ 1616735 h 1616735"/>
                  <a:gd name="connsiteX4" fmla="*/ 722905 w 2951501"/>
                  <a:gd name="connsiteY4" fmla="*/ 1616735 h 1616735"/>
                  <a:gd name="connsiteX5" fmla="*/ 679840 w 2951501"/>
                  <a:gd name="connsiteY5" fmla="*/ 1567623 h 1616735"/>
                  <a:gd name="connsiteX6" fmla="*/ 679840 w 2951501"/>
                  <a:gd name="connsiteY6" fmla="*/ 1407500 h 1616735"/>
                  <a:gd name="connsiteX7" fmla="*/ 1817700 w 2951501"/>
                  <a:gd name="connsiteY7" fmla="*/ 1407500 h 1616735"/>
                  <a:gd name="connsiteX8" fmla="*/ 1817700 w 2951501"/>
                  <a:gd name="connsiteY8" fmla="*/ 1472848 h 1616735"/>
                  <a:gd name="connsiteX9" fmla="*/ 679840 w 2951501"/>
                  <a:gd name="connsiteY9" fmla="*/ 1472848 h 1616735"/>
                  <a:gd name="connsiteX10" fmla="*/ 1817700 w 2951501"/>
                  <a:gd name="connsiteY10" fmla="*/ 611112 h 1616735"/>
                  <a:gd name="connsiteX11" fmla="*/ 1817700 w 2951501"/>
                  <a:gd name="connsiteY11" fmla="*/ 973623 h 1616735"/>
                  <a:gd name="connsiteX12" fmla="*/ 2224001 w 2951501"/>
                  <a:gd name="connsiteY12" fmla="*/ 611112 h 1616735"/>
                  <a:gd name="connsiteX13" fmla="*/ 449189 w 2951501"/>
                  <a:gd name="connsiteY13" fmla="*/ 386587 h 1616735"/>
                  <a:gd name="connsiteX14" fmla="*/ 239392 w 2951501"/>
                  <a:gd name="connsiteY14" fmla="*/ 437793 h 1616735"/>
                  <a:gd name="connsiteX15" fmla="*/ 127717 w 2951501"/>
                  <a:gd name="connsiteY15" fmla="*/ 563345 h 1616735"/>
                  <a:gd name="connsiteX16" fmla="*/ 119224 w 2951501"/>
                  <a:gd name="connsiteY16" fmla="*/ 813828 h 1616735"/>
                  <a:gd name="connsiteX17" fmla="*/ 118041 w 2951501"/>
                  <a:gd name="connsiteY17" fmla="*/ 814226 h 1616735"/>
                  <a:gd name="connsiteX18" fmla="*/ 156579 w 2951501"/>
                  <a:gd name="connsiteY18" fmla="*/ 873845 h 1616735"/>
                  <a:gd name="connsiteX19" fmla="*/ 319223 w 2951501"/>
                  <a:gd name="connsiteY19" fmla="*/ 1023753 h 1616735"/>
                  <a:gd name="connsiteX20" fmla="*/ 318718 w 2951501"/>
                  <a:gd name="connsiteY20" fmla="*/ 1024809 h 1616735"/>
                  <a:gd name="connsiteX21" fmla="*/ 679840 w 2951501"/>
                  <a:gd name="connsiteY21" fmla="*/ 1198510 h 1616735"/>
                  <a:gd name="connsiteX22" fmla="*/ 679840 w 2951501"/>
                  <a:gd name="connsiteY22" fmla="*/ 494818 h 1616735"/>
                  <a:gd name="connsiteX23" fmla="*/ 613050 w 2951501"/>
                  <a:gd name="connsiteY23" fmla="*/ 439426 h 1616735"/>
                  <a:gd name="connsiteX24" fmla="*/ 522606 w 2951501"/>
                  <a:gd name="connsiteY24" fmla="*/ 399416 h 1616735"/>
                  <a:gd name="connsiteX25" fmla="*/ 449189 w 2951501"/>
                  <a:gd name="connsiteY25" fmla="*/ 386587 h 1616735"/>
                  <a:gd name="connsiteX26" fmla="*/ 2556092 w 2951501"/>
                  <a:gd name="connsiteY26" fmla="*/ 0 h 1616735"/>
                  <a:gd name="connsiteX27" fmla="*/ 2951501 w 2951501"/>
                  <a:gd name="connsiteY27" fmla="*/ 404658 h 1616735"/>
                  <a:gd name="connsiteX28" fmla="*/ 2608538 w 2951501"/>
                  <a:gd name="connsiteY28" fmla="*/ 418986 h 1616735"/>
                  <a:gd name="connsiteX29" fmla="*/ 2606605 w 2951501"/>
                  <a:gd name="connsiteY29" fmla="*/ 417008 h 1616735"/>
                  <a:gd name="connsiteX30" fmla="*/ 1820087 w 2951501"/>
                  <a:gd name="connsiteY30" fmla="*/ 1344294 h 1616735"/>
                  <a:gd name="connsiteX31" fmla="*/ 1817700 w 2951501"/>
                  <a:gd name="connsiteY31" fmla="*/ 1341966 h 1616735"/>
                  <a:gd name="connsiteX32" fmla="*/ 1817700 w 2951501"/>
                  <a:gd name="connsiteY32" fmla="*/ 1363858 h 1616735"/>
                  <a:gd name="connsiteX33" fmla="*/ 679840 w 2951501"/>
                  <a:gd name="connsiteY33" fmla="*/ 1363858 h 1616735"/>
                  <a:gd name="connsiteX34" fmla="*/ 679840 w 2951501"/>
                  <a:gd name="connsiteY34" fmla="*/ 1307744 h 1616735"/>
                  <a:gd name="connsiteX35" fmla="*/ 268830 w 2951501"/>
                  <a:gd name="connsiteY35" fmla="*/ 1110047 h 1616735"/>
                  <a:gd name="connsiteX36" fmla="*/ 270209 w 2951501"/>
                  <a:gd name="connsiteY36" fmla="*/ 1107180 h 1616735"/>
                  <a:gd name="connsiteX37" fmla="*/ 198248 w 2951501"/>
                  <a:gd name="connsiteY37" fmla="*/ 1056644 h 1616735"/>
                  <a:gd name="connsiteX38" fmla="*/ 55623 w 2951501"/>
                  <a:gd name="connsiteY38" fmla="*/ 898485 h 1616735"/>
                  <a:gd name="connsiteX39" fmla="*/ 1591 w 2951501"/>
                  <a:gd name="connsiteY39" fmla="*/ 738051 h 1616735"/>
                  <a:gd name="connsiteX40" fmla="*/ 88988 w 2951501"/>
                  <a:gd name="connsiteY40" fmla="*/ 428893 h 1616735"/>
                  <a:gd name="connsiteX41" fmla="*/ 91156 w 2951501"/>
                  <a:gd name="connsiteY41" fmla="*/ 430488 h 1616735"/>
                  <a:gd name="connsiteX42" fmla="*/ 424588 w 2951501"/>
                  <a:gd name="connsiteY42" fmla="*/ 285218 h 1616735"/>
                  <a:gd name="connsiteX43" fmla="*/ 550151 w 2951501"/>
                  <a:gd name="connsiteY43" fmla="*/ 302724 h 1616735"/>
                  <a:gd name="connsiteX44" fmla="*/ 666090 w 2951501"/>
                  <a:gd name="connsiteY44" fmla="*/ 354013 h 1616735"/>
                  <a:gd name="connsiteX45" fmla="*/ 690060 w 2951501"/>
                  <a:gd name="connsiteY45" fmla="*/ 373892 h 1616735"/>
                  <a:gd name="connsiteX46" fmla="*/ 692454 w 2951501"/>
                  <a:gd name="connsiteY46" fmla="*/ 367302 h 1616735"/>
                  <a:gd name="connsiteX47" fmla="*/ 722905 w 2951501"/>
                  <a:gd name="connsiteY47" fmla="*/ 352917 h 1616735"/>
                  <a:gd name="connsiteX48" fmla="*/ 1774636 w 2951501"/>
                  <a:gd name="connsiteY48" fmla="*/ 352917 h 1616735"/>
                  <a:gd name="connsiteX49" fmla="*/ 1817700 w 2951501"/>
                  <a:gd name="connsiteY49" fmla="*/ 402029 h 1616735"/>
                  <a:gd name="connsiteX50" fmla="*/ 1817700 w 2951501"/>
                  <a:gd name="connsiteY50" fmla="*/ 525619 h 1616735"/>
                  <a:gd name="connsiteX51" fmla="*/ 2319822 w 2951501"/>
                  <a:gd name="connsiteY51" fmla="*/ 525619 h 1616735"/>
                  <a:gd name="connsiteX52" fmla="*/ 2530110 w 2951501"/>
                  <a:gd name="connsiteY52" fmla="*/ 337995 h 1616735"/>
                  <a:gd name="connsiteX53" fmla="*/ 2533895 w 2951501"/>
                  <a:gd name="connsiteY53" fmla="*/ 341686 h 16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51501" h="1616735">
                    <a:moveTo>
                      <a:pt x="679840" y="1516490"/>
                    </a:moveTo>
                    <a:lnTo>
                      <a:pt x="1817700" y="1516490"/>
                    </a:lnTo>
                    <a:lnTo>
                      <a:pt x="1817700" y="1567623"/>
                    </a:lnTo>
                    <a:cubicBezTo>
                      <a:pt x="1817700" y="1594747"/>
                      <a:pt x="1798420" y="1616735"/>
                      <a:pt x="1774636" y="1616735"/>
                    </a:cubicBezTo>
                    <a:lnTo>
                      <a:pt x="722905" y="1616735"/>
                    </a:lnTo>
                    <a:cubicBezTo>
                      <a:pt x="699121" y="1616735"/>
                      <a:pt x="679840" y="1594747"/>
                      <a:pt x="679840" y="1567623"/>
                    </a:cubicBezTo>
                    <a:close/>
                    <a:moveTo>
                      <a:pt x="679840" y="1407500"/>
                    </a:moveTo>
                    <a:lnTo>
                      <a:pt x="1817700" y="1407500"/>
                    </a:lnTo>
                    <a:lnTo>
                      <a:pt x="1817700" y="1472848"/>
                    </a:lnTo>
                    <a:lnTo>
                      <a:pt x="679840" y="1472848"/>
                    </a:lnTo>
                    <a:close/>
                    <a:moveTo>
                      <a:pt x="1817700" y="611112"/>
                    </a:moveTo>
                    <a:lnTo>
                      <a:pt x="1817700" y="973623"/>
                    </a:lnTo>
                    <a:lnTo>
                      <a:pt x="2224001" y="611112"/>
                    </a:lnTo>
                    <a:close/>
                    <a:moveTo>
                      <a:pt x="449189" y="386587"/>
                    </a:moveTo>
                    <a:cubicBezTo>
                      <a:pt x="375505" y="381552"/>
                      <a:pt x="302157" y="399580"/>
                      <a:pt x="239392" y="437793"/>
                    </a:cubicBezTo>
                    <a:cubicBezTo>
                      <a:pt x="191686" y="474403"/>
                      <a:pt x="154461" y="503154"/>
                      <a:pt x="127717" y="563345"/>
                    </a:cubicBezTo>
                    <a:cubicBezTo>
                      <a:pt x="95043" y="642185"/>
                      <a:pt x="91358" y="731154"/>
                      <a:pt x="119224" y="813828"/>
                    </a:cubicBezTo>
                    <a:lnTo>
                      <a:pt x="118041" y="814226"/>
                    </a:lnTo>
                    <a:lnTo>
                      <a:pt x="156579" y="873845"/>
                    </a:lnTo>
                    <a:cubicBezTo>
                      <a:pt x="200043" y="932336"/>
                      <a:pt x="255879" y="983997"/>
                      <a:pt x="319223" y="1023753"/>
                    </a:cubicBezTo>
                    <a:lnTo>
                      <a:pt x="318718" y="1024809"/>
                    </a:lnTo>
                    <a:lnTo>
                      <a:pt x="679840" y="1198510"/>
                    </a:lnTo>
                    <a:lnTo>
                      <a:pt x="679840" y="494818"/>
                    </a:lnTo>
                    <a:lnTo>
                      <a:pt x="613050" y="439426"/>
                    </a:lnTo>
                    <a:cubicBezTo>
                      <a:pt x="585307" y="422195"/>
                      <a:pt x="554948" y="408629"/>
                      <a:pt x="522606" y="399416"/>
                    </a:cubicBezTo>
                    <a:cubicBezTo>
                      <a:pt x="498349" y="392506"/>
                      <a:pt x="473751" y="388265"/>
                      <a:pt x="449189" y="386587"/>
                    </a:cubicBezTo>
                    <a:close/>
                    <a:moveTo>
                      <a:pt x="2556092" y="0"/>
                    </a:moveTo>
                    <a:lnTo>
                      <a:pt x="2951501" y="404658"/>
                    </a:lnTo>
                    <a:lnTo>
                      <a:pt x="2608538" y="418986"/>
                    </a:lnTo>
                    <a:lnTo>
                      <a:pt x="2606605" y="417008"/>
                    </a:lnTo>
                    <a:lnTo>
                      <a:pt x="1820087" y="1344294"/>
                    </a:lnTo>
                    <a:lnTo>
                      <a:pt x="1817700" y="1341966"/>
                    </a:lnTo>
                    <a:lnTo>
                      <a:pt x="1817700" y="1363858"/>
                    </a:lnTo>
                    <a:lnTo>
                      <a:pt x="679840" y="1363858"/>
                    </a:lnTo>
                    <a:lnTo>
                      <a:pt x="679840" y="1307744"/>
                    </a:lnTo>
                    <a:lnTo>
                      <a:pt x="268830" y="1110047"/>
                    </a:lnTo>
                    <a:lnTo>
                      <a:pt x="270209" y="1107180"/>
                    </a:lnTo>
                    <a:lnTo>
                      <a:pt x="198248" y="1056644"/>
                    </a:lnTo>
                    <a:cubicBezTo>
                      <a:pt x="142291" y="1011239"/>
                      <a:pt x="93777" y="957478"/>
                      <a:pt x="55623" y="898485"/>
                    </a:cubicBezTo>
                    <a:cubicBezTo>
                      <a:pt x="27132" y="847625"/>
                      <a:pt x="9121" y="802009"/>
                      <a:pt x="1591" y="738051"/>
                    </a:cubicBezTo>
                    <a:cubicBezTo>
                      <a:pt x="-7531" y="629033"/>
                      <a:pt x="22695" y="518961"/>
                      <a:pt x="88988" y="428893"/>
                    </a:cubicBezTo>
                    <a:lnTo>
                      <a:pt x="91156" y="430488"/>
                    </a:lnTo>
                    <a:cubicBezTo>
                      <a:pt x="162999" y="345385"/>
                      <a:pt x="305583" y="286481"/>
                      <a:pt x="424588" y="285218"/>
                    </a:cubicBezTo>
                    <a:cubicBezTo>
                      <a:pt x="466453" y="285186"/>
                      <a:pt x="508692" y="290914"/>
                      <a:pt x="550151" y="302724"/>
                    </a:cubicBezTo>
                    <a:cubicBezTo>
                      <a:pt x="591610" y="314534"/>
                      <a:pt x="630526" y="331925"/>
                      <a:pt x="666090" y="354013"/>
                    </a:cubicBezTo>
                    <a:lnTo>
                      <a:pt x="690060" y="373892"/>
                    </a:lnTo>
                    <a:lnTo>
                      <a:pt x="692454" y="367302"/>
                    </a:lnTo>
                    <a:cubicBezTo>
                      <a:pt x="700247" y="358414"/>
                      <a:pt x="711013" y="352917"/>
                      <a:pt x="722905" y="352917"/>
                    </a:cubicBezTo>
                    <a:lnTo>
                      <a:pt x="1774636" y="352917"/>
                    </a:lnTo>
                    <a:cubicBezTo>
                      <a:pt x="1798420" y="352917"/>
                      <a:pt x="1817700" y="374905"/>
                      <a:pt x="1817700" y="402029"/>
                    </a:cubicBezTo>
                    <a:lnTo>
                      <a:pt x="1817700" y="525619"/>
                    </a:lnTo>
                    <a:lnTo>
                      <a:pt x="2319822" y="525619"/>
                    </a:lnTo>
                    <a:lnTo>
                      <a:pt x="2530110" y="337995"/>
                    </a:lnTo>
                    <a:lnTo>
                      <a:pt x="2533895" y="341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자유형: 도형 20">
                <a:extLst>
                  <a:ext uri="{FF2B5EF4-FFF2-40B4-BE49-F238E27FC236}">
                    <a16:creationId xmlns:a16="http://schemas.microsoft.com/office/drawing/2014/main" id="{36D9C6C9-98CB-4FE9-B217-23D511E24253}"/>
                  </a:ext>
                </a:extLst>
              </p:cNvPr>
              <p:cNvSpPr/>
              <p:nvPr/>
            </p:nvSpPr>
            <p:spPr>
              <a:xfrm rot="6382074">
                <a:off x="2673354" y="2332594"/>
                <a:ext cx="683006" cy="911350"/>
              </a:xfrm>
              <a:custGeom>
                <a:avLst/>
                <a:gdLst>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45990 w 852117"/>
                  <a:gd name="connsiteY6" fmla="*/ 68978 h 913021"/>
                  <a:gd name="connsiteX7" fmla="*/ 454992 w 852117"/>
                  <a:gd name="connsiteY7" fmla="*/ 231624 h 913021"/>
                  <a:gd name="connsiteX8" fmla="*/ 452843 w 852117"/>
                  <a:gd name="connsiteY8" fmla="*/ 13725 h 913021"/>
                  <a:gd name="connsiteX9" fmla="*/ 562280 w 852117"/>
                  <a:gd name="connsiteY9" fmla="*/ 38587 h 913021"/>
                  <a:gd name="connsiteX10" fmla="*/ 591089 w 852117"/>
                  <a:gd name="connsiteY10" fmla="*/ 223958 h 913021"/>
                  <a:gd name="connsiteX11" fmla="*/ 574101 w 852117"/>
                  <a:gd name="connsiteY11" fmla="*/ 39172 h 913021"/>
                  <a:gd name="connsiteX12" fmla="*/ 703090 w 852117"/>
                  <a:gd name="connsiteY12" fmla="*/ 62958 h 913021"/>
                  <a:gd name="connsiteX13" fmla="*/ 709880 w 852117"/>
                  <a:gd name="connsiteY13" fmla="*/ 237369 h 913021"/>
                  <a:gd name="connsiteX14" fmla="*/ 714239 w 852117"/>
                  <a:gd name="connsiteY14" fmla="*/ 69553 h 913021"/>
                  <a:gd name="connsiteX15" fmla="*/ 822235 w 852117"/>
                  <a:gd name="connsiteY15" fmla="*/ 87329 h 913021"/>
                  <a:gd name="connsiteX16" fmla="*/ 851404 w 852117"/>
                  <a:gd name="connsiteY16" fmla="*/ 326326 h 913021"/>
                  <a:gd name="connsiteX17" fmla="*/ 762365 w 852117"/>
                  <a:gd name="connsiteY17" fmla="*/ 809335 h 913021"/>
                  <a:gd name="connsiteX18" fmla="*/ 751654 w 852117"/>
                  <a:gd name="connsiteY18" fmla="*/ 912259 h 913021"/>
                  <a:gd name="connsiteX19" fmla="*/ 380634 w 852117"/>
                  <a:gd name="connsiteY19" fmla="*/ 913021 h 913021"/>
                  <a:gd name="connsiteX20" fmla="*/ 361777 w 852117"/>
                  <a:gd name="connsiteY20" fmla="*/ 780857 h 913021"/>
                  <a:gd name="connsiteX21" fmla="*/ 259790 w 852117"/>
                  <a:gd name="connsiteY21" fmla="*/ 654805 h 913021"/>
                  <a:gd name="connsiteX22" fmla="*/ 127442 w 852117"/>
                  <a:gd name="connsiteY22" fmla="*/ 467151 h 913021"/>
                  <a:gd name="connsiteX23" fmla="*/ 0 w 852117"/>
                  <a:gd name="connsiteY23" fmla="*/ 226050 h 913021"/>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54992 w 852117"/>
                  <a:gd name="connsiteY6" fmla="*/ 231624 h 913021"/>
                  <a:gd name="connsiteX7" fmla="*/ 452843 w 852117"/>
                  <a:gd name="connsiteY7" fmla="*/ 13725 h 913021"/>
                  <a:gd name="connsiteX8" fmla="*/ 562280 w 852117"/>
                  <a:gd name="connsiteY8" fmla="*/ 38587 h 913021"/>
                  <a:gd name="connsiteX9" fmla="*/ 591089 w 852117"/>
                  <a:gd name="connsiteY9" fmla="*/ 223958 h 913021"/>
                  <a:gd name="connsiteX10" fmla="*/ 574101 w 852117"/>
                  <a:gd name="connsiteY10" fmla="*/ 39172 h 913021"/>
                  <a:gd name="connsiteX11" fmla="*/ 703090 w 852117"/>
                  <a:gd name="connsiteY11" fmla="*/ 62958 h 913021"/>
                  <a:gd name="connsiteX12" fmla="*/ 709880 w 852117"/>
                  <a:gd name="connsiteY12" fmla="*/ 237369 h 913021"/>
                  <a:gd name="connsiteX13" fmla="*/ 714239 w 852117"/>
                  <a:gd name="connsiteY13" fmla="*/ 69553 h 913021"/>
                  <a:gd name="connsiteX14" fmla="*/ 822235 w 852117"/>
                  <a:gd name="connsiteY14" fmla="*/ 87329 h 913021"/>
                  <a:gd name="connsiteX15" fmla="*/ 851404 w 852117"/>
                  <a:gd name="connsiteY15" fmla="*/ 326326 h 913021"/>
                  <a:gd name="connsiteX16" fmla="*/ 762365 w 852117"/>
                  <a:gd name="connsiteY16" fmla="*/ 809335 h 913021"/>
                  <a:gd name="connsiteX17" fmla="*/ 751654 w 852117"/>
                  <a:gd name="connsiteY17" fmla="*/ 912259 h 913021"/>
                  <a:gd name="connsiteX18" fmla="*/ 380634 w 852117"/>
                  <a:gd name="connsiteY18" fmla="*/ 913021 h 913021"/>
                  <a:gd name="connsiteX19" fmla="*/ 361777 w 852117"/>
                  <a:gd name="connsiteY19" fmla="*/ 780857 h 913021"/>
                  <a:gd name="connsiteX20" fmla="*/ 259790 w 852117"/>
                  <a:gd name="connsiteY20" fmla="*/ 654805 h 913021"/>
                  <a:gd name="connsiteX21" fmla="*/ 127442 w 852117"/>
                  <a:gd name="connsiteY21" fmla="*/ 467151 h 913021"/>
                  <a:gd name="connsiteX22" fmla="*/ 0 w 852117"/>
                  <a:gd name="connsiteY22" fmla="*/ 226050 h 913021"/>
                  <a:gd name="connsiteX0" fmla="*/ 0 w 852117"/>
                  <a:gd name="connsiteY0" fmla="*/ 218504 h 905475"/>
                  <a:gd name="connsiteX1" fmla="*/ 235595 w 852117"/>
                  <a:gd name="connsiteY1" fmla="*/ 365610 h 905475"/>
                  <a:gd name="connsiteX2" fmla="*/ 311282 w 852117"/>
                  <a:gd name="connsiteY2" fmla="*/ 390450 h 905475"/>
                  <a:gd name="connsiteX3" fmla="*/ 331029 w 852117"/>
                  <a:gd name="connsiteY3" fmla="*/ 132121 h 905475"/>
                  <a:gd name="connsiteX4" fmla="*/ 328134 w 852117"/>
                  <a:gd name="connsiteY4" fmla="*/ 0 h 905475"/>
                  <a:gd name="connsiteX5" fmla="*/ 446516 w 852117"/>
                  <a:gd name="connsiteY5" fmla="*/ 3421 h 905475"/>
                  <a:gd name="connsiteX6" fmla="*/ 454992 w 852117"/>
                  <a:gd name="connsiteY6" fmla="*/ 224078 h 905475"/>
                  <a:gd name="connsiteX7" fmla="*/ 452843 w 852117"/>
                  <a:gd name="connsiteY7" fmla="*/ 6179 h 905475"/>
                  <a:gd name="connsiteX8" fmla="*/ 562280 w 852117"/>
                  <a:gd name="connsiteY8" fmla="*/ 31041 h 905475"/>
                  <a:gd name="connsiteX9" fmla="*/ 591089 w 852117"/>
                  <a:gd name="connsiteY9" fmla="*/ 216412 h 905475"/>
                  <a:gd name="connsiteX10" fmla="*/ 574101 w 852117"/>
                  <a:gd name="connsiteY10" fmla="*/ 31626 h 905475"/>
                  <a:gd name="connsiteX11" fmla="*/ 703090 w 852117"/>
                  <a:gd name="connsiteY11" fmla="*/ 55412 h 905475"/>
                  <a:gd name="connsiteX12" fmla="*/ 709880 w 852117"/>
                  <a:gd name="connsiteY12" fmla="*/ 229823 h 905475"/>
                  <a:gd name="connsiteX13" fmla="*/ 714239 w 852117"/>
                  <a:gd name="connsiteY13" fmla="*/ 62007 h 905475"/>
                  <a:gd name="connsiteX14" fmla="*/ 822235 w 852117"/>
                  <a:gd name="connsiteY14" fmla="*/ 79783 h 905475"/>
                  <a:gd name="connsiteX15" fmla="*/ 851404 w 852117"/>
                  <a:gd name="connsiteY15" fmla="*/ 318780 h 905475"/>
                  <a:gd name="connsiteX16" fmla="*/ 762365 w 852117"/>
                  <a:gd name="connsiteY16" fmla="*/ 801789 h 905475"/>
                  <a:gd name="connsiteX17" fmla="*/ 751654 w 852117"/>
                  <a:gd name="connsiteY17" fmla="*/ 904713 h 905475"/>
                  <a:gd name="connsiteX18" fmla="*/ 380634 w 852117"/>
                  <a:gd name="connsiteY18" fmla="*/ 905475 h 905475"/>
                  <a:gd name="connsiteX19" fmla="*/ 361777 w 852117"/>
                  <a:gd name="connsiteY19" fmla="*/ 773311 h 905475"/>
                  <a:gd name="connsiteX20" fmla="*/ 259790 w 852117"/>
                  <a:gd name="connsiteY20" fmla="*/ 647259 h 905475"/>
                  <a:gd name="connsiteX21" fmla="*/ 127442 w 852117"/>
                  <a:gd name="connsiteY21" fmla="*/ 459605 h 905475"/>
                  <a:gd name="connsiteX22" fmla="*/ 0 w 852117"/>
                  <a:gd name="connsiteY22" fmla="*/ 218504 h 905475"/>
                  <a:gd name="connsiteX0" fmla="*/ 0 w 852117"/>
                  <a:gd name="connsiteY0" fmla="*/ 222954 h 909925"/>
                  <a:gd name="connsiteX1" fmla="*/ 235595 w 852117"/>
                  <a:gd name="connsiteY1" fmla="*/ 370060 h 909925"/>
                  <a:gd name="connsiteX2" fmla="*/ 311282 w 852117"/>
                  <a:gd name="connsiteY2" fmla="*/ 394900 h 909925"/>
                  <a:gd name="connsiteX3" fmla="*/ 331029 w 852117"/>
                  <a:gd name="connsiteY3" fmla="*/ 136571 h 909925"/>
                  <a:gd name="connsiteX4" fmla="*/ 328134 w 852117"/>
                  <a:gd name="connsiteY4" fmla="*/ 4450 h 909925"/>
                  <a:gd name="connsiteX5" fmla="*/ 446516 w 852117"/>
                  <a:gd name="connsiteY5" fmla="*/ 7871 h 909925"/>
                  <a:gd name="connsiteX6" fmla="*/ 454992 w 852117"/>
                  <a:gd name="connsiteY6" fmla="*/ 228528 h 909925"/>
                  <a:gd name="connsiteX7" fmla="*/ 452843 w 852117"/>
                  <a:gd name="connsiteY7" fmla="*/ 10629 h 909925"/>
                  <a:gd name="connsiteX8" fmla="*/ 562280 w 852117"/>
                  <a:gd name="connsiteY8" fmla="*/ 35491 h 909925"/>
                  <a:gd name="connsiteX9" fmla="*/ 591089 w 852117"/>
                  <a:gd name="connsiteY9" fmla="*/ 220862 h 909925"/>
                  <a:gd name="connsiteX10" fmla="*/ 574101 w 852117"/>
                  <a:gd name="connsiteY10" fmla="*/ 36076 h 909925"/>
                  <a:gd name="connsiteX11" fmla="*/ 703090 w 852117"/>
                  <a:gd name="connsiteY11" fmla="*/ 59862 h 909925"/>
                  <a:gd name="connsiteX12" fmla="*/ 709880 w 852117"/>
                  <a:gd name="connsiteY12" fmla="*/ 234273 h 909925"/>
                  <a:gd name="connsiteX13" fmla="*/ 714239 w 852117"/>
                  <a:gd name="connsiteY13" fmla="*/ 66457 h 909925"/>
                  <a:gd name="connsiteX14" fmla="*/ 822235 w 852117"/>
                  <a:gd name="connsiteY14" fmla="*/ 84233 h 909925"/>
                  <a:gd name="connsiteX15" fmla="*/ 851404 w 852117"/>
                  <a:gd name="connsiteY15" fmla="*/ 323230 h 909925"/>
                  <a:gd name="connsiteX16" fmla="*/ 762365 w 852117"/>
                  <a:gd name="connsiteY16" fmla="*/ 806239 h 909925"/>
                  <a:gd name="connsiteX17" fmla="*/ 751654 w 852117"/>
                  <a:gd name="connsiteY17" fmla="*/ 909163 h 909925"/>
                  <a:gd name="connsiteX18" fmla="*/ 380634 w 852117"/>
                  <a:gd name="connsiteY18" fmla="*/ 909925 h 909925"/>
                  <a:gd name="connsiteX19" fmla="*/ 361777 w 852117"/>
                  <a:gd name="connsiteY19" fmla="*/ 777761 h 909925"/>
                  <a:gd name="connsiteX20" fmla="*/ 259790 w 852117"/>
                  <a:gd name="connsiteY20" fmla="*/ 651709 h 909925"/>
                  <a:gd name="connsiteX21" fmla="*/ 127442 w 852117"/>
                  <a:gd name="connsiteY21" fmla="*/ 464055 h 909925"/>
                  <a:gd name="connsiteX22" fmla="*/ 0 w 852117"/>
                  <a:gd name="connsiteY22" fmla="*/ 222954 h 909925"/>
                  <a:gd name="connsiteX0" fmla="*/ 0 w 852117"/>
                  <a:gd name="connsiteY0" fmla="*/ 220271 h 907242"/>
                  <a:gd name="connsiteX1" fmla="*/ 235595 w 852117"/>
                  <a:gd name="connsiteY1" fmla="*/ 367377 h 907242"/>
                  <a:gd name="connsiteX2" fmla="*/ 311282 w 852117"/>
                  <a:gd name="connsiteY2" fmla="*/ 392217 h 907242"/>
                  <a:gd name="connsiteX3" fmla="*/ 331029 w 852117"/>
                  <a:gd name="connsiteY3" fmla="*/ 133888 h 907242"/>
                  <a:gd name="connsiteX4" fmla="*/ 334903 w 852117"/>
                  <a:gd name="connsiteY4" fmla="*/ 14671 h 907242"/>
                  <a:gd name="connsiteX5" fmla="*/ 446516 w 852117"/>
                  <a:gd name="connsiteY5" fmla="*/ 5188 h 907242"/>
                  <a:gd name="connsiteX6" fmla="*/ 454992 w 852117"/>
                  <a:gd name="connsiteY6" fmla="*/ 225845 h 907242"/>
                  <a:gd name="connsiteX7" fmla="*/ 452843 w 852117"/>
                  <a:gd name="connsiteY7" fmla="*/ 7946 h 907242"/>
                  <a:gd name="connsiteX8" fmla="*/ 562280 w 852117"/>
                  <a:gd name="connsiteY8" fmla="*/ 32808 h 907242"/>
                  <a:gd name="connsiteX9" fmla="*/ 591089 w 852117"/>
                  <a:gd name="connsiteY9" fmla="*/ 218179 h 907242"/>
                  <a:gd name="connsiteX10" fmla="*/ 574101 w 852117"/>
                  <a:gd name="connsiteY10" fmla="*/ 33393 h 907242"/>
                  <a:gd name="connsiteX11" fmla="*/ 703090 w 852117"/>
                  <a:gd name="connsiteY11" fmla="*/ 57179 h 907242"/>
                  <a:gd name="connsiteX12" fmla="*/ 709880 w 852117"/>
                  <a:gd name="connsiteY12" fmla="*/ 231590 h 907242"/>
                  <a:gd name="connsiteX13" fmla="*/ 714239 w 852117"/>
                  <a:gd name="connsiteY13" fmla="*/ 63774 h 907242"/>
                  <a:gd name="connsiteX14" fmla="*/ 822235 w 852117"/>
                  <a:gd name="connsiteY14" fmla="*/ 81550 h 907242"/>
                  <a:gd name="connsiteX15" fmla="*/ 851404 w 852117"/>
                  <a:gd name="connsiteY15" fmla="*/ 320547 h 907242"/>
                  <a:gd name="connsiteX16" fmla="*/ 762365 w 852117"/>
                  <a:gd name="connsiteY16" fmla="*/ 803556 h 907242"/>
                  <a:gd name="connsiteX17" fmla="*/ 751654 w 852117"/>
                  <a:gd name="connsiteY17" fmla="*/ 906480 h 907242"/>
                  <a:gd name="connsiteX18" fmla="*/ 380634 w 852117"/>
                  <a:gd name="connsiteY18" fmla="*/ 907242 h 907242"/>
                  <a:gd name="connsiteX19" fmla="*/ 361777 w 852117"/>
                  <a:gd name="connsiteY19" fmla="*/ 775078 h 907242"/>
                  <a:gd name="connsiteX20" fmla="*/ 259790 w 852117"/>
                  <a:gd name="connsiteY20" fmla="*/ 649026 h 907242"/>
                  <a:gd name="connsiteX21" fmla="*/ 127442 w 852117"/>
                  <a:gd name="connsiteY21" fmla="*/ 461372 h 907242"/>
                  <a:gd name="connsiteX22" fmla="*/ 0 w 852117"/>
                  <a:gd name="connsiteY22" fmla="*/ 220271 h 907242"/>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27442 w 852117"/>
                  <a:gd name="connsiteY21" fmla="*/ 465479 h 911349"/>
                  <a:gd name="connsiteX22" fmla="*/ 0 w 852117"/>
                  <a:gd name="connsiteY22" fmla="*/ 224378 h 911349"/>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72766 w 852117"/>
                  <a:gd name="connsiteY21" fmla="*/ 437275 h 911349"/>
                  <a:gd name="connsiteX22" fmla="*/ 0 w 852117"/>
                  <a:gd name="connsiteY22" fmla="*/ 224378 h 911349"/>
                  <a:gd name="connsiteX0" fmla="*/ 22647 w 683324"/>
                  <a:gd name="connsiteY0" fmla="*/ 156238 h 911349"/>
                  <a:gd name="connsiteX1" fmla="*/ 66802 w 683324"/>
                  <a:gd name="connsiteY1" fmla="*/ 371484 h 911349"/>
                  <a:gd name="connsiteX2" fmla="*/ 142489 w 683324"/>
                  <a:gd name="connsiteY2" fmla="*/ 396324 h 911349"/>
                  <a:gd name="connsiteX3" fmla="*/ 162236 w 683324"/>
                  <a:gd name="connsiteY3" fmla="*/ 137995 h 911349"/>
                  <a:gd name="connsiteX4" fmla="*/ 166110 w 683324"/>
                  <a:gd name="connsiteY4" fmla="*/ 18778 h 911349"/>
                  <a:gd name="connsiteX5" fmla="*/ 277723 w 683324"/>
                  <a:gd name="connsiteY5" fmla="*/ 9295 h 911349"/>
                  <a:gd name="connsiteX6" fmla="*/ 286199 w 683324"/>
                  <a:gd name="connsiteY6" fmla="*/ 229952 h 911349"/>
                  <a:gd name="connsiteX7" fmla="*/ 284050 w 683324"/>
                  <a:gd name="connsiteY7" fmla="*/ 12053 h 911349"/>
                  <a:gd name="connsiteX8" fmla="*/ 393487 w 683324"/>
                  <a:gd name="connsiteY8" fmla="*/ 36915 h 911349"/>
                  <a:gd name="connsiteX9" fmla="*/ 422296 w 683324"/>
                  <a:gd name="connsiteY9" fmla="*/ 222286 h 911349"/>
                  <a:gd name="connsiteX10" fmla="*/ 405308 w 683324"/>
                  <a:gd name="connsiteY10" fmla="*/ 37500 h 911349"/>
                  <a:gd name="connsiteX11" fmla="*/ 534297 w 683324"/>
                  <a:gd name="connsiteY11" fmla="*/ 61286 h 911349"/>
                  <a:gd name="connsiteX12" fmla="*/ 541087 w 683324"/>
                  <a:gd name="connsiteY12" fmla="*/ 235697 h 911349"/>
                  <a:gd name="connsiteX13" fmla="*/ 545446 w 683324"/>
                  <a:gd name="connsiteY13" fmla="*/ 67881 h 911349"/>
                  <a:gd name="connsiteX14" fmla="*/ 653442 w 683324"/>
                  <a:gd name="connsiteY14" fmla="*/ 85657 h 911349"/>
                  <a:gd name="connsiteX15" fmla="*/ 682611 w 683324"/>
                  <a:gd name="connsiteY15" fmla="*/ 324654 h 911349"/>
                  <a:gd name="connsiteX16" fmla="*/ 593572 w 683324"/>
                  <a:gd name="connsiteY16" fmla="*/ 807663 h 911349"/>
                  <a:gd name="connsiteX17" fmla="*/ 582861 w 683324"/>
                  <a:gd name="connsiteY17" fmla="*/ 910587 h 911349"/>
                  <a:gd name="connsiteX18" fmla="*/ 211841 w 683324"/>
                  <a:gd name="connsiteY18" fmla="*/ 911349 h 911349"/>
                  <a:gd name="connsiteX19" fmla="*/ 192984 w 683324"/>
                  <a:gd name="connsiteY19" fmla="*/ 779185 h 911349"/>
                  <a:gd name="connsiteX20" fmla="*/ 90997 w 683324"/>
                  <a:gd name="connsiteY20" fmla="*/ 653133 h 911349"/>
                  <a:gd name="connsiteX21" fmla="*/ 3973 w 683324"/>
                  <a:gd name="connsiteY21" fmla="*/ 437275 h 911349"/>
                  <a:gd name="connsiteX22" fmla="*/ 22647 w 683324"/>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56291 w 685678"/>
                  <a:gd name="connsiteY0" fmla="*/ 141091 h 911349"/>
                  <a:gd name="connsiteX1" fmla="*/ 69156 w 685678"/>
                  <a:gd name="connsiteY1" fmla="*/ 371484 h 911349"/>
                  <a:gd name="connsiteX2" fmla="*/ 144843 w 685678"/>
                  <a:gd name="connsiteY2" fmla="*/ 396324 h 911349"/>
                  <a:gd name="connsiteX3" fmla="*/ 164590 w 685678"/>
                  <a:gd name="connsiteY3" fmla="*/ 137995 h 911349"/>
                  <a:gd name="connsiteX4" fmla="*/ 168464 w 685678"/>
                  <a:gd name="connsiteY4" fmla="*/ 18778 h 911349"/>
                  <a:gd name="connsiteX5" fmla="*/ 280077 w 685678"/>
                  <a:gd name="connsiteY5" fmla="*/ 9295 h 911349"/>
                  <a:gd name="connsiteX6" fmla="*/ 288553 w 685678"/>
                  <a:gd name="connsiteY6" fmla="*/ 229952 h 911349"/>
                  <a:gd name="connsiteX7" fmla="*/ 286404 w 685678"/>
                  <a:gd name="connsiteY7" fmla="*/ 12053 h 911349"/>
                  <a:gd name="connsiteX8" fmla="*/ 395841 w 685678"/>
                  <a:gd name="connsiteY8" fmla="*/ 36915 h 911349"/>
                  <a:gd name="connsiteX9" fmla="*/ 424650 w 685678"/>
                  <a:gd name="connsiteY9" fmla="*/ 222286 h 911349"/>
                  <a:gd name="connsiteX10" fmla="*/ 407662 w 685678"/>
                  <a:gd name="connsiteY10" fmla="*/ 37500 h 911349"/>
                  <a:gd name="connsiteX11" fmla="*/ 536651 w 685678"/>
                  <a:gd name="connsiteY11" fmla="*/ 61286 h 911349"/>
                  <a:gd name="connsiteX12" fmla="*/ 543441 w 685678"/>
                  <a:gd name="connsiteY12" fmla="*/ 235697 h 911349"/>
                  <a:gd name="connsiteX13" fmla="*/ 547800 w 685678"/>
                  <a:gd name="connsiteY13" fmla="*/ 67881 h 911349"/>
                  <a:gd name="connsiteX14" fmla="*/ 655796 w 685678"/>
                  <a:gd name="connsiteY14" fmla="*/ 85657 h 911349"/>
                  <a:gd name="connsiteX15" fmla="*/ 684965 w 685678"/>
                  <a:gd name="connsiteY15" fmla="*/ 324654 h 911349"/>
                  <a:gd name="connsiteX16" fmla="*/ 595926 w 685678"/>
                  <a:gd name="connsiteY16" fmla="*/ 807663 h 911349"/>
                  <a:gd name="connsiteX17" fmla="*/ 585215 w 685678"/>
                  <a:gd name="connsiteY17" fmla="*/ 910587 h 911349"/>
                  <a:gd name="connsiteX18" fmla="*/ 214195 w 685678"/>
                  <a:gd name="connsiteY18" fmla="*/ 911349 h 911349"/>
                  <a:gd name="connsiteX19" fmla="*/ 195338 w 685678"/>
                  <a:gd name="connsiteY19" fmla="*/ 779185 h 911349"/>
                  <a:gd name="connsiteX20" fmla="*/ 93351 w 685678"/>
                  <a:gd name="connsiteY20" fmla="*/ 653133 h 911349"/>
                  <a:gd name="connsiteX21" fmla="*/ 6327 w 685678"/>
                  <a:gd name="connsiteY21" fmla="*/ 437275 h 911349"/>
                  <a:gd name="connsiteX22" fmla="*/ 56291 w 685678"/>
                  <a:gd name="connsiteY22" fmla="*/ 141091 h 911349"/>
                  <a:gd name="connsiteX0" fmla="*/ 58398 w 687785"/>
                  <a:gd name="connsiteY0" fmla="*/ 141091 h 911349"/>
                  <a:gd name="connsiteX1" fmla="*/ 71263 w 687785"/>
                  <a:gd name="connsiteY1" fmla="*/ 371484 h 911349"/>
                  <a:gd name="connsiteX2" fmla="*/ 146950 w 687785"/>
                  <a:gd name="connsiteY2" fmla="*/ 396324 h 911349"/>
                  <a:gd name="connsiteX3" fmla="*/ 166697 w 687785"/>
                  <a:gd name="connsiteY3" fmla="*/ 137995 h 911349"/>
                  <a:gd name="connsiteX4" fmla="*/ 170571 w 687785"/>
                  <a:gd name="connsiteY4" fmla="*/ 18778 h 911349"/>
                  <a:gd name="connsiteX5" fmla="*/ 282184 w 687785"/>
                  <a:gd name="connsiteY5" fmla="*/ 9295 h 911349"/>
                  <a:gd name="connsiteX6" fmla="*/ 290660 w 687785"/>
                  <a:gd name="connsiteY6" fmla="*/ 229952 h 911349"/>
                  <a:gd name="connsiteX7" fmla="*/ 288511 w 687785"/>
                  <a:gd name="connsiteY7" fmla="*/ 12053 h 911349"/>
                  <a:gd name="connsiteX8" fmla="*/ 397948 w 687785"/>
                  <a:gd name="connsiteY8" fmla="*/ 36915 h 911349"/>
                  <a:gd name="connsiteX9" fmla="*/ 426757 w 687785"/>
                  <a:gd name="connsiteY9" fmla="*/ 222286 h 911349"/>
                  <a:gd name="connsiteX10" fmla="*/ 409769 w 687785"/>
                  <a:gd name="connsiteY10" fmla="*/ 37500 h 911349"/>
                  <a:gd name="connsiteX11" fmla="*/ 538758 w 687785"/>
                  <a:gd name="connsiteY11" fmla="*/ 61286 h 911349"/>
                  <a:gd name="connsiteX12" fmla="*/ 545548 w 687785"/>
                  <a:gd name="connsiteY12" fmla="*/ 235697 h 911349"/>
                  <a:gd name="connsiteX13" fmla="*/ 549907 w 687785"/>
                  <a:gd name="connsiteY13" fmla="*/ 67881 h 911349"/>
                  <a:gd name="connsiteX14" fmla="*/ 657903 w 687785"/>
                  <a:gd name="connsiteY14" fmla="*/ 85657 h 911349"/>
                  <a:gd name="connsiteX15" fmla="*/ 687072 w 687785"/>
                  <a:gd name="connsiteY15" fmla="*/ 324654 h 911349"/>
                  <a:gd name="connsiteX16" fmla="*/ 598033 w 687785"/>
                  <a:gd name="connsiteY16" fmla="*/ 807663 h 911349"/>
                  <a:gd name="connsiteX17" fmla="*/ 587322 w 687785"/>
                  <a:gd name="connsiteY17" fmla="*/ 910587 h 911349"/>
                  <a:gd name="connsiteX18" fmla="*/ 216302 w 687785"/>
                  <a:gd name="connsiteY18" fmla="*/ 911349 h 911349"/>
                  <a:gd name="connsiteX19" fmla="*/ 197445 w 687785"/>
                  <a:gd name="connsiteY19" fmla="*/ 779185 h 911349"/>
                  <a:gd name="connsiteX20" fmla="*/ 95458 w 687785"/>
                  <a:gd name="connsiteY20" fmla="*/ 653133 h 911349"/>
                  <a:gd name="connsiteX21" fmla="*/ 8434 w 687785"/>
                  <a:gd name="connsiteY21" fmla="*/ 437275 h 911349"/>
                  <a:gd name="connsiteX22" fmla="*/ 58398 w 687785"/>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60601 w 681763"/>
                  <a:gd name="connsiteY0" fmla="*/ 138676 h 911349"/>
                  <a:gd name="connsiteX1" fmla="*/ 65241 w 681763"/>
                  <a:gd name="connsiteY1" fmla="*/ 371484 h 911349"/>
                  <a:gd name="connsiteX2" fmla="*/ 140928 w 681763"/>
                  <a:gd name="connsiteY2" fmla="*/ 396324 h 911349"/>
                  <a:gd name="connsiteX3" fmla="*/ 160675 w 681763"/>
                  <a:gd name="connsiteY3" fmla="*/ 137995 h 911349"/>
                  <a:gd name="connsiteX4" fmla="*/ 164549 w 681763"/>
                  <a:gd name="connsiteY4" fmla="*/ 18778 h 911349"/>
                  <a:gd name="connsiteX5" fmla="*/ 276162 w 681763"/>
                  <a:gd name="connsiteY5" fmla="*/ 9295 h 911349"/>
                  <a:gd name="connsiteX6" fmla="*/ 284638 w 681763"/>
                  <a:gd name="connsiteY6" fmla="*/ 229952 h 911349"/>
                  <a:gd name="connsiteX7" fmla="*/ 282489 w 681763"/>
                  <a:gd name="connsiteY7" fmla="*/ 12053 h 911349"/>
                  <a:gd name="connsiteX8" fmla="*/ 391926 w 681763"/>
                  <a:gd name="connsiteY8" fmla="*/ 36915 h 911349"/>
                  <a:gd name="connsiteX9" fmla="*/ 420735 w 681763"/>
                  <a:gd name="connsiteY9" fmla="*/ 222286 h 911349"/>
                  <a:gd name="connsiteX10" fmla="*/ 403747 w 681763"/>
                  <a:gd name="connsiteY10" fmla="*/ 37500 h 911349"/>
                  <a:gd name="connsiteX11" fmla="*/ 532736 w 681763"/>
                  <a:gd name="connsiteY11" fmla="*/ 61286 h 911349"/>
                  <a:gd name="connsiteX12" fmla="*/ 539526 w 681763"/>
                  <a:gd name="connsiteY12" fmla="*/ 235697 h 911349"/>
                  <a:gd name="connsiteX13" fmla="*/ 543885 w 681763"/>
                  <a:gd name="connsiteY13" fmla="*/ 67881 h 911349"/>
                  <a:gd name="connsiteX14" fmla="*/ 651881 w 681763"/>
                  <a:gd name="connsiteY14" fmla="*/ 85657 h 911349"/>
                  <a:gd name="connsiteX15" fmla="*/ 681050 w 681763"/>
                  <a:gd name="connsiteY15" fmla="*/ 324654 h 911349"/>
                  <a:gd name="connsiteX16" fmla="*/ 592011 w 681763"/>
                  <a:gd name="connsiteY16" fmla="*/ 807663 h 911349"/>
                  <a:gd name="connsiteX17" fmla="*/ 581300 w 681763"/>
                  <a:gd name="connsiteY17" fmla="*/ 910587 h 911349"/>
                  <a:gd name="connsiteX18" fmla="*/ 210280 w 681763"/>
                  <a:gd name="connsiteY18" fmla="*/ 911349 h 911349"/>
                  <a:gd name="connsiteX19" fmla="*/ 191423 w 681763"/>
                  <a:gd name="connsiteY19" fmla="*/ 779185 h 911349"/>
                  <a:gd name="connsiteX20" fmla="*/ 89436 w 681763"/>
                  <a:gd name="connsiteY20" fmla="*/ 653133 h 911349"/>
                  <a:gd name="connsiteX21" fmla="*/ 2412 w 681763"/>
                  <a:gd name="connsiteY21" fmla="*/ 437275 h 911349"/>
                  <a:gd name="connsiteX22" fmla="*/ 60601 w 681763"/>
                  <a:gd name="connsiteY22" fmla="*/ 1386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3006" h="911349">
                    <a:moveTo>
                      <a:pt x="45719" y="134476"/>
                    </a:moveTo>
                    <a:cubicBezTo>
                      <a:pt x="186906" y="178031"/>
                      <a:pt x="77411" y="293724"/>
                      <a:pt x="104061" y="357469"/>
                    </a:cubicBezTo>
                    <a:cubicBezTo>
                      <a:pt x="111327" y="384451"/>
                      <a:pt x="134405" y="424827"/>
                      <a:pt x="142171" y="396324"/>
                    </a:cubicBezTo>
                    <a:cubicBezTo>
                      <a:pt x="161497" y="378147"/>
                      <a:pt x="163714" y="263470"/>
                      <a:pt x="161918" y="137995"/>
                    </a:cubicBezTo>
                    <a:lnTo>
                      <a:pt x="165792" y="18778"/>
                    </a:lnTo>
                    <a:cubicBezTo>
                      <a:pt x="205100" y="-883"/>
                      <a:pt x="248431" y="-6838"/>
                      <a:pt x="277405" y="9295"/>
                    </a:cubicBezTo>
                    <a:lnTo>
                      <a:pt x="285881" y="229952"/>
                    </a:lnTo>
                    <a:cubicBezTo>
                      <a:pt x="292743" y="135104"/>
                      <a:pt x="288936" y="90619"/>
                      <a:pt x="283732" y="12053"/>
                    </a:cubicBezTo>
                    <a:cubicBezTo>
                      <a:pt x="344488" y="7410"/>
                      <a:pt x="362005" y="7292"/>
                      <a:pt x="393169" y="36915"/>
                    </a:cubicBezTo>
                    <a:cubicBezTo>
                      <a:pt x="432458" y="90909"/>
                      <a:pt x="415495" y="219932"/>
                      <a:pt x="421978" y="222286"/>
                    </a:cubicBezTo>
                    <a:cubicBezTo>
                      <a:pt x="425215" y="169590"/>
                      <a:pt x="440910" y="99095"/>
                      <a:pt x="404990" y="37500"/>
                    </a:cubicBezTo>
                    <a:cubicBezTo>
                      <a:pt x="452541" y="9313"/>
                      <a:pt x="505933" y="28253"/>
                      <a:pt x="533979" y="61286"/>
                    </a:cubicBezTo>
                    <a:cubicBezTo>
                      <a:pt x="556608" y="94319"/>
                      <a:pt x="532593" y="233695"/>
                      <a:pt x="540769" y="235697"/>
                    </a:cubicBezTo>
                    <a:cubicBezTo>
                      <a:pt x="546608" y="189844"/>
                      <a:pt x="564054" y="120930"/>
                      <a:pt x="545128" y="67881"/>
                    </a:cubicBezTo>
                    <a:cubicBezTo>
                      <a:pt x="600410" y="49193"/>
                      <a:pt x="614468" y="45569"/>
                      <a:pt x="653124" y="85657"/>
                    </a:cubicBezTo>
                    <a:cubicBezTo>
                      <a:pt x="678241" y="128452"/>
                      <a:pt x="685502" y="205222"/>
                      <a:pt x="682293" y="324654"/>
                    </a:cubicBezTo>
                    <a:cubicBezTo>
                      <a:pt x="682293" y="386243"/>
                      <a:pt x="685168" y="641728"/>
                      <a:pt x="593254" y="807663"/>
                    </a:cubicBezTo>
                    <a:cubicBezTo>
                      <a:pt x="562434" y="865879"/>
                      <a:pt x="574223" y="873371"/>
                      <a:pt x="582543" y="910587"/>
                    </a:cubicBezTo>
                    <a:lnTo>
                      <a:pt x="211523" y="911349"/>
                    </a:lnTo>
                    <a:cubicBezTo>
                      <a:pt x="212499" y="851582"/>
                      <a:pt x="236044" y="827966"/>
                      <a:pt x="192666" y="779185"/>
                    </a:cubicBezTo>
                    <a:cubicBezTo>
                      <a:pt x="170208" y="755505"/>
                      <a:pt x="148074" y="710617"/>
                      <a:pt x="90679" y="653133"/>
                    </a:cubicBezTo>
                    <a:cubicBezTo>
                      <a:pt x="33254" y="569821"/>
                      <a:pt x="26583" y="515785"/>
                      <a:pt x="3655" y="437275"/>
                    </a:cubicBezTo>
                    <a:cubicBezTo>
                      <a:pt x="-8217" y="341138"/>
                      <a:pt x="9615" y="253260"/>
                      <a:pt x="45719" y="1344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ectangle 1">
                <a:extLst>
                  <a:ext uri="{FF2B5EF4-FFF2-40B4-BE49-F238E27FC236}">
                    <a16:creationId xmlns:a16="http://schemas.microsoft.com/office/drawing/2014/main" id="{61E0DAF6-AF10-4A3B-BD48-8BC511AEC272}"/>
                  </a:ext>
                </a:extLst>
              </p:cNvPr>
              <p:cNvSpPr/>
              <p:nvPr/>
            </p:nvSpPr>
            <p:spPr>
              <a:xfrm rot="982074">
                <a:off x="2380909" y="2452410"/>
                <a:ext cx="298755" cy="5010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grpSp>
          <p:nvGrpSpPr>
            <p:cNvPr id="17" name="그룹 14">
              <a:extLst>
                <a:ext uri="{FF2B5EF4-FFF2-40B4-BE49-F238E27FC236}">
                  <a16:creationId xmlns:a16="http://schemas.microsoft.com/office/drawing/2014/main" id="{55B17A84-5374-4073-8410-D09A9DB0D89A}"/>
                </a:ext>
              </a:extLst>
            </p:cNvPr>
            <p:cNvGrpSpPr/>
            <p:nvPr/>
          </p:nvGrpSpPr>
          <p:grpSpPr>
            <a:xfrm>
              <a:off x="6636699" y="3039384"/>
              <a:ext cx="1968187" cy="1968187"/>
              <a:chOff x="6384003" y="3061995"/>
              <a:chExt cx="1968187" cy="1968187"/>
            </a:xfrm>
          </p:grpSpPr>
          <p:sp>
            <p:nvSpPr>
              <p:cNvPr id="18" name="원호 15">
                <a:extLst>
                  <a:ext uri="{FF2B5EF4-FFF2-40B4-BE49-F238E27FC236}">
                    <a16:creationId xmlns:a16="http://schemas.microsoft.com/office/drawing/2014/main" id="{1694D092-FF9B-4604-8DFD-D501B058D28F}"/>
                  </a:ext>
                </a:extLst>
              </p:cNvPr>
              <p:cNvSpPr/>
              <p:nvPr/>
            </p:nvSpPr>
            <p:spPr>
              <a:xfrm>
                <a:off x="6384003" y="3061995"/>
                <a:ext cx="1968187" cy="1968187"/>
              </a:xfrm>
              <a:prstGeom prst="arc">
                <a:avLst>
                  <a:gd name="adj1" fmla="val 14786098"/>
                  <a:gd name="adj2" fmla="val 471423"/>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원호 16">
                <a:extLst>
                  <a:ext uri="{FF2B5EF4-FFF2-40B4-BE49-F238E27FC236}">
                    <a16:creationId xmlns:a16="http://schemas.microsoft.com/office/drawing/2014/main" id="{95EC81D7-E73E-4BC7-8832-27BE9D04D8DA}"/>
                  </a:ext>
                </a:extLst>
              </p:cNvPr>
              <p:cNvSpPr/>
              <p:nvPr/>
            </p:nvSpPr>
            <p:spPr>
              <a:xfrm>
                <a:off x="6503401" y="3202080"/>
                <a:ext cx="1612841" cy="1612841"/>
              </a:xfrm>
              <a:prstGeom prst="arc">
                <a:avLst>
                  <a:gd name="adj1" fmla="val 14786098"/>
                  <a:gd name="adj2" fmla="val 350082"/>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원호 17">
                <a:extLst>
                  <a:ext uri="{FF2B5EF4-FFF2-40B4-BE49-F238E27FC236}">
                    <a16:creationId xmlns:a16="http://schemas.microsoft.com/office/drawing/2014/main" id="{42B6C15B-A575-45CF-BE03-3B8CDED333EF}"/>
                  </a:ext>
                </a:extLst>
              </p:cNvPr>
              <p:cNvSpPr/>
              <p:nvPr/>
            </p:nvSpPr>
            <p:spPr>
              <a:xfrm>
                <a:off x="6679890" y="3375378"/>
                <a:ext cx="1111135" cy="1111135"/>
              </a:xfrm>
              <a:prstGeom prst="arc">
                <a:avLst>
                  <a:gd name="adj1" fmla="val 14786098"/>
                  <a:gd name="adj2" fmla="val 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원호 18">
                <a:extLst>
                  <a:ext uri="{FF2B5EF4-FFF2-40B4-BE49-F238E27FC236}">
                    <a16:creationId xmlns:a16="http://schemas.microsoft.com/office/drawing/2014/main" id="{492A2DBB-38A3-4B62-BB77-527D7183EB8D}"/>
                  </a:ext>
                </a:extLst>
              </p:cNvPr>
              <p:cNvSpPr/>
              <p:nvPr/>
            </p:nvSpPr>
            <p:spPr>
              <a:xfrm>
                <a:off x="6804540" y="3545256"/>
                <a:ext cx="819951" cy="819951"/>
              </a:xfrm>
              <a:prstGeom prst="arc">
                <a:avLst>
                  <a:gd name="adj1" fmla="val 14786098"/>
                  <a:gd name="adj2" fmla="val 2078080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spTree>
    <p:extLst>
      <p:ext uri="{BB962C8B-B14F-4D97-AF65-F5344CB8AC3E}">
        <p14:creationId xmlns:p14="http://schemas.microsoft.com/office/powerpoint/2010/main" val="141188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A8619-68FC-4C0F-AAFF-BAF5AD7CE407}"/>
              </a:ext>
            </a:extLst>
          </p:cNvPr>
          <p:cNvSpPr>
            <a:spLocks noGrp="1"/>
          </p:cNvSpPr>
          <p:nvPr>
            <p:ph type="body" sz="quarter" idx="10"/>
          </p:nvPr>
        </p:nvSpPr>
        <p:spPr/>
        <p:txBody>
          <a:bodyPr/>
          <a:lstStyle/>
          <a:p>
            <a:r>
              <a:rPr lang="en-US" altLang="ko-KR" dirty="0"/>
              <a:t>Vision</a:t>
            </a:r>
            <a:endParaRPr lang="ko-KR" altLang="en-US" dirty="0"/>
          </a:p>
        </p:txBody>
      </p:sp>
      <p:grpSp>
        <p:nvGrpSpPr>
          <p:cNvPr id="49" name="그룹 48">
            <a:extLst>
              <a:ext uri="{FF2B5EF4-FFF2-40B4-BE49-F238E27FC236}">
                <a16:creationId xmlns:a16="http://schemas.microsoft.com/office/drawing/2014/main" id="{C17BD7DC-413C-48F2-93FB-C2B5958F7382}"/>
              </a:ext>
            </a:extLst>
          </p:cNvPr>
          <p:cNvGrpSpPr/>
          <p:nvPr/>
        </p:nvGrpSpPr>
        <p:grpSpPr>
          <a:xfrm>
            <a:off x="7691129" y="1465458"/>
            <a:ext cx="2250102" cy="3927083"/>
            <a:chOff x="6900650" y="1819712"/>
            <a:chExt cx="1858036" cy="3242814"/>
          </a:xfrm>
        </p:grpSpPr>
        <p:grpSp>
          <p:nvGrpSpPr>
            <p:cNvPr id="23" name="그룹 22">
              <a:extLst>
                <a:ext uri="{FF2B5EF4-FFF2-40B4-BE49-F238E27FC236}">
                  <a16:creationId xmlns:a16="http://schemas.microsoft.com/office/drawing/2014/main" id="{B6452320-C2FA-4EB9-A558-9A1C3BA5EE52}"/>
                </a:ext>
              </a:extLst>
            </p:cNvPr>
            <p:cNvGrpSpPr/>
            <p:nvPr/>
          </p:nvGrpSpPr>
          <p:grpSpPr>
            <a:xfrm>
              <a:off x="7215127" y="3101758"/>
              <a:ext cx="1271173" cy="1960768"/>
              <a:chOff x="7311137" y="4298740"/>
              <a:chExt cx="1360941" cy="1965858"/>
            </a:xfrm>
          </p:grpSpPr>
          <p:grpSp>
            <p:nvGrpSpPr>
              <p:cNvPr id="24" name="그룹 23">
                <a:extLst>
                  <a:ext uri="{FF2B5EF4-FFF2-40B4-BE49-F238E27FC236}">
                    <a16:creationId xmlns:a16="http://schemas.microsoft.com/office/drawing/2014/main" id="{B6E71D8A-BFE5-4BB0-990B-2595CBFD1A3D}"/>
                  </a:ext>
                </a:extLst>
              </p:cNvPr>
              <p:cNvGrpSpPr/>
              <p:nvPr/>
            </p:nvGrpSpPr>
            <p:grpSpPr>
              <a:xfrm>
                <a:off x="7521194" y="5284915"/>
                <a:ext cx="1137987" cy="979683"/>
                <a:chOff x="7521194" y="5284915"/>
                <a:chExt cx="1137987" cy="979683"/>
              </a:xfrm>
            </p:grpSpPr>
            <p:grpSp>
              <p:nvGrpSpPr>
                <p:cNvPr id="33" name="Group 7">
                  <a:extLst>
                    <a:ext uri="{FF2B5EF4-FFF2-40B4-BE49-F238E27FC236}">
                      <a16:creationId xmlns:a16="http://schemas.microsoft.com/office/drawing/2014/main" id="{99D54615-C4E7-4260-9701-D7259E92DAC9}"/>
                    </a:ext>
                  </a:extLst>
                </p:cNvPr>
                <p:cNvGrpSpPr/>
                <p:nvPr/>
              </p:nvGrpSpPr>
              <p:grpSpPr>
                <a:xfrm>
                  <a:off x="7521194" y="5284915"/>
                  <a:ext cx="1137987" cy="979683"/>
                  <a:chOff x="5580112" y="4160675"/>
                  <a:chExt cx="2016224" cy="1735751"/>
                </a:xfrm>
              </p:grpSpPr>
              <p:sp>
                <p:nvSpPr>
                  <p:cNvPr id="35" name="Trapezoid 1">
                    <a:extLst>
                      <a:ext uri="{FF2B5EF4-FFF2-40B4-BE49-F238E27FC236}">
                        <a16:creationId xmlns:a16="http://schemas.microsoft.com/office/drawing/2014/main" id="{CC3BC23A-3371-4073-B236-15B0B9EFCB9E}"/>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Trapezoid 6">
                    <a:extLst>
                      <a:ext uri="{FF2B5EF4-FFF2-40B4-BE49-F238E27FC236}">
                        <a16:creationId xmlns:a16="http://schemas.microsoft.com/office/drawing/2014/main" id="{F741F1EB-0646-410C-A0B1-AFF1D300A1FD}"/>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Oval 5">
                    <a:extLst>
                      <a:ext uri="{FF2B5EF4-FFF2-40B4-BE49-F238E27FC236}">
                        <a16:creationId xmlns:a16="http://schemas.microsoft.com/office/drawing/2014/main" id="{68D27669-073A-4F2F-A224-146B9AF51EB6}"/>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4" name="Chord 23">
                  <a:extLst>
                    <a:ext uri="{FF2B5EF4-FFF2-40B4-BE49-F238E27FC236}">
                      <a16:creationId xmlns:a16="http://schemas.microsoft.com/office/drawing/2014/main" id="{45268EAD-F545-4F8F-A076-3C3B04DCE792}"/>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5" name="그룹 24">
                <a:extLst>
                  <a:ext uri="{FF2B5EF4-FFF2-40B4-BE49-F238E27FC236}">
                    <a16:creationId xmlns:a16="http://schemas.microsoft.com/office/drawing/2014/main" id="{C6AF4D58-8349-45CB-8294-FBCC5CF98656}"/>
                  </a:ext>
                </a:extLst>
              </p:cNvPr>
              <p:cNvGrpSpPr/>
              <p:nvPr/>
            </p:nvGrpSpPr>
            <p:grpSpPr>
              <a:xfrm>
                <a:off x="7311137" y="4298740"/>
                <a:ext cx="1360941" cy="1039848"/>
                <a:chOff x="7311137" y="4298740"/>
                <a:chExt cx="1360941" cy="1039848"/>
              </a:xfrm>
            </p:grpSpPr>
            <p:sp>
              <p:nvSpPr>
                <p:cNvPr id="26" name="Freeform 9">
                  <a:extLst>
                    <a:ext uri="{FF2B5EF4-FFF2-40B4-BE49-F238E27FC236}">
                      <a16:creationId xmlns:a16="http://schemas.microsoft.com/office/drawing/2014/main" id="{784EC7B0-D3DB-40A1-A02C-0F32F898D8DA}"/>
                    </a:ext>
                  </a:extLst>
                </p:cNvPr>
                <p:cNvSpPr/>
                <p:nvPr/>
              </p:nvSpPr>
              <p:spPr>
                <a:xfrm>
                  <a:off x="7967244" y="4298740"/>
                  <a:ext cx="165150" cy="1039848"/>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 name="connsiteX0" fmla="*/ 56941 w 384400"/>
                    <a:gd name="connsiteY0" fmla="*/ 0 h 2407594"/>
                    <a:gd name="connsiteX1" fmla="*/ 169614 w 384400"/>
                    <a:gd name="connsiteY1" fmla="*/ 902644 h 2407594"/>
                    <a:gd name="connsiteX2" fmla="*/ 12880 w 384400"/>
                    <a:gd name="connsiteY2" fmla="*/ 1712269 h 2407594"/>
                    <a:gd name="connsiteX3" fmla="*/ 215523 w 384400"/>
                    <a:gd name="connsiteY3" fmla="*/ 2407594 h 2407594"/>
                    <a:gd name="connsiteX4" fmla="*/ 384400 w 384400"/>
                    <a:gd name="connsiteY4" fmla="*/ 2386873 h 2407594"/>
                    <a:gd name="connsiteX5" fmla="*/ 139567 w 384400"/>
                    <a:gd name="connsiteY5" fmla="*/ 1713171 h 2407594"/>
                    <a:gd name="connsiteX6" fmla="*/ 309219 w 384400"/>
                    <a:gd name="connsiteY6" fmla="*/ 880326 h 2407594"/>
                    <a:gd name="connsiteX7" fmla="*/ 266867 w 384400"/>
                    <a:gd name="connsiteY7" fmla="*/ 254944 h 2407594"/>
                    <a:gd name="connsiteX8" fmla="*/ 56941 w 384400"/>
                    <a:gd name="connsiteY8" fmla="*/ 0 h 2407594"/>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 name="connsiteX0" fmla="*/ 56941 w 384400"/>
                    <a:gd name="connsiteY0" fmla="*/ 12742 h 2420336"/>
                    <a:gd name="connsiteX1" fmla="*/ 169614 w 384400"/>
                    <a:gd name="connsiteY1" fmla="*/ 915386 h 2420336"/>
                    <a:gd name="connsiteX2" fmla="*/ 12880 w 384400"/>
                    <a:gd name="connsiteY2" fmla="*/ 1725011 h 2420336"/>
                    <a:gd name="connsiteX3" fmla="*/ 215523 w 384400"/>
                    <a:gd name="connsiteY3" fmla="*/ 2420336 h 2420336"/>
                    <a:gd name="connsiteX4" fmla="*/ 384400 w 384400"/>
                    <a:gd name="connsiteY4" fmla="*/ 2399615 h 2420336"/>
                    <a:gd name="connsiteX5" fmla="*/ 139567 w 384400"/>
                    <a:gd name="connsiteY5" fmla="*/ 1725913 h 2420336"/>
                    <a:gd name="connsiteX6" fmla="*/ 309219 w 384400"/>
                    <a:gd name="connsiteY6" fmla="*/ 893068 h 2420336"/>
                    <a:gd name="connsiteX7" fmla="*/ 173863 w 384400"/>
                    <a:gd name="connsiteY7" fmla="*/ 173 h 2420336"/>
                    <a:gd name="connsiteX8" fmla="*/ 56941 w 384400"/>
                    <a:gd name="connsiteY8" fmla="*/ 12742 h 24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420336">
                      <a:moveTo>
                        <a:pt x="56941" y="12742"/>
                      </a:moveTo>
                      <a:cubicBezTo>
                        <a:pt x="357106" y="479348"/>
                        <a:pt x="226524" y="709011"/>
                        <a:pt x="169614" y="915386"/>
                      </a:cubicBezTo>
                      <a:cubicBezTo>
                        <a:pt x="62476" y="1189595"/>
                        <a:pt x="-35995" y="1489805"/>
                        <a:pt x="12880" y="1725011"/>
                      </a:cubicBezTo>
                      <a:cubicBezTo>
                        <a:pt x="90539" y="1956786"/>
                        <a:pt x="124862" y="2171226"/>
                        <a:pt x="215523" y="2420336"/>
                      </a:cubicBezTo>
                      <a:lnTo>
                        <a:pt x="384400" y="2399615"/>
                      </a:lnTo>
                      <a:cubicBezTo>
                        <a:pt x="291422" y="2153379"/>
                        <a:pt x="202209" y="1963481"/>
                        <a:pt x="139567" y="1725913"/>
                      </a:cubicBezTo>
                      <a:cubicBezTo>
                        <a:pt x="80011" y="1462388"/>
                        <a:pt x="191096" y="1160926"/>
                        <a:pt x="309219" y="893068"/>
                      </a:cubicBezTo>
                      <a:cubicBezTo>
                        <a:pt x="380273" y="691199"/>
                        <a:pt x="432968" y="342313"/>
                        <a:pt x="173863" y="173"/>
                      </a:cubicBezTo>
                      <a:cubicBezTo>
                        <a:pt x="115826" y="-1859"/>
                        <a:pt x="114978" y="14774"/>
                        <a:pt x="56941" y="1274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Freeform 13">
                  <a:extLst>
                    <a:ext uri="{FF2B5EF4-FFF2-40B4-BE49-F238E27FC236}">
                      <a16:creationId xmlns:a16="http://schemas.microsoft.com/office/drawing/2014/main" id="{F186AB2C-69A6-4EFC-9F28-D32EB3439720}"/>
                    </a:ext>
                  </a:extLst>
                </p:cNvPr>
                <p:cNvSpPr/>
                <p:nvPr/>
              </p:nvSpPr>
              <p:spPr>
                <a:xfrm rot="5400000">
                  <a:off x="8262210" y="4321359"/>
                  <a:ext cx="202973" cy="57163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Freeform 19">
                  <a:extLst>
                    <a:ext uri="{FF2B5EF4-FFF2-40B4-BE49-F238E27FC236}">
                      <a16:creationId xmlns:a16="http://schemas.microsoft.com/office/drawing/2014/main" id="{DA1B1CEC-EE5D-461B-AFE4-E52F469C99A8}"/>
                    </a:ext>
                  </a:extLst>
                </p:cNvPr>
                <p:cNvSpPr/>
                <p:nvPr/>
              </p:nvSpPr>
              <p:spPr>
                <a:xfrm rot="3762166">
                  <a:off x="8242421" y="4782780"/>
                  <a:ext cx="225169" cy="63414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Freeform 20">
                  <a:extLst>
                    <a:ext uri="{FF2B5EF4-FFF2-40B4-BE49-F238E27FC236}">
                      <a16:creationId xmlns:a16="http://schemas.microsoft.com/office/drawing/2014/main" id="{9542C6EE-C5BC-4F8B-B60D-5E6E5BBF5779}"/>
                    </a:ext>
                  </a:extLst>
                </p:cNvPr>
                <p:cNvSpPr/>
                <p:nvPr/>
              </p:nvSpPr>
              <p:spPr>
                <a:xfrm rot="6040617" flipV="1">
                  <a:off x="7530207" y="4416473"/>
                  <a:ext cx="241225" cy="67936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 name="그룹 19">
              <a:extLst>
                <a:ext uri="{FF2B5EF4-FFF2-40B4-BE49-F238E27FC236}">
                  <a16:creationId xmlns:a16="http://schemas.microsoft.com/office/drawing/2014/main" id="{0ABA98FB-2840-42EE-92C5-6277D3CE26A6}"/>
                </a:ext>
              </a:extLst>
            </p:cNvPr>
            <p:cNvGrpSpPr>
              <a:grpSpLocks noChangeAspect="1"/>
            </p:cNvGrpSpPr>
            <p:nvPr/>
          </p:nvGrpSpPr>
          <p:grpSpPr>
            <a:xfrm>
              <a:off x="7557781" y="2499960"/>
              <a:ext cx="617392" cy="617392"/>
              <a:chOff x="331023" y="414040"/>
              <a:chExt cx="5704886" cy="5704886"/>
            </a:xfrm>
            <a:solidFill>
              <a:srgbClr val="F7931A"/>
            </a:solidFill>
          </p:grpSpPr>
          <p:sp>
            <p:nvSpPr>
              <p:cNvPr id="39" name="타원 4">
                <a:extLst>
                  <a:ext uri="{FF2B5EF4-FFF2-40B4-BE49-F238E27FC236}">
                    <a16:creationId xmlns:a16="http://schemas.microsoft.com/office/drawing/2014/main" id="{163D4323-48B3-4FA3-9B16-C1C76020BF9D}"/>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자유형 18">
                <a:extLst>
                  <a:ext uri="{FF2B5EF4-FFF2-40B4-BE49-F238E27FC236}">
                    <a16:creationId xmlns:a16="http://schemas.microsoft.com/office/drawing/2014/main" id="{427388CE-400A-4480-AE78-E27C40319E9B}"/>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Rectangle 21">
              <a:extLst>
                <a:ext uri="{FF2B5EF4-FFF2-40B4-BE49-F238E27FC236}">
                  <a16:creationId xmlns:a16="http://schemas.microsoft.com/office/drawing/2014/main" id="{78E7C9C2-064F-4565-B444-90D6887C018F}"/>
                </a:ext>
              </a:extLst>
            </p:cNvPr>
            <p:cNvSpPr/>
            <p:nvPr/>
          </p:nvSpPr>
          <p:spPr>
            <a:xfrm rot="15759340">
              <a:off x="7438742" y="195543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Rectangle 21">
              <a:extLst>
                <a:ext uri="{FF2B5EF4-FFF2-40B4-BE49-F238E27FC236}">
                  <a16:creationId xmlns:a16="http://schemas.microsoft.com/office/drawing/2014/main" id="{C793E7E7-F983-41E1-BDF8-E82A1BAE69B3}"/>
                </a:ext>
              </a:extLst>
            </p:cNvPr>
            <p:cNvSpPr/>
            <p:nvPr/>
          </p:nvSpPr>
          <p:spPr>
            <a:xfrm rot="11980498">
              <a:off x="6900650" y="240254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Rectangle 21">
              <a:extLst>
                <a:ext uri="{FF2B5EF4-FFF2-40B4-BE49-F238E27FC236}">
                  <a16:creationId xmlns:a16="http://schemas.microsoft.com/office/drawing/2014/main" id="{06C08D18-D540-490F-B1F1-B89EB4C955DD}"/>
                </a:ext>
              </a:extLst>
            </p:cNvPr>
            <p:cNvSpPr/>
            <p:nvPr/>
          </p:nvSpPr>
          <p:spPr>
            <a:xfrm rot="19265083">
              <a:off x="7027522" y="3061057"/>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Rectangle 21">
              <a:extLst>
                <a:ext uri="{FF2B5EF4-FFF2-40B4-BE49-F238E27FC236}">
                  <a16:creationId xmlns:a16="http://schemas.microsoft.com/office/drawing/2014/main" id="{CD196F94-2331-4870-B0DA-94E717BD7DD3}"/>
                </a:ext>
              </a:extLst>
            </p:cNvPr>
            <p:cNvSpPr/>
            <p:nvPr/>
          </p:nvSpPr>
          <p:spPr>
            <a:xfrm rot="9071228" flipH="1">
              <a:off x="8136495" y="2287450"/>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Rectangle 21">
              <a:extLst>
                <a:ext uri="{FF2B5EF4-FFF2-40B4-BE49-F238E27FC236}">
                  <a16:creationId xmlns:a16="http://schemas.microsoft.com/office/drawing/2014/main" id="{2DDAD3FC-FE91-4A01-96FE-DDE107DCC72C}"/>
                </a:ext>
              </a:extLst>
            </p:cNvPr>
            <p:cNvSpPr/>
            <p:nvPr/>
          </p:nvSpPr>
          <p:spPr>
            <a:xfrm rot="2334917" flipH="1">
              <a:off x="8141497" y="2988765"/>
              <a:ext cx="617189" cy="345743"/>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그룹 49">
            <a:extLst>
              <a:ext uri="{FF2B5EF4-FFF2-40B4-BE49-F238E27FC236}">
                <a16:creationId xmlns:a16="http://schemas.microsoft.com/office/drawing/2014/main" id="{669C6AC5-1B71-4ACD-9509-2ADB1682342B}"/>
              </a:ext>
            </a:extLst>
          </p:cNvPr>
          <p:cNvGrpSpPr/>
          <p:nvPr/>
        </p:nvGrpSpPr>
        <p:grpSpPr>
          <a:xfrm rot="10800000" flipV="1">
            <a:off x="7883519" y="4968740"/>
            <a:ext cx="2523434" cy="1065203"/>
            <a:chOff x="1682410" y="2217893"/>
            <a:chExt cx="2019261" cy="852379"/>
          </a:xfrm>
        </p:grpSpPr>
        <p:grpSp>
          <p:nvGrpSpPr>
            <p:cNvPr id="51" name="그룹 50">
              <a:extLst>
                <a:ext uri="{FF2B5EF4-FFF2-40B4-BE49-F238E27FC236}">
                  <a16:creationId xmlns:a16="http://schemas.microsoft.com/office/drawing/2014/main" id="{A30E7ADF-EB41-4158-B21F-BA70F2AB5626}"/>
                </a:ext>
              </a:extLst>
            </p:cNvPr>
            <p:cNvGrpSpPr/>
            <p:nvPr/>
          </p:nvGrpSpPr>
          <p:grpSpPr>
            <a:xfrm>
              <a:off x="1774163" y="2217893"/>
              <a:ext cx="1927508" cy="852379"/>
              <a:chOff x="1774163" y="2217893"/>
              <a:chExt cx="1927508" cy="852379"/>
            </a:xfrm>
            <a:solidFill>
              <a:schemeClr val="bg1"/>
            </a:solidFill>
          </p:grpSpPr>
          <p:sp>
            <p:nvSpPr>
              <p:cNvPr id="53" name="Freeform 18">
                <a:extLst>
                  <a:ext uri="{FF2B5EF4-FFF2-40B4-BE49-F238E27FC236}">
                    <a16:creationId xmlns:a16="http://schemas.microsoft.com/office/drawing/2014/main" id="{59E7153D-EBEB-4E88-B0EA-4391B50DD0B4}"/>
                  </a:ext>
                </a:extLst>
              </p:cNvPr>
              <p:cNvSpPr/>
              <p:nvPr/>
            </p:nvSpPr>
            <p:spPr>
              <a:xfrm flipH="1">
                <a:off x="1774163" y="2350717"/>
                <a:ext cx="1600825" cy="719555"/>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Freeform 19">
                <a:extLst>
                  <a:ext uri="{FF2B5EF4-FFF2-40B4-BE49-F238E27FC236}">
                    <a16:creationId xmlns:a16="http://schemas.microsoft.com/office/drawing/2014/main" id="{93E4E022-245B-4549-8CDD-1EDF45A0C9ED}"/>
                  </a:ext>
                </a:extLst>
              </p:cNvPr>
              <p:cNvSpPr/>
              <p:nvPr/>
            </p:nvSpPr>
            <p:spPr>
              <a:xfrm flipH="1">
                <a:off x="2156087" y="2217893"/>
                <a:ext cx="1545584" cy="794676"/>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52" name="직사각형 51">
              <a:extLst>
                <a:ext uri="{FF2B5EF4-FFF2-40B4-BE49-F238E27FC236}">
                  <a16:creationId xmlns:a16="http://schemas.microsoft.com/office/drawing/2014/main" id="{E8D3C3D2-CDBE-4C0B-A096-C5312D36B15B}"/>
                </a:ext>
              </a:extLst>
            </p:cNvPr>
            <p:cNvSpPr/>
            <p:nvPr/>
          </p:nvSpPr>
          <p:spPr>
            <a:xfrm rot="18740140">
              <a:off x="1894195" y="2506511"/>
              <a:ext cx="285737" cy="709307"/>
            </a:xfrm>
            <a:prstGeom prst="rect">
              <a:avLst/>
            </a:prstGeom>
            <a:solidFill>
              <a:schemeClr val="accent1"/>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72" name="TextBox 71">
            <a:extLst>
              <a:ext uri="{FF2B5EF4-FFF2-40B4-BE49-F238E27FC236}">
                <a16:creationId xmlns:a16="http://schemas.microsoft.com/office/drawing/2014/main" id="{DD74CC60-5DB4-4607-AFC0-77A77F35F2B9}"/>
              </a:ext>
            </a:extLst>
          </p:cNvPr>
          <p:cNvSpPr txBox="1"/>
          <p:nvPr/>
        </p:nvSpPr>
        <p:spPr>
          <a:xfrm>
            <a:off x="783974" y="1678250"/>
            <a:ext cx="4286342" cy="4401205"/>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We don't want to sell you Bitcoin, we want to sell you an idea.</a:t>
            </a:r>
          </a:p>
          <a:p>
            <a:endParaRPr lang="en-US" altLang="ko-KR" sz="2800" dirty="0">
              <a:solidFill>
                <a:schemeClr val="tx1">
                  <a:lumMod val="75000"/>
                  <a:lumOff val="25000"/>
                </a:schemeClr>
              </a:solidFill>
              <a:cs typeface="Arial" pitchFamily="34" charset="0"/>
            </a:endParaRPr>
          </a:p>
          <a:p>
            <a:r>
              <a:rPr lang="en-US" altLang="ko-KR" sz="2800" dirty="0">
                <a:solidFill>
                  <a:schemeClr val="tx1">
                    <a:lumMod val="75000"/>
                    <a:lumOff val="25000"/>
                  </a:schemeClr>
                </a:solidFill>
                <a:cs typeface="Arial" pitchFamily="34" charset="0"/>
              </a:rPr>
              <a:t>Building trust between the customer and us based on how well our model performs on a volatile commodity such as Bitcoin.</a:t>
            </a:r>
          </a:p>
        </p:txBody>
      </p:sp>
    </p:spTree>
    <p:extLst>
      <p:ext uri="{BB962C8B-B14F-4D97-AF65-F5344CB8AC3E}">
        <p14:creationId xmlns:p14="http://schemas.microsoft.com/office/powerpoint/2010/main" val="415269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110058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572791" y="493377"/>
            <a:ext cx="5705351" cy="923330"/>
          </a:xfrm>
          <a:prstGeom prst="rect">
            <a:avLst/>
          </a:prstGeom>
          <a:noFill/>
        </p:spPr>
        <p:txBody>
          <a:bodyPr wrap="square" rtlCol="0" anchor="ctr">
            <a:spAutoFit/>
          </a:bodyPr>
          <a:lstStyle/>
          <a:p>
            <a:r>
              <a:rPr lang="en-US" altLang="ko-KR" sz="5400" dirty="0">
                <a:solidFill>
                  <a:schemeClr val="bg2"/>
                </a:solidFill>
                <a:cs typeface="Arial" pitchFamily="34" charset="0"/>
              </a:rPr>
              <a:t>Table of </a:t>
            </a:r>
            <a:r>
              <a:rPr lang="en-US" altLang="ko-KR" sz="5400" dirty="0">
                <a:solidFill>
                  <a:schemeClr val="accent2"/>
                </a:solidFill>
                <a:cs typeface="Arial" pitchFamily="34" charset="0"/>
              </a:rPr>
              <a:t>Contents</a:t>
            </a:r>
            <a:endParaRPr lang="ko-KR" altLang="en-US" sz="5400" dirty="0">
              <a:solidFill>
                <a:schemeClr val="accent2"/>
              </a:solidFill>
              <a:cs typeface="Arial" pitchFamily="34" charset="0"/>
            </a:endParaRPr>
          </a:p>
        </p:txBody>
      </p:sp>
      <p:grpSp>
        <p:nvGrpSpPr>
          <p:cNvPr id="35" name="Group 34"/>
          <p:cNvGrpSpPr/>
          <p:nvPr/>
        </p:nvGrpSpPr>
        <p:grpSpPr>
          <a:xfrm>
            <a:off x="5484141" y="1761773"/>
            <a:ext cx="5794001" cy="780795"/>
            <a:chOff x="4745820" y="1491808"/>
            <a:chExt cx="5794001" cy="780795"/>
          </a:xfrm>
        </p:grpSpPr>
        <p:sp>
          <p:nvSpPr>
            <p:cNvPr id="7" name="TextBox 6"/>
            <p:cNvSpPr txBox="1"/>
            <p:nvPr/>
          </p:nvSpPr>
          <p:spPr>
            <a:xfrm>
              <a:off x="6032129" y="1559041"/>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Purpose</a:t>
              </a:r>
              <a:endParaRPr lang="ko-KR" altLang="en-US" b="1" dirty="0">
                <a:solidFill>
                  <a:schemeClr val="bg1"/>
                </a:solidFill>
                <a:cs typeface="Arial" pitchFamily="34" charset="0"/>
              </a:endParaRPr>
            </a:p>
          </p:txBody>
        </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grpSp>
        <p:nvGrpSpPr>
          <p:cNvPr id="36" name="Group 35"/>
          <p:cNvGrpSpPr/>
          <p:nvPr/>
        </p:nvGrpSpPr>
        <p:grpSpPr>
          <a:xfrm>
            <a:off x="5484141" y="2876919"/>
            <a:ext cx="5794001" cy="790507"/>
            <a:chOff x="4745820" y="1482096"/>
            <a:chExt cx="5794001" cy="790507"/>
          </a:xfrm>
        </p:grpSpPr>
        <p:grpSp>
          <p:nvGrpSpPr>
            <p:cNvPr id="37" name="Group 36"/>
            <p:cNvGrpSpPr/>
            <p:nvPr/>
          </p:nvGrpSpPr>
          <p:grpSpPr>
            <a:xfrm>
              <a:off x="6032129" y="1482096"/>
              <a:ext cx="4507692" cy="615553"/>
              <a:chOff x="6557475" y="1411926"/>
              <a:chExt cx="4507692" cy="615553"/>
            </a:xfrm>
          </p:grpSpPr>
          <p:sp>
            <p:nvSpPr>
              <p:cNvPr id="41" name="TextBox 40"/>
              <p:cNvSpPr txBox="1"/>
              <p:nvPr/>
            </p:nvSpPr>
            <p:spPr>
              <a:xfrm>
                <a:off x="6557475" y="1750480"/>
                <a:ext cx="4507692" cy="276999"/>
              </a:xfrm>
              <a:prstGeom prst="rect">
                <a:avLst/>
              </a:prstGeom>
              <a:noFill/>
            </p:spPr>
            <p:txBody>
              <a:bodyPr wrap="square" rtlCol="0">
                <a:spAutoFit/>
              </a:bodyPr>
              <a:lstStyle/>
              <a:p>
                <a:r>
                  <a:rPr lang="en-US" altLang="ko-KR" sz="1200" dirty="0">
                    <a:solidFill>
                      <a:schemeClr val="bg1"/>
                    </a:solidFill>
                    <a:cs typeface="Arial" pitchFamily="34" charset="0"/>
                  </a:rPr>
                  <a:t>Collection, Cleaning, Analyze, Visualizing.</a:t>
                </a:r>
              </a:p>
            </p:txBody>
          </p:sp>
          <p:sp>
            <p:nvSpPr>
              <p:cNvPr id="42" name="TextBox 41"/>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Data</a:t>
                </a:r>
                <a:endParaRPr lang="ko-KR" altLang="en-US" b="1" dirty="0">
                  <a:solidFill>
                    <a:schemeClr val="bg1"/>
                  </a:solidFill>
                  <a:cs typeface="Arial" pitchFamily="34" charset="0"/>
                </a:endParaRPr>
              </a:p>
            </p:txBody>
          </p:sp>
        </p:grpSp>
        <p:grpSp>
          <p:nvGrpSpPr>
            <p:cNvPr id="38" name="Group 37"/>
            <p:cNvGrpSpPr/>
            <p:nvPr/>
          </p:nvGrpSpPr>
          <p:grpSpPr>
            <a:xfrm>
              <a:off x="4745820" y="1491808"/>
              <a:ext cx="958096" cy="780795"/>
              <a:chOff x="5324331" y="1449052"/>
              <a:chExt cx="958096" cy="780795"/>
            </a:xfrm>
          </p:grpSpPr>
          <p:sp>
            <p:nvSpPr>
              <p:cNvPr id="39" name="Oval 38"/>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grpSp>
      <p:grpSp>
        <p:nvGrpSpPr>
          <p:cNvPr id="43" name="Group 42"/>
          <p:cNvGrpSpPr/>
          <p:nvPr/>
        </p:nvGrpSpPr>
        <p:grpSpPr>
          <a:xfrm>
            <a:off x="5484141" y="4001777"/>
            <a:ext cx="5794001" cy="790507"/>
            <a:chOff x="4745820" y="1482096"/>
            <a:chExt cx="5794001" cy="790507"/>
          </a:xfrm>
        </p:grpSpPr>
        <p:grpSp>
          <p:nvGrpSpPr>
            <p:cNvPr id="44" name="Group 43"/>
            <p:cNvGrpSpPr/>
            <p:nvPr/>
          </p:nvGrpSpPr>
          <p:grpSpPr>
            <a:xfrm>
              <a:off x="6032129" y="1482096"/>
              <a:ext cx="4507692" cy="615553"/>
              <a:chOff x="6557475" y="1411926"/>
              <a:chExt cx="4507692" cy="615553"/>
            </a:xfrm>
          </p:grpSpPr>
          <p:sp>
            <p:nvSpPr>
              <p:cNvPr id="48" name="TextBox 47"/>
              <p:cNvSpPr txBox="1"/>
              <p:nvPr/>
            </p:nvSpPr>
            <p:spPr>
              <a:xfrm>
                <a:off x="6557475" y="1750480"/>
                <a:ext cx="4507692" cy="276999"/>
              </a:xfrm>
              <a:prstGeom prst="rect">
                <a:avLst/>
              </a:prstGeom>
              <a:noFill/>
            </p:spPr>
            <p:txBody>
              <a:bodyPr wrap="square" rtlCol="0">
                <a:spAutoFit/>
              </a:bodyPr>
              <a:lstStyle/>
              <a:p>
                <a:r>
                  <a:rPr lang="en-US" altLang="ko-KR" sz="1200" dirty="0">
                    <a:solidFill>
                      <a:schemeClr val="bg1"/>
                    </a:solidFill>
                    <a:cs typeface="Arial" pitchFamily="34" charset="0"/>
                  </a:rPr>
                  <a:t>Facebook Prophet.</a:t>
                </a:r>
              </a:p>
            </p:txBody>
          </p:sp>
          <p:sp>
            <p:nvSpPr>
              <p:cNvPr id="49" name="TextBox 48"/>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Model</a:t>
                </a:r>
                <a:endParaRPr lang="ko-KR" altLang="en-US" b="1" dirty="0">
                  <a:solidFill>
                    <a:schemeClr val="bg1"/>
                  </a:solidFill>
                  <a:cs typeface="Arial" pitchFamily="34" charset="0"/>
                </a:endParaRPr>
              </a:p>
            </p:txBody>
          </p:sp>
        </p:grpSp>
        <p:grpSp>
          <p:nvGrpSpPr>
            <p:cNvPr id="45" name="Group 44"/>
            <p:cNvGrpSpPr/>
            <p:nvPr/>
          </p:nvGrpSpPr>
          <p:grpSpPr>
            <a:xfrm>
              <a:off x="4745820" y="1491808"/>
              <a:ext cx="958096" cy="780795"/>
              <a:chOff x="5324331" y="1449052"/>
              <a:chExt cx="958096" cy="780795"/>
            </a:xfrm>
          </p:grpSpPr>
          <p:sp>
            <p:nvSpPr>
              <p:cNvPr id="46" name="Oval 4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grpSp>
        <p:nvGrpSpPr>
          <p:cNvPr id="50" name="Group 49"/>
          <p:cNvGrpSpPr/>
          <p:nvPr/>
        </p:nvGrpSpPr>
        <p:grpSpPr>
          <a:xfrm>
            <a:off x="5484141" y="5126635"/>
            <a:ext cx="5794001" cy="790507"/>
            <a:chOff x="4745820" y="1482096"/>
            <a:chExt cx="5794001" cy="790507"/>
          </a:xfrm>
        </p:grpSpPr>
        <p:grpSp>
          <p:nvGrpSpPr>
            <p:cNvPr id="51" name="Group 50"/>
            <p:cNvGrpSpPr/>
            <p:nvPr/>
          </p:nvGrpSpPr>
          <p:grpSpPr>
            <a:xfrm>
              <a:off x="6032129" y="1482096"/>
              <a:ext cx="4507692" cy="646331"/>
              <a:chOff x="6557475" y="1411926"/>
              <a:chExt cx="4507692" cy="646331"/>
            </a:xfrm>
          </p:grpSpPr>
          <p:sp>
            <p:nvSpPr>
              <p:cNvPr id="55" name="TextBox 54"/>
              <p:cNvSpPr txBox="1"/>
              <p:nvPr/>
            </p:nvSpPr>
            <p:spPr>
              <a:xfrm>
                <a:off x="6557475" y="1781258"/>
                <a:ext cx="4507692" cy="276999"/>
              </a:xfrm>
              <a:prstGeom prst="rect">
                <a:avLst/>
              </a:prstGeom>
              <a:noFill/>
            </p:spPr>
            <p:txBody>
              <a:bodyPr wrap="square" rtlCol="0">
                <a:spAutoFit/>
              </a:bodyPr>
              <a:lstStyle/>
              <a:p>
                <a:r>
                  <a:rPr lang="en-US" altLang="ko-KR" sz="1200" dirty="0">
                    <a:solidFill>
                      <a:schemeClr val="bg1"/>
                    </a:solidFill>
                    <a:cs typeface="Arial" pitchFamily="34" charset="0"/>
                  </a:rPr>
                  <a:t>Potential, Future Developments</a:t>
                </a:r>
              </a:p>
            </p:txBody>
          </p:sp>
          <p:sp>
            <p:nvSpPr>
              <p:cNvPr id="56" name="TextBox 55"/>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Vision</a:t>
                </a:r>
                <a:endParaRPr lang="ko-KR" altLang="en-US" b="1" dirty="0">
                  <a:solidFill>
                    <a:schemeClr val="bg1"/>
                  </a:solidFill>
                  <a:cs typeface="Arial" pitchFamily="34" charset="0"/>
                </a:endParaRPr>
              </a:p>
            </p:txBody>
          </p:sp>
        </p:grpSp>
        <p:grpSp>
          <p:nvGrpSpPr>
            <p:cNvPr id="52" name="Group 51"/>
            <p:cNvGrpSpPr/>
            <p:nvPr/>
          </p:nvGrpSpPr>
          <p:grpSpPr>
            <a:xfrm>
              <a:off x="4745820" y="1491808"/>
              <a:ext cx="958096" cy="780795"/>
              <a:chOff x="5324331" y="1449052"/>
              <a:chExt cx="958096" cy="780795"/>
            </a:xfrm>
          </p:grpSpPr>
          <p:sp>
            <p:nvSpPr>
              <p:cNvPr id="53" name="Oval 52"/>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04</a:t>
                </a:r>
                <a:endParaRPr lang="ko-KR" altLang="en-US" sz="3600" b="1" dirty="0">
                  <a:solidFill>
                    <a:schemeClr val="accent1"/>
                  </a:solidFill>
                  <a:cs typeface="Arial" pitchFamily="34" charset="0"/>
                </a:endParaRPr>
              </a:p>
            </p:txBody>
          </p:sp>
        </p:grpSp>
      </p:grpSp>
      <p:sp>
        <p:nvSpPr>
          <p:cNvPr id="33" name="TextBox 32">
            <a:extLst>
              <a:ext uri="{FF2B5EF4-FFF2-40B4-BE49-F238E27FC236}">
                <a16:creationId xmlns:a16="http://schemas.microsoft.com/office/drawing/2014/main" id="{36176E87-022D-47C1-B3CF-88F0059AFC46}"/>
              </a:ext>
            </a:extLst>
          </p:cNvPr>
          <p:cNvSpPr txBox="1"/>
          <p:nvPr/>
        </p:nvSpPr>
        <p:spPr>
          <a:xfrm>
            <a:off x="6770450" y="2198338"/>
            <a:ext cx="4507692" cy="276999"/>
          </a:xfrm>
          <a:prstGeom prst="rect">
            <a:avLst/>
          </a:prstGeom>
          <a:noFill/>
        </p:spPr>
        <p:txBody>
          <a:bodyPr wrap="square" rtlCol="0">
            <a:spAutoFit/>
          </a:bodyPr>
          <a:lstStyle/>
          <a:p>
            <a:r>
              <a:rPr lang="en-US" altLang="ko-KR" sz="1200" dirty="0">
                <a:solidFill>
                  <a:schemeClr val="bg1"/>
                </a:solidFill>
                <a:cs typeface="Arial" pitchFamily="34" charset="0"/>
              </a:rPr>
              <a:t>Description, Overview.</a:t>
            </a:r>
          </a:p>
        </p:txBody>
      </p:sp>
    </p:spTree>
    <p:extLst>
      <p:ext uri="{BB962C8B-B14F-4D97-AF65-F5344CB8AC3E}">
        <p14:creationId xmlns:p14="http://schemas.microsoft.com/office/powerpoint/2010/main" val="10709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Purpose</a:t>
            </a:r>
          </a:p>
        </p:txBody>
      </p:sp>
      <p:sp>
        <p:nvSpPr>
          <p:cNvPr id="10" name="TextBox 9">
            <a:extLst>
              <a:ext uri="{FF2B5EF4-FFF2-40B4-BE49-F238E27FC236}">
                <a16:creationId xmlns:a16="http://schemas.microsoft.com/office/drawing/2014/main" id="{0AF05A49-858B-46BB-920B-AE9022D8E5D5}"/>
              </a:ext>
            </a:extLst>
          </p:cNvPr>
          <p:cNvSpPr txBox="1"/>
          <p:nvPr/>
        </p:nvSpPr>
        <p:spPr>
          <a:xfrm>
            <a:off x="885659" y="2918269"/>
            <a:ext cx="5697590" cy="2862322"/>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Imagine you bought Bitcoin in March 2017 at the price of 1,007 USD and sold it in December the same year at 19,393 USD,  how much money could you made? As a ubiquitous investment, Bitcoin has got intense attention from investors and traders. </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What if you can capture the trend of Bitcoin price, or more realistic, what if a system could give you advice for how much Bitcoin to sell or buy at a timestamp based on the trend it predicts?</a:t>
            </a:r>
            <a:endParaRPr lang="ko-KR" altLang="en-US"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25F9DCB8-F2DA-44B1-A549-B48AF4D33B47}"/>
              </a:ext>
            </a:extLst>
          </p:cNvPr>
          <p:cNvSpPr txBox="1"/>
          <p:nvPr/>
        </p:nvSpPr>
        <p:spPr>
          <a:xfrm>
            <a:off x="885659" y="219302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Description</a:t>
            </a:r>
            <a:endParaRPr lang="ko-KR" altLang="en-US" sz="2800" b="1" dirty="0">
              <a:solidFill>
                <a:schemeClr val="tx1">
                  <a:lumMod val="75000"/>
                  <a:lumOff val="25000"/>
                </a:schemeClr>
              </a:solidFill>
              <a:cs typeface="Arial" pitchFamily="34" charset="0"/>
            </a:endParaRPr>
          </a:p>
        </p:txBody>
      </p:sp>
      <p:sp>
        <p:nvSpPr>
          <p:cNvPr id="14" name="Up Arrow 4">
            <a:extLst>
              <a:ext uri="{FF2B5EF4-FFF2-40B4-BE49-F238E27FC236}">
                <a16:creationId xmlns:a16="http://schemas.microsoft.com/office/drawing/2014/main" id="{8EC6E4CE-92A4-40D9-B697-8E7408312AB8}"/>
              </a:ext>
            </a:extLst>
          </p:cNvPr>
          <p:cNvSpPr/>
          <p:nvPr/>
        </p:nvSpPr>
        <p:spPr>
          <a:xfrm>
            <a:off x="9432006" y="1720774"/>
            <a:ext cx="1510669" cy="2130536"/>
          </a:xfrm>
          <a:prstGeom prst="upArrow">
            <a:avLst>
              <a:gd name="adj1" fmla="val 50000"/>
              <a:gd name="adj2" fmla="val 6193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Up Arrow 7">
            <a:extLst>
              <a:ext uri="{FF2B5EF4-FFF2-40B4-BE49-F238E27FC236}">
                <a16:creationId xmlns:a16="http://schemas.microsoft.com/office/drawing/2014/main" id="{9B600511-C82C-40D1-A9BB-0F8343BBE70E}"/>
              </a:ext>
            </a:extLst>
          </p:cNvPr>
          <p:cNvSpPr/>
          <p:nvPr/>
        </p:nvSpPr>
        <p:spPr>
          <a:xfrm rot="10800000">
            <a:off x="7567038" y="4067334"/>
            <a:ext cx="1510669" cy="2130536"/>
          </a:xfrm>
          <a:prstGeom prst="upArrow">
            <a:avLst>
              <a:gd name="adj1" fmla="val 50000"/>
              <a:gd name="adj2" fmla="val 619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5">
            <a:extLst>
              <a:ext uri="{FF2B5EF4-FFF2-40B4-BE49-F238E27FC236}">
                <a16:creationId xmlns:a16="http://schemas.microsoft.com/office/drawing/2014/main" id="{993515C7-F511-4DC6-A141-7F69C5532525}"/>
              </a:ext>
            </a:extLst>
          </p:cNvPr>
          <p:cNvSpPr txBox="1"/>
          <p:nvPr/>
        </p:nvSpPr>
        <p:spPr>
          <a:xfrm>
            <a:off x="7450064" y="3203238"/>
            <a:ext cx="1744617"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$100.50</a:t>
            </a:r>
            <a:endParaRPr lang="ko-KR" altLang="en-US" b="1" dirty="0">
              <a:solidFill>
                <a:schemeClr val="accent2"/>
              </a:solidFill>
              <a:cs typeface="Arial" pitchFamily="34" charset="0"/>
            </a:endParaRPr>
          </a:p>
        </p:txBody>
      </p:sp>
      <p:sp>
        <p:nvSpPr>
          <p:cNvPr id="17" name="TextBox 16">
            <a:extLst>
              <a:ext uri="{FF2B5EF4-FFF2-40B4-BE49-F238E27FC236}">
                <a16:creationId xmlns:a16="http://schemas.microsoft.com/office/drawing/2014/main" id="{41A89840-853A-41FF-B59D-1541F92AAF2B}"/>
              </a:ext>
            </a:extLst>
          </p:cNvPr>
          <p:cNvSpPr txBox="1"/>
          <p:nvPr/>
        </p:nvSpPr>
        <p:spPr>
          <a:xfrm>
            <a:off x="9315032" y="4211350"/>
            <a:ext cx="1744617"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$203.00</a:t>
            </a:r>
            <a:endParaRPr lang="ko-KR" altLang="en-US" b="1" dirty="0">
              <a:solidFill>
                <a:schemeClr val="accent1"/>
              </a:solidFill>
              <a:cs typeface="Arial" pitchFamily="34" charset="0"/>
            </a:endParaRPr>
          </a:p>
        </p:txBody>
      </p:sp>
    </p:spTree>
    <p:extLst>
      <p:ext uri="{BB962C8B-B14F-4D97-AF65-F5344CB8AC3E}">
        <p14:creationId xmlns:p14="http://schemas.microsoft.com/office/powerpoint/2010/main" val="322921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Purpose</a:t>
            </a:r>
          </a:p>
        </p:txBody>
      </p:sp>
      <p:sp>
        <p:nvSpPr>
          <p:cNvPr id="10" name="TextBox 9">
            <a:extLst>
              <a:ext uri="{FF2B5EF4-FFF2-40B4-BE49-F238E27FC236}">
                <a16:creationId xmlns:a16="http://schemas.microsoft.com/office/drawing/2014/main" id="{0AF05A49-858B-46BB-920B-AE9022D8E5D5}"/>
              </a:ext>
            </a:extLst>
          </p:cNvPr>
          <p:cNvSpPr txBox="1"/>
          <p:nvPr/>
        </p:nvSpPr>
        <p:spPr>
          <a:xfrm>
            <a:off x="860492" y="3099609"/>
            <a:ext cx="5697590" cy="1754326"/>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In order to solve the problem, we produced our project, "Bitcoin Price Prediction". </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The project forecasts the value of bitcoin based on its historical price and give users future investment advice!</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2" y="237436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Objective</a:t>
            </a:r>
            <a:endParaRPr lang="ko-KR" altLang="en-US" sz="2800" b="1" dirty="0">
              <a:solidFill>
                <a:schemeClr val="tx1">
                  <a:lumMod val="75000"/>
                  <a:lumOff val="25000"/>
                </a:schemeClr>
              </a:solidFill>
              <a:cs typeface="Arial" pitchFamily="34" charset="0"/>
            </a:endParaRPr>
          </a:p>
        </p:txBody>
      </p:sp>
      <p:sp>
        <p:nvSpPr>
          <p:cNvPr id="9" name="Freeform 108">
            <a:extLst>
              <a:ext uri="{FF2B5EF4-FFF2-40B4-BE49-F238E27FC236}">
                <a16:creationId xmlns:a16="http://schemas.microsoft.com/office/drawing/2014/main" id="{B81D4BA6-8816-4841-B1C1-4B0EE04E0E55}"/>
              </a:ext>
            </a:extLst>
          </p:cNvPr>
          <p:cNvSpPr/>
          <p:nvPr/>
        </p:nvSpPr>
        <p:spPr>
          <a:xfrm>
            <a:off x="8158082" y="2374369"/>
            <a:ext cx="2510695" cy="2764296"/>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1948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a:t>
            </a:r>
          </a:p>
        </p:txBody>
      </p:sp>
      <p:sp>
        <p:nvSpPr>
          <p:cNvPr id="3" name="Block Arc 4">
            <a:extLst>
              <a:ext uri="{FF2B5EF4-FFF2-40B4-BE49-F238E27FC236}">
                <a16:creationId xmlns:a16="http://schemas.microsoft.com/office/drawing/2014/main" id="{814D41A2-38ED-4B1D-8C5D-4B5D90643B23}"/>
              </a:ext>
            </a:extLst>
          </p:cNvPr>
          <p:cNvSpPr/>
          <p:nvPr/>
        </p:nvSpPr>
        <p:spPr>
          <a:xfrm rot="16200000">
            <a:off x="6301828" y="4615401"/>
            <a:ext cx="1234284" cy="1234284"/>
          </a:xfrm>
          <a:prstGeom prst="blockArc">
            <a:avLst>
              <a:gd name="adj1" fmla="val 5367016"/>
              <a:gd name="adj2" fmla="val 206845"/>
              <a:gd name="adj3" fmla="val 170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Block Arc 6">
            <a:extLst>
              <a:ext uri="{FF2B5EF4-FFF2-40B4-BE49-F238E27FC236}">
                <a16:creationId xmlns:a16="http://schemas.microsoft.com/office/drawing/2014/main" id="{4BCC8532-22AE-47D6-9667-106574027539}"/>
              </a:ext>
            </a:extLst>
          </p:cNvPr>
          <p:cNvSpPr/>
          <p:nvPr/>
        </p:nvSpPr>
        <p:spPr>
          <a:xfrm rot="16200000">
            <a:off x="6301828" y="3143208"/>
            <a:ext cx="1234284" cy="1234284"/>
          </a:xfrm>
          <a:prstGeom prst="blockArc">
            <a:avLst>
              <a:gd name="adj1" fmla="val 5367016"/>
              <a:gd name="adj2" fmla="val 206845"/>
              <a:gd name="adj3" fmla="val 170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Block Arc 7">
            <a:extLst>
              <a:ext uri="{FF2B5EF4-FFF2-40B4-BE49-F238E27FC236}">
                <a16:creationId xmlns:a16="http://schemas.microsoft.com/office/drawing/2014/main" id="{144A3F69-C3C2-4985-A670-D21F83642F4E}"/>
              </a:ext>
            </a:extLst>
          </p:cNvPr>
          <p:cNvSpPr/>
          <p:nvPr/>
        </p:nvSpPr>
        <p:spPr>
          <a:xfrm rot="16200000">
            <a:off x="6301828" y="1688599"/>
            <a:ext cx="1234284" cy="1234284"/>
          </a:xfrm>
          <a:prstGeom prst="blockArc">
            <a:avLst>
              <a:gd name="adj1" fmla="val 5367016"/>
              <a:gd name="adj2" fmla="val 206845"/>
              <a:gd name="adj3" fmla="val 170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7C573AEE-CBFA-48E9-81AE-C06639573961}"/>
              </a:ext>
            </a:extLst>
          </p:cNvPr>
          <p:cNvSpPr txBox="1"/>
          <p:nvPr/>
        </p:nvSpPr>
        <p:spPr>
          <a:xfrm>
            <a:off x="7716419" y="2117031"/>
            <a:ext cx="3504617"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Web Scraping using bitcoin API to fetch time series data</a:t>
            </a:r>
          </a:p>
        </p:txBody>
      </p:sp>
      <p:sp>
        <p:nvSpPr>
          <p:cNvPr id="14" name="TextBox 13">
            <a:extLst>
              <a:ext uri="{FF2B5EF4-FFF2-40B4-BE49-F238E27FC236}">
                <a16:creationId xmlns:a16="http://schemas.microsoft.com/office/drawing/2014/main" id="{AC5C3BD1-829D-4A29-986D-A5D139866D09}"/>
              </a:ext>
            </a:extLst>
          </p:cNvPr>
          <p:cNvSpPr txBox="1"/>
          <p:nvPr/>
        </p:nvSpPr>
        <p:spPr>
          <a:xfrm>
            <a:off x="7716419" y="3571641"/>
            <a:ext cx="350461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Filter data to get the features needed</a:t>
            </a:r>
          </a:p>
        </p:txBody>
      </p:sp>
      <p:sp>
        <p:nvSpPr>
          <p:cNvPr id="17" name="TextBox 16">
            <a:extLst>
              <a:ext uri="{FF2B5EF4-FFF2-40B4-BE49-F238E27FC236}">
                <a16:creationId xmlns:a16="http://schemas.microsoft.com/office/drawing/2014/main" id="{D4FFA57E-3C20-49D2-8D61-424BB04013DA}"/>
              </a:ext>
            </a:extLst>
          </p:cNvPr>
          <p:cNvSpPr txBox="1"/>
          <p:nvPr/>
        </p:nvSpPr>
        <p:spPr>
          <a:xfrm>
            <a:off x="7716419" y="5043833"/>
            <a:ext cx="350461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Change data format to feed model</a:t>
            </a:r>
          </a:p>
        </p:txBody>
      </p:sp>
      <p:sp>
        <p:nvSpPr>
          <p:cNvPr id="27" name="Donut 8">
            <a:extLst>
              <a:ext uri="{FF2B5EF4-FFF2-40B4-BE49-F238E27FC236}">
                <a16:creationId xmlns:a16="http://schemas.microsoft.com/office/drawing/2014/main" id="{9396AB22-AA9F-44AA-83D5-EAB9925D5B56}"/>
              </a:ext>
            </a:extLst>
          </p:cNvPr>
          <p:cNvSpPr/>
          <p:nvPr/>
        </p:nvSpPr>
        <p:spPr>
          <a:xfrm>
            <a:off x="6748732" y="5007257"/>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8" name="Oval 7">
            <a:extLst>
              <a:ext uri="{FF2B5EF4-FFF2-40B4-BE49-F238E27FC236}">
                <a16:creationId xmlns:a16="http://schemas.microsoft.com/office/drawing/2014/main" id="{AC9A90E5-E9AD-405F-9930-E509AFF65A6B}"/>
              </a:ext>
            </a:extLst>
          </p:cNvPr>
          <p:cNvSpPr/>
          <p:nvPr/>
        </p:nvSpPr>
        <p:spPr>
          <a:xfrm>
            <a:off x="6764880" y="3571641"/>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Oval 21">
            <a:extLst>
              <a:ext uri="{FF2B5EF4-FFF2-40B4-BE49-F238E27FC236}">
                <a16:creationId xmlns:a16="http://schemas.microsoft.com/office/drawing/2014/main" id="{C1CB69ED-D4AB-4F54-BD8D-D5F987295457}"/>
              </a:ext>
            </a:extLst>
          </p:cNvPr>
          <p:cNvSpPr>
            <a:spLocks noChangeAspect="1"/>
          </p:cNvSpPr>
          <p:nvPr/>
        </p:nvSpPr>
        <p:spPr>
          <a:xfrm>
            <a:off x="6735469" y="2117032"/>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TextBox 30">
            <a:extLst>
              <a:ext uri="{FF2B5EF4-FFF2-40B4-BE49-F238E27FC236}">
                <a16:creationId xmlns:a16="http://schemas.microsoft.com/office/drawing/2014/main" id="{F923135D-7145-415C-BEEE-8660D4C99C47}"/>
              </a:ext>
            </a:extLst>
          </p:cNvPr>
          <p:cNvSpPr txBox="1"/>
          <p:nvPr/>
        </p:nvSpPr>
        <p:spPr>
          <a:xfrm>
            <a:off x="889912" y="3338852"/>
            <a:ext cx="3908591" cy="2031325"/>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The first step is to collect data and preprocess it. </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We use a bitcoin API from  Binance.com to fetch time series data, then filter and transform it to the correct format.</a:t>
            </a:r>
          </a:p>
        </p:txBody>
      </p:sp>
      <p:sp>
        <p:nvSpPr>
          <p:cNvPr id="32" name="TextBox 31">
            <a:extLst>
              <a:ext uri="{FF2B5EF4-FFF2-40B4-BE49-F238E27FC236}">
                <a16:creationId xmlns:a16="http://schemas.microsoft.com/office/drawing/2014/main" id="{2BC41B31-00C6-4482-A8EB-BF7300910BC3}"/>
              </a:ext>
            </a:extLst>
          </p:cNvPr>
          <p:cNvSpPr txBox="1"/>
          <p:nvPr/>
        </p:nvSpPr>
        <p:spPr>
          <a:xfrm>
            <a:off x="889912" y="1968776"/>
            <a:ext cx="2514086" cy="954107"/>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Collection &amp; Cleaning.</a:t>
            </a:r>
            <a:endParaRPr lang="ko-KR" altLang="en-US" sz="2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606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a:t>
            </a:r>
          </a:p>
        </p:txBody>
      </p:sp>
      <p:sp>
        <p:nvSpPr>
          <p:cNvPr id="10" name="TextBox 9">
            <a:extLst>
              <a:ext uri="{FF2B5EF4-FFF2-40B4-BE49-F238E27FC236}">
                <a16:creationId xmlns:a16="http://schemas.microsoft.com/office/drawing/2014/main" id="{0AF05A49-858B-46BB-920B-AE9022D8E5D5}"/>
              </a:ext>
            </a:extLst>
          </p:cNvPr>
          <p:cNvSpPr txBox="1"/>
          <p:nvPr/>
        </p:nvSpPr>
        <p:spPr>
          <a:xfrm>
            <a:off x="860492" y="3099609"/>
            <a:ext cx="5697590" cy="2308324"/>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We visualize our data with the help of inbuilt functions which helps us gain insights and analyze the trends in the data.</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From the insights obtained we can infer that Bitcoin is very volatile and fluctuates quite a bit. This indicates that it is not going to be an easy task to predict the price of it.</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2" y="237436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Visualize </a:t>
            </a:r>
            <a:endParaRPr lang="ko-KR" altLang="en-US" sz="2800" b="1" dirty="0">
              <a:solidFill>
                <a:schemeClr val="tx1">
                  <a:lumMod val="75000"/>
                  <a:lumOff val="25000"/>
                </a:schemeClr>
              </a:solidFill>
              <a:cs typeface="Arial" pitchFamily="34" charset="0"/>
            </a:endParaRPr>
          </a:p>
        </p:txBody>
      </p:sp>
      <p:pic>
        <p:nvPicPr>
          <p:cNvPr id="4" name="Graphic 3" descr="Eye">
            <a:extLst>
              <a:ext uri="{FF2B5EF4-FFF2-40B4-BE49-F238E27FC236}">
                <a16:creationId xmlns:a16="http://schemas.microsoft.com/office/drawing/2014/main" id="{018FCD22-1704-4DEC-B5AB-EA5592625B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754" y="2374369"/>
            <a:ext cx="3387754" cy="3387754"/>
          </a:xfrm>
          <a:prstGeom prst="rect">
            <a:avLst/>
          </a:prstGeom>
        </p:spPr>
      </p:pic>
    </p:spTree>
    <p:extLst>
      <p:ext uri="{BB962C8B-B14F-4D97-AF65-F5344CB8AC3E}">
        <p14:creationId xmlns:p14="http://schemas.microsoft.com/office/powerpoint/2010/main" val="106051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1" y="1546699"/>
            <a:ext cx="3124279"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Insights/Trends</a:t>
            </a:r>
            <a:endParaRPr lang="ko-KR" altLang="en-US" sz="2800" b="1" dirty="0">
              <a:solidFill>
                <a:schemeClr val="tx1">
                  <a:lumMod val="75000"/>
                  <a:lumOff val="25000"/>
                </a:schemeClr>
              </a:solidFill>
              <a:cs typeface="Arial" pitchFamily="34" charset="0"/>
            </a:endParaRPr>
          </a:p>
        </p:txBody>
      </p:sp>
      <p:pic>
        <p:nvPicPr>
          <p:cNvPr id="4" name="Picture 3">
            <a:extLst>
              <a:ext uri="{FF2B5EF4-FFF2-40B4-BE49-F238E27FC236}">
                <a16:creationId xmlns:a16="http://schemas.microsoft.com/office/drawing/2014/main" id="{4EB793E7-2AD1-4126-9E56-9CFA290E74A4}"/>
              </a:ext>
            </a:extLst>
          </p:cNvPr>
          <p:cNvPicPr>
            <a:picLocks noChangeAspect="1"/>
          </p:cNvPicPr>
          <p:nvPr/>
        </p:nvPicPr>
        <p:blipFill>
          <a:blip r:embed="rId2"/>
          <a:stretch>
            <a:fillRect/>
          </a:stretch>
        </p:blipFill>
        <p:spPr>
          <a:xfrm>
            <a:off x="860492" y="2314213"/>
            <a:ext cx="9994113" cy="3591635"/>
          </a:xfrm>
          <a:prstGeom prst="rect">
            <a:avLst/>
          </a:prstGeom>
        </p:spPr>
      </p:pic>
    </p:spTree>
    <p:extLst>
      <p:ext uri="{BB962C8B-B14F-4D97-AF65-F5344CB8AC3E}">
        <p14:creationId xmlns:p14="http://schemas.microsoft.com/office/powerpoint/2010/main" val="143126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a:t>
            </a:r>
          </a:p>
        </p:txBody>
      </p:sp>
      <p:sp>
        <p:nvSpPr>
          <p:cNvPr id="10" name="TextBox 9">
            <a:extLst>
              <a:ext uri="{FF2B5EF4-FFF2-40B4-BE49-F238E27FC236}">
                <a16:creationId xmlns:a16="http://schemas.microsoft.com/office/drawing/2014/main" id="{0AF05A49-858B-46BB-920B-AE9022D8E5D5}"/>
              </a:ext>
            </a:extLst>
          </p:cNvPr>
          <p:cNvSpPr txBox="1"/>
          <p:nvPr/>
        </p:nvSpPr>
        <p:spPr>
          <a:xfrm>
            <a:off x="421105" y="1745076"/>
            <a:ext cx="10087142" cy="1477328"/>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Prophet is a procedure for forecasting time series data based on an additive model where non-linear trends are fit with yearly, weekly, and daily seasonality, plus holiday effects. </a:t>
            </a:r>
          </a:p>
          <a:p>
            <a:r>
              <a:rPr lang="en-US" altLang="ko-KR" dirty="0">
                <a:solidFill>
                  <a:schemeClr val="tx1">
                    <a:lumMod val="75000"/>
                    <a:lumOff val="25000"/>
                  </a:schemeClr>
                </a:solidFill>
                <a:cs typeface="Arial" pitchFamily="34" charset="0"/>
              </a:rPr>
              <a:t>It works best with time series that have strong seasonal effects and several seasons of historical data. </a:t>
            </a:r>
          </a:p>
          <a:p>
            <a:r>
              <a:rPr lang="en-US" altLang="ko-KR" dirty="0">
                <a:solidFill>
                  <a:schemeClr val="tx1">
                    <a:lumMod val="75000"/>
                    <a:lumOff val="25000"/>
                  </a:schemeClr>
                </a:solidFill>
                <a:cs typeface="Arial" pitchFamily="34" charset="0"/>
              </a:rPr>
              <a:t>Prophet is robust to missing data and shifts in the trend, and typically handles outliers well.</a:t>
            </a:r>
          </a:p>
        </p:txBody>
      </p:sp>
      <p:sp>
        <p:nvSpPr>
          <p:cNvPr id="12" name="TextBox 11">
            <a:extLst>
              <a:ext uri="{FF2B5EF4-FFF2-40B4-BE49-F238E27FC236}">
                <a16:creationId xmlns:a16="http://schemas.microsoft.com/office/drawing/2014/main" id="{25F9DCB8-F2DA-44B1-A549-B48AF4D33B47}"/>
              </a:ext>
            </a:extLst>
          </p:cNvPr>
          <p:cNvSpPr txBox="1"/>
          <p:nvPr/>
        </p:nvSpPr>
        <p:spPr>
          <a:xfrm>
            <a:off x="421105" y="1221856"/>
            <a:ext cx="3971567"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Facebook Prophet  </a:t>
            </a:r>
            <a:endParaRPr lang="ko-KR" altLang="en-US" sz="2800" b="1" dirty="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A267B564-4CB9-44F2-B69B-8AA5DF33864D}"/>
              </a:ext>
            </a:extLst>
          </p:cNvPr>
          <p:cNvPicPr>
            <a:picLocks noChangeAspect="1"/>
          </p:cNvPicPr>
          <p:nvPr/>
        </p:nvPicPr>
        <p:blipFill>
          <a:blip r:embed="rId2"/>
          <a:stretch>
            <a:fillRect/>
          </a:stretch>
        </p:blipFill>
        <p:spPr>
          <a:xfrm>
            <a:off x="596501" y="3210910"/>
            <a:ext cx="8691877" cy="3647090"/>
          </a:xfrm>
          <a:prstGeom prst="rect">
            <a:avLst/>
          </a:prstGeom>
        </p:spPr>
      </p:pic>
    </p:spTree>
    <p:extLst>
      <p:ext uri="{BB962C8B-B14F-4D97-AF65-F5344CB8AC3E}">
        <p14:creationId xmlns:p14="http://schemas.microsoft.com/office/powerpoint/2010/main" val="326394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a:t>
            </a:r>
          </a:p>
        </p:txBody>
      </p:sp>
      <p:sp>
        <p:nvSpPr>
          <p:cNvPr id="10" name="TextBox 9">
            <a:extLst>
              <a:ext uri="{FF2B5EF4-FFF2-40B4-BE49-F238E27FC236}">
                <a16:creationId xmlns:a16="http://schemas.microsoft.com/office/drawing/2014/main" id="{0AF05A49-858B-46BB-920B-AE9022D8E5D5}"/>
              </a:ext>
            </a:extLst>
          </p:cNvPr>
          <p:cNvSpPr txBox="1"/>
          <p:nvPr/>
        </p:nvSpPr>
        <p:spPr>
          <a:xfrm>
            <a:off x="860492" y="3099609"/>
            <a:ext cx="5697590" cy="2031325"/>
          </a:xfrm>
          <a:prstGeom prst="rect">
            <a:avLst/>
          </a:prstGeom>
          <a:noFill/>
        </p:spPr>
        <p:txBody>
          <a:bodyPr wrap="square" rtlCol="0">
            <a:spAutoFit/>
          </a:bodyPr>
          <a:lstStyle/>
          <a:p>
            <a:r>
              <a:rPr lang="en-US" altLang="ko-KR" dirty="0">
                <a:solidFill>
                  <a:schemeClr val="tx1">
                    <a:lumMod val="75000"/>
                    <a:lumOff val="25000"/>
                  </a:schemeClr>
                </a:solidFill>
                <a:cs typeface="Arial" pitchFamily="34" charset="0"/>
              </a:rPr>
              <a:t>It is solely analytically based, using trends and patterns to determine the future.</a:t>
            </a:r>
          </a:p>
          <a:p>
            <a:r>
              <a:rPr lang="en-US" altLang="ko-KR" dirty="0">
                <a:solidFill>
                  <a:schemeClr val="tx1">
                    <a:lumMod val="75000"/>
                    <a:lumOff val="25000"/>
                  </a:schemeClr>
                </a:solidFill>
                <a:cs typeface="Arial" pitchFamily="34" charset="0"/>
              </a:rPr>
              <a:t>The acceptance of Bitcoin is lower than the real currency, and less business transaction records are provided.</a:t>
            </a:r>
          </a:p>
          <a:p>
            <a:r>
              <a:rPr lang="en-US" altLang="ko-KR" dirty="0">
                <a:solidFill>
                  <a:schemeClr val="tx1">
                    <a:lumMod val="75000"/>
                    <a:lumOff val="25000"/>
                  </a:schemeClr>
                </a:solidFill>
                <a:cs typeface="Arial" pitchFamily="34" charset="0"/>
              </a:rPr>
              <a:t>The time series data is just from open source which lasted for a fixed period.</a:t>
            </a:r>
          </a:p>
        </p:txBody>
      </p:sp>
      <p:sp>
        <p:nvSpPr>
          <p:cNvPr id="12" name="TextBox 11">
            <a:extLst>
              <a:ext uri="{FF2B5EF4-FFF2-40B4-BE49-F238E27FC236}">
                <a16:creationId xmlns:a16="http://schemas.microsoft.com/office/drawing/2014/main" id="{25F9DCB8-F2DA-44B1-A549-B48AF4D33B47}"/>
              </a:ext>
            </a:extLst>
          </p:cNvPr>
          <p:cNvSpPr txBox="1"/>
          <p:nvPr/>
        </p:nvSpPr>
        <p:spPr>
          <a:xfrm>
            <a:off x="860492" y="2374369"/>
            <a:ext cx="2514086" cy="523220"/>
          </a:xfrm>
          <a:prstGeom prst="rect">
            <a:avLst/>
          </a:prstGeom>
          <a:noFill/>
        </p:spPr>
        <p:txBody>
          <a:bodyPr wrap="square" rtlCol="0">
            <a:spAutoFit/>
          </a:bodyPr>
          <a:lstStyle/>
          <a:p>
            <a:r>
              <a:rPr lang="en-US" altLang="ko-KR" sz="2800" b="1" dirty="0">
                <a:solidFill>
                  <a:schemeClr val="tx1">
                    <a:lumMod val="75000"/>
                    <a:lumOff val="25000"/>
                  </a:schemeClr>
                </a:solidFill>
                <a:cs typeface="Arial" pitchFamily="34" charset="0"/>
              </a:rPr>
              <a:t>Constraints </a:t>
            </a:r>
            <a:endParaRPr lang="ko-KR" altLang="en-US" sz="2800" b="1" dirty="0">
              <a:solidFill>
                <a:schemeClr val="tx1">
                  <a:lumMod val="75000"/>
                  <a:lumOff val="25000"/>
                </a:schemeClr>
              </a:solidFill>
              <a:cs typeface="Arial" pitchFamily="34" charset="0"/>
            </a:endParaRPr>
          </a:p>
        </p:txBody>
      </p:sp>
      <p:sp>
        <p:nvSpPr>
          <p:cNvPr id="7" name="Rectangle 16">
            <a:extLst>
              <a:ext uri="{FF2B5EF4-FFF2-40B4-BE49-F238E27FC236}">
                <a16:creationId xmlns:a16="http://schemas.microsoft.com/office/drawing/2014/main" id="{3ED8439A-3CE1-4196-A15D-C6653073AF45}"/>
              </a:ext>
            </a:extLst>
          </p:cNvPr>
          <p:cNvSpPr/>
          <p:nvPr/>
        </p:nvSpPr>
        <p:spPr>
          <a:xfrm rot="2700000">
            <a:off x="8694067" y="2262049"/>
            <a:ext cx="1631549" cy="324187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E9900"/>
              </a:solidFill>
            </a:endParaRPr>
          </a:p>
        </p:txBody>
      </p:sp>
    </p:spTree>
    <p:extLst>
      <p:ext uri="{BB962C8B-B14F-4D97-AF65-F5344CB8AC3E}">
        <p14:creationId xmlns:p14="http://schemas.microsoft.com/office/powerpoint/2010/main" val="2432607161"/>
      </p:ext>
    </p:extLst>
  </p:cSld>
  <p:clrMapOvr>
    <a:masterClrMapping/>
  </p:clrMapOvr>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3238</TotalTime>
  <Words>498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13</vt:i4>
      </vt:variant>
    </vt:vector>
  </HeadingPairs>
  <TitlesOfParts>
    <vt:vector size="17" baseType="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AI Notes AI Notes</cp:lastModifiedBy>
  <cp:revision>89</cp:revision>
  <dcterms:created xsi:type="dcterms:W3CDTF">2018-04-24T17:14:44Z</dcterms:created>
  <dcterms:modified xsi:type="dcterms:W3CDTF">2020-05-21T10:23:18Z</dcterms:modified>
</cp:coreProperties>
</file>