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65" r:id="rId4"/>
    <p:sldId id="262" r:id="rId5"/>
    <p:sldId id="267" r:id="rId6"/>
    <p:sldId id="266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0"/>
    <p:restoredTop sz="86938"/>
  </p:normalViewPr>
  <p:slideViewPr>
    <p:cSldViewPr snapToGrid="0" snapToObjects="1">
      <p:cViewPr>
        <p:scale>
          <a:sx n="64" d="100"/>
          <a:sy n="64" d="100"/>
        </p:scale>
        <p:origin x="42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3291-45D8-D541-935E-8339902000C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2EEC7-A735-B840-8CE1-B0CFD11D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2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Precision or the positive predictive value is the percentage of all positive</a:t>
            </a:r>
            <a:r>
              <a:rPr lang="en-US" i="1" dirty="0"/>
              <a:t>ly</a:t>
            </a:r>
            <a:r>
              <a:rPr lang="en-US" dirty="0"/>
              <a:t> predicted samples that are in fact positive.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Sensitivity or recall is the percentage of positive cases that was correctly classified as positive cases (In medicine, how many patients that have a specific disease will be detected with the model)</a:t>
            </a:r>
          </a:p>
          <a:p>
            <a:endParaRPr lang="en-US" dirty="0"/>
          </a:p>
          <a:p>
            <a:r>
              <a:rPr lang="en-US" dirty="0"/>
              <a:t>Specificity is the percentage of negative cases that are correctly classified as negative cases. (In medicine, the percentage of healthy patient that are detected as healthy by the model.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0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Precision or the positive predictive value is the percentage of all positive</a:t>
            </a:r>
            <a:r>
              <a:rPr lang="en-US" i="1" dirty="0"/>
              <a:t>ly</a:t>
            </a:r>
            <a:r>
              <a:rPr lang="en-US" dirty="0"/>
              <a:t> predicted samples that are in fact positive.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Sensitivity or recall is the percentage of positive cases that was correctly classified as positive cases (In medicine, how many patients that have a specific disease will be detected with the model)</a:t>
            </a:r>
          </a:p>
          <a:p>
            <a:endParaRPr lang="en-US" dirty="0"/>
          </a:p>
          <a:p>
            <a:r>
              <a:rPr lang="en-US" dirty="0"/>
              <a:t>Specificity is the percentage of negative cases that are correctly classified as negative cases. (In medicine, the percentage of healthy patient that are detected as healthy by the model.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1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29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2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6A1E-709D-DA42-876C-1813F8A20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B6353-C348-5D41-AFB8-0070E3412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9ADF-74DF-0C41-8CC7-F0C3678F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7E8C6-1CA9-F142-93DC-A5241B93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2060-2227-9C47-8E73-9275A8DF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0A0F-0E12-4544-8D6B-EF906EB7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D0CEF-B6A5-F84C-885D-21895ACB5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5BDD-B69E-A84D-AFB5-A94E3D7D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AF76-07DE-8D4C-B007-E68D1EAD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0B5-2285-9143-955E-A4A2F2F6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3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0DE7C-EECE-6045-B1FD-7AB831F9E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65D0F-63ED-3249-90E2-36432A5F3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1686-E6E6-D445-9A49-2AC2B885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ED185-306A-8248-B349-48A8EE90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C272-174B-9E40-B4E1-155A6FD0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7977-D65E-294E-AF7C-B8D1BA67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744C-9428-5E48-AF40-C5BA361B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F3E64-EA39-024E-983E-39ED2FA9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4B07-CD71-0243-AE17-C39F95BB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5866-6B14-0643-B0C9-E34161D0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28D1-91F2-FB42-9F44-783071A0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1E30-61F6-1940-A1F3-A930D1BF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B902-0910-BF4C-858C-B4950FF4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A91FE-56F9-734C-91B6-CDB77E78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2F2D-9277-4F47-AD01-F33B93D2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42F2-7305-A949-82CB-FE4B55D8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83FD-F42E-9B44-9276-EC6882746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3332C-D69A-C04A-9FD8-F0B3B85A9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35130-8F62-6046-838F-1911DDF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1FFAF-B9C6-7945-96BB-B7DB85F2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8F5F1-9285-6F46-BC2E-E420ABE7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4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D5D0-273E-BD4E-ADD7-A58F6E3C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A824-25C1-7646-B6D0-291310E49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41153-D118-0345-8414-EDB5A6D2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A0CAE-E2D8-134A-9284-1089F4CD2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B5118-1009-B84D-91FD-5B359F2F3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302D0-39A0-3644-AD90-53AFA7EF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A051C-69F8-714E-8F68-30FE5FA4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36102-1C03-D943-B430-170EA912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5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1E0D-DAA2-574C-9DE2-F6B94A74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DA9D5-5468-8849-BFB3-CC8357B9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2A4D9-6E1F-9148-B860-254E832C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D32C3-1DCB-ED46-B797-06F827F5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1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DE375-1D85-3A4D-8F46-565BB646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CBE29-E697-4245-A5D7-681E80B1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0CD73-75B9-5448-A48E-A115396E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6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ED8F-6DA5-8B4D-8784-FD47F470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DED6-2CC5-7046-B5DE-00A4920E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E766-2A04-444A-9691-6D04DF6C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BEA4-E28B-514E-964E-C781C27E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1413-CB1C-804C-BC4C-6842E548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43EB1-8262-0444-ADD5-5FBB1C30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E54F-A5E2-E649-9904-26E67725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5E577-AF41-7344-A4D3-ADE2E79D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42A48-4065-034D-B694-4DB41C08A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3B8A-CF74-E14C-AAD1-7CD97B34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7AFD8-014A-FB46-8263-7C65DE87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009B7-F8EF-1444-8E57-FF33C3C8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6AB5F-DD3D-4243-96F5-2E1C3EFD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EF227-9570-6A4A-9B1D-8D55C7457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1A6B-658F-CE48-A69F-4B189CA74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6D92-7A1D-5044-8041-347960C529AC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ABA9-7B95-B348-85B5-A1E263C66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22B3-465D-654E-BAC9-255684DA2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FAD32F7-1F6D-BF45-AB57-C7024565AE07}"/>
              </a:ext>
            </a:extLst>
          </p:cNvPr>
          <p:cNvGrpSpPr/>
          <p:nvPr/>
        </p:nvGrpSpPr>
        <p:grpSpPr>
          <a:xfrm>
            <a:off x="786221" y="984928"/>
            <a:ext cx="3917490" cy="4587639"/>
            <a:chOff x="3838894" y="753224"/>
            <a:chExt cx="3917490" cy="458763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C89FD75-45FE-3646-97E0-B266660FD747}"/>
                </a:ext>
              </a:extLst>
            </p:cNvPr>
            <p:cNvGrpSpPr/>
            <p:nvPr/>
          </p:nvGrpSpPr>
          <p:grpSpPr>
            <a:xfrm>
              <a:off x="3838894" y="1454663"/>
              <a:ext cx="3917490" cy="3886200"/>
              <a:chOff x="3838894" y="1454663"/>
              <a:chExt cx="3917490" cy="38862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8B8F51-843B-074F-8982-28211CF43DCF}"/>
                  </a:ext>
                </a:extLst>
              </p:cNvPr>
              <p:cNvSpPr/>
              <p:nvPr/>
            </p:nvSpPr>
            <p:spPr>
              <a:xfrm>
                <a:off x="3838894" y="1454663"/>
                <a:ext cx="1958745" cy="388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609AFE-87CB-A747-89C3-2067C149A20E}"/>
                  </a:ext>
                </a:extLst>
              </p:cNvPr>
              <p:cNvSpPr/>
              <p:nvPr/>
            </p:nvSpPr>
            <p:spPr>
              <a:xfrm>
                <a:off x="5797639" y="1454663"/>
                <a:ext cx="1958745" cy="38862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Delay 12">
                <a:extLst>
                  <a:ext uri="{FF2B5EF4-FFF2-40B4-BE49-F238E27FC236}">
                    <a16:creationId xmlns:a16="http://schemas.microsoft.com/office/drawing/2014/main" id="{42517DEF-66AD-0A4E-8DDA-54CC0BB66B9F}"/>
                  </a:ext>
                </a:extLst>
              </p:cNvPr>
              <p:cNvSpPr/>
              <p:nvPr/>
            </p:nvSpPr>
            <p:spPr>
              <a:xfrm>
                <a:off x="5797639" y="2506092"/>
                <a:ext cx="1523826" cy="1693890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Delay 13">
                <a:extLst>
                  <a:ext uri="{FF2B5EF4-FFF2-40B4-BE49-F238E27FC236}">
                    <a16:creationId xmlns:a16="http://schemas.microsoft.com/office/drawing/2014/main" id="{0EF74660-3EF1-AD48-A33B-27E30519E757}"/>
                  </a:ext>
                </a:extLst>
              </p:cNvPr>
              <p:cNvSpPr/>
              <p:nvPr/>
            </p:nvSpPr>
            <p:spPr>
              <a:xfrm flipH="1">
                <a:off x="4417518" y="2506093"/>
                <a:ext cx="1386136" cy="1693889"/>
              </a:xfrm>
              <a:prstGeom prst="flowChartDelay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045CD4-A6CD-D842-A5B5-75043BB6442C}"/>
                  </a:ext>
                </a:extLst>
              </p:cNvPr>
              <p:cNvSpPr/>
              <p:nvPr/>
            </p:nvSpPr>
            <p:spPr>
              <a:xfrm>
                <a:off x="5795663" y="3183760"/>
                <a:ext cx="152176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False positives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DD05FDE-E8F0-1249-A0C6-22959176DC71}"/>
                  </a:ext>
                </a:extLst>
              </p:cNvPr>
              <p:cNvSpPr/>
              <p:nvPr/>
            </p:nvSpPr>
            <p:spPr>
              <a:xfrm>
                <a:off x="4391482" y="3182967"/>
                <a:ext cx="14484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True positives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646CAD4-3A89-9746-86F1-2419D4922115}"/>
                  </a:ext>
                </a:extLst>
              </p:cNvPr>
              <p:cNvSpPr/>
              <p:nvPr/>
            </p:nvSpPr>
            <p:spPr>
              <a:xfrm>
                <a:off x="6016129" y="1811101"/>
                <a:ext cx="15221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venir Roman" panose="02000503020000020003" pitchFamily="2" charset="0"/>
                  </a:rPr>
                  <a:t>True negatives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7B0B05-09BE-A143-910E-3B12CA80DE21}"/>
                  </a:ext>
                </a:extLst>
              </p:cNvPr>
              <p:cNvSpPr/>
              <p:nvPr/>
            </p:nvSpPr>
            <p:spPr>
              <a:xfrm>
                <a:off x="4017136" y="1810984"/>
                <a:ext cx="15955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False negatives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CBC6748-478C-1C44-AD14-685B8DF9FEB6}"/>
                  </a:ext>
                </a:extLst>
              </p:cNvPr>
              <p:cNvSpPr/>
              <p:nvPr/>
            </p:nvSpPr>
            <p:spPr>
              <a:xfrm>
                <a:off x="4996742" y="2173583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099A874-7C7E-1B4D-89BA-17EF6791AD15}"/>
                  </a:ext>
                </a:extLst>
              </p:cNvPr>
              <p:cNvSpPr/>
              <p:nvPr/>
            </p:nvSpPr>
            <p:spPr>
              <a:xfrm>
                <a:off x="4469143" y="2417956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BFE4E17-15B5-2D45-B5DA-8C564FC274DE}"/>
                  </a:ext>
                </a:extLst>
              </p:cNvPr>
              <p:cNvSpPr/>
              <p:nvPr/>
            </p:nvSpPr>
            <p:spPr>
              <a:xfrm>
                <a:off x="5150558" y="2751811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B830E6D-9C1A-E94E-9955-AE7E74311299}"/>
                  </a:ext>
                </a:extLst>
              </p:cNvPr>
              <p:cNvSpPr/>
              <p:nvPr/>
            </p:nvSpPr>
            <p:spPr>
              <a:xfrm>
                <a:off x="5040050" y="3792045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BB0748A-1213-D042-98E2-FDF44458DE7F}"/>
                  </a:ext>
                </a:extLst>
              </p:cNvPr>
              <p:cNvSpPr/>
              <p:nvPr/>
            </p:nvSpPr>
            <p:spPr>
              <a:xfrm>
                <a:off x="4293664" y="4133214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8F127F5-A932-4345-BA34-A88041CD89BF}"/>
                  </a:ext>
                </a:extLst>
              </p:cNvPr>
              <p:cNvSpPr/>
              <p:nvPr/>
            </p:nvSpPr>
            <p:spPr>
              <a:xfrm>
                <a:off x="5107578" y="4662555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695C4DF-E891-AE45-BFD0-2FB5922D7C88}"/>
                  </a:ext>
                </a:extLst>
              </p:cNvPr>
              <p:cNvSpPr/>
              <p:nvPr/>
            </p:nvSpPr>
            <p:spPr>
              <a:xfrm>
                <a:off x="3973804" y="3352244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E087A2A-FFB2-6142-87A9-B2A6B3013E24}"/>
                  </a:ext>
                </a:extLst>
              </p:cNvPr>
              <p:cNvSpPr/>
              <p:nvPr/>
            </p:nvSpPr>
            <p:spPr>
              <a:xfrm>
                <a:off x="6206215" y="2196282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0FD2E64-90BA-CC43-AD49-31FCEC53F8CC}"/>
                  </a:ext>
                </a:extLst>
              </p:cNvPr>
              <p:cNvSpPr/>
              <p:nvPr/>
            </p:nvSpPr>
            <p:spPr>
              <a:xfrm>
                <a:off x="7095753" y="2263525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F776AB3-CCEF-2244-B1B2-A6406D5FAD7E}"/>
                  </a:ext>
                </a:extLst>
              </p:cNvPr>
              <p:cNvSpPr/>
              <p:nvPr/>
            </p:nvSpPr>
            <p:spPr>
              <a:xfrm>
                <a:off x="6957516" y="2833965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CF44A06-379E-F342-BC23-C78B9F11DD54}"/>
                  </a:ext>
                </a:extLst>
              </p:cNvPr>
              <p:cNvSpPr/>
              <p:nvPr/>
            </p:nvSpPr>
            <p:spPr>
              <a:xfrm>
                <a:off x="7177760" y="414300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4A0C760-3C2C-F74D-AAB8-ABD435BA6E16}"/>
                  </a:ext>
                </a:extLst>
              </p:cNvPr>
              <p:cNvSpPr/>
              <p:nvPr/>
            </p:nvSpPr>
            <p:spPr>
              <a:xfrm>
                <a:off x="6664855" y="4498518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EA43996-8DAF-7C4D-89B4-F8D20A15C616}"/>
                  </a:ext>
                </a:extLst>
              </p:cNvPr>
              <p:cNvSpPr/>
              <p:nvPr/>
            </p:nvSpPr>
            <p:spPr>
              <a:xfrm>
                <a:off x="6188091" y="382085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E249012-E76D-4E41-9ED7-B6E01B0A189B}"/>
                  </a:ext>
                </a:extLst>
              </p:cNvPr>
              <p:cNvSpPr/>
              <p:nvPr/>
            </p:nvSpPr>
            <p:spPr>
              <a:xfrm>
                <a:off x="7177159" y="471344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6D6F77-6D7E-2A49-99FE-2677F744FC6A}"/>
                </a:ext>
              </a:extLst>
            </p:cNvPr>
            <p:cNvSpPr/>
            <p:nvPr/>
          </p:nvSpPr>
          <p:spPr>
            <a:xfrm>
              <a:off x="4616536" y="907398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972097F-64AF-DC41-992F-C10F368F97A4}"/>
                </a:ext>
              </a:extLst>
            </p:cNvPr>
            <p:cNvSpPr/>
            <p:nvPr/>
          </p:nvSpPr>
          <p:spPr>
            <a:xfrm>
              <a:off x="6495990" y="753224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16B7F3-AC27-5E45-8B97-C777F4BFD183}"/>
              </a:ext>
            </a:extLst>
          </p:cNvPr>
          <p:cNvGrpSpPr/>
          <p:nvPr/>
        </p:nvGrpSpPr>
        <p:grpSpPr>
          <a:xfrm>
            <a:off x="5547689" y="1719855"/>
            <a:ext cx="5869050" cy="3035868"/>
            <a:chOff x="5547689" y="1719855"/>
            <a:chExt cx="5869050" cy="30358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512B3CE-98F8-E94D-A8CC-1DEB3A1C50BD}"/>
                </a:ext>
              </a:extLst>
            </p:cNvPr>
            <p:cNvSpPr/>
            <p:nvPr/>
          </p:nvSpPr>
          <p:spPr>
            <a:xfrm>
              <a:off x="6418019" y="2388497"/>
              <a:ext cx="2499360" cy="1184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2080DA-634F-B74A-838A-3591F11DF766}"/>
                </a:ext>
              </a:extLst>
            </p:cNvPr>
            <p:cNvSpPr/>
            <p:nvPr/>
          </p:nvSpPr>
          <p:spPr>
            <a:xfrm>
              <a:off x="6418019" y="3570757"/>
              <a:ext cx="2499360" cy="1184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358641-62DE-BD4E-AF68-99A278B4465B}"/>
                </a:ext>
              </a:extLst>
            </p:cNvPr>
            <p:cNvSpPr/>
            <p:nvPr/>
          </p:nvSpPr>
          <p:spPr>
            <a:xfrm>
              <a:off x="8917379" y="2385791"/>
              <a:ext cx="2499360" cy="11849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8757E2-9A88-EC4C-8195-116C760D264C}"/>
                </a:ext>
              </a:extLst>
            </p:cNvPr>
            <p:cNvSpPr/>
            <p:nvPr/>
          </p:nvSpPr>
          <p:spPr>
            <a:xfrm>
              <a:off x="8917379" y="3568051"/>
              <a:ext cx="2499360" cy="118496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BE801A-8581-2D4A-B447-9EDBABDD0103}"/>
                </a:ext>
              </a:extLst>
            </p:cNvPr>
            <p:cNvSpPr/>
            <p:nvPr/>
          </p:nvSpPr>
          <p:spPr>
            <a:xfrm>
              <a:off x="6813053" y="2755528"/>
              <a:ext cx="1606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True positives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47596A6-DAE8-9C46-BFB9-069CAEDD369B}"/>
                </a:ext>
              </a:extLst>
            </p:cNvPr>
            <p:cNvSpPr/>
            <p:nvPr/>
          </p:nvSpPr>
          <p:spPr>
            <a:xfrm>
              <a:off x="6844289" y="3935403"/>
              <a:ext cx="17718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False negatives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31E45B-C040-1043-9C78-E4EE1B7F718D}"/>
                </a:ext>
              </a:extLst>
            </p:cNvPr>
            <p:cNvSpPr/>
            <p:nvPr/>
          </p:nvSpPr>
          <p:spPr>
            <a:xfrm>
              <a:off x="9313576" y="2755528"/>
              <a:ext cx="16869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False positives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5774DE-766B-EF4E-A0DD-404E90A7183A}"/>
                </a:ext>
              </a:extLst>
            </p:cNvPr>
            <p:cNvSpPr/>
            <p:nvPr/>
          </p:nvSpPr>
          <p:spPr>
            <a:xfrm>
              <a:off x="9313191" y="3935403"/>
              <a:ext cx="1691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True negatives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A3A4108-3F3A-FD4E-88E1-9353125EAF99}"/>
                </a:ext>
              </a:extLst>
            </p:cNvPr>
            <p:cNvSpPr/>
            <p:nvPr/>
          </p:nvSpPr>
          <p:spPr>
            <a:xfrm>
              <a:off x="7466670" y="1891645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F9F39F5-B5C2-A843-92A4-AEB696AD7FE1}"/>
                </a:ext>
              </a:extLst>
            </p:cNvPr>
            <p:cNvSpPr/>
            <p:nvPr/>
          </p:nvSpPr>
          <p:spPr>
            <a:xfrm>
              <a:off x="9802857" y="1792954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7ED856-45D8-3E42-9C2E-30C45A2AB7A9}"/>
                </a:ext>
              </a:extLst>
            </p:cNvPr>
            <p:cNvSpPr/>
            <p:nvPr/>
          </p:nvSpPr>
          <p:spPr>
            <a:xfrm>
              <a:off x="5979684" y="2755528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0D6AC4-FDA0-C245-9837-4ACADA8CA9FF}"/>
                </a:ext>
              </a:extLst>
            </p:cNvPr>
            <p:cNvSpPr/>
            <p:nvPr/>
          </p:nvSpPr>
          <p:spPr>
            <a:xfrm>
              <a:off x="5962620" y="378776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DB4884-D2B5-4343-874B-0EE156B295C7}"/>
                </a:ext>
              </a:extLst>
            </p:cNvPr>
            <p:cNvSpPr/>
            <p:nvPr/>
          </p:nvSpPr>
          <p:spPr>
            <a:xfrm>
              <a:off x="7890184" y="1719855"/>
              <a:ext cx="17853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Ground Truth</a:t>
              </a:r>
              <a:endParaRPr lang="en-US" sz="2000" dirty="0">
                <a:latin typeface="Avenir Roman" panose="02000503020000020003" pitchFamily="2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2AD399E-1820-9C4C-BC84-EDD6C217A1A6}"/>
                </a:ext>
              </a:extLst>
            </p:cNvPr>
            <p:cNvSpPr/>
            <p:nvPr/>
          </p:nvSpPr>
          <p:spPr>
            <a:xfrm rot="16200000">
              <a:off x="5043513" y="3400449"/>
              <a:ext cx="14084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Prediction</a:t>
              </a:r>
              <a:endParaRPr lang="en-US" sz="2000" dirty="0">
                <a:latin typeface="Avenir Roman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20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0B5C6F8-AF8D-A649-972B-DC092AC4798E}"/>
              </a:ext>
            </a:extLst>
          </p:cNvPr>
          <p:cNvGrpSpPr/>
          <p:nvPr/>
        </p:nvGrpSpPr>
        <p:grpSpPr>
          <a:xfrm>
            <a:off x="374058" y="3667288"/>
            <a:ext cx="3516500" cy="2306048"/>
            <a:chOff x="1705417" y="1751068"/>
            <a:chExt cx="3808475" cy="24975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89950A-7EAD-F249-8919-159E34BD907F}"/>
                </a:ext>
              </a:extLst>
            </p:cNvPr>
            <p:cNvSpPr/>
            <p:nvPr/>
          </p:nvSpPr>
          <p:spPr>
            <a:xfrm>
              <a:off x="1705417" y="2800091"/>
              <a:ext cx="1703670" cy="433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Precision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27" name="Delay 26">
              <a:extLst>
                <a:ext uri="{FF2B5EF4-FFF2-40B4-BE49-F238E27FC236}">
                  <a16:creationId xmlns:a16="http://schemas.microsoft.com/office/drawing/2014/main" id="{F0CBB1DB-3A00-0D4C-9CB7-6CE6B7A33A35}"/>
                </a:ext>
              </a:extLst>
            </p:cNvPr>
            <p:cNvSpPr/>
            <p:nvPr/>
          </p:nvSpPr>
          <p:spPr>
            <a:xfrm flipH="1">
              <a:off x="3907672" y="1751068"/>
              <a:ext cx="865561" cy="1057735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" name="Delay 27">
              <a:extLst>
                <a:ext uri="{FF2B5EF4-FFF2-40B4-BE49-F238E27FC236}">
                  <a16:creationId xmlns:a16="http://schemas.microsoft.com/office/drawing/2014/main" id="{907A3D1A-28C0-2848-8D56-965904A9A40E}"/>
                </a:ext>
              </a:extLst>
            </p:cNvPr>
            <p:cNvSpPr/>
            <p:nvPr/>
          </p:nvSpPr>
          <p:spPr>
            <a:xfrm>
              <a:off x="4365809" y="3156403"/>
              <a:ext cx="982529" cy="109218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elay 28">
              <a:extLst>
                <a:ext uri="{FF2B5EF4-FFF2-40B4-BE49-F238E27FC236}">
                  <a16:creationId xmlns:a16="http://schemas.microsoft.com/office/drawing/2014/main" id="{13F4A95F-528E-AD45-8672-750E6B388002}"/>
                </a:ext>
              </a:extLst>
            </p:cNvPr>
            <p:cNvSpPr/>
            <p:nvPr/>
          </p:nvSpPr>
          <p:spPr>
            <a:xfrm flipH="1">
              <a:off x="3472059" y="3156405"/>
              <a:ext cx="893750" cy="1092182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E3BE161-FE4A-254F-9863-951ED8564A94}"/>
                </a:ext>
              </a:extLst>
            </p:cNvPr>
            <p:cNvCxnSpPr>
              <a:cxnSpLocks/>
            </p:cNvCxnSpPr>
            <p:nvPr/>
          </p:nvCxnSpPr>
          <p:spPr>
            <a:xfrm>
              <a:off x="3406313" y="2987126"/>
              <a:ext cx="21075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55BD70-DE10-4D42-BB27-308B6AA01DC9}"/>
                </a:ext>
              </a:extLst>
            </p:cNvPr>
            <p:cNvSpPr/>
            <p:nvPr/>
          </p:nvSpPr>
          <p:spPr>
            <a:xfrm>
              <a:off x="4152714" y="2097866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85206D-6E72-1A47-8526-13DECB14AACF}"/>
                </a:ext>
              </a:extLst>
            </p:cNvPr>
            <p:cNvSpPr/>
            <p:nvPr/>
          </p:nvSpPr>
          <p:spPr>
            <a:xfrm>
              <a:off x="3827228" y="3516231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F33C3C-EA92-4E47-B971-433FD0F1A10D}"/>
                </a:ext>
              </a:extLst>
            </p:cNvPr>
            <p:cNvSpPr/>
            <p:nvPr/>
          </p:nvSpPr>
          <p:spPr>
            <a:xfrm>
              <a:off x="4560836" y="3516231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FP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91D2B59-D579-7349-8CC5-F0044A68181B}"/>
              </a:ext>
            </a:extLst>
          </p:cNvPr>
          <p:cNvGrpSpPr/>
          <p:nvPr/>
        </p:nvGrpSpPr>
        <p:grpSpPr>
          <a:xfrm>
            <a:off x="6403234" y="391625"/>
            <a:ext cx="3829099" cy="2656404"/>
            <a:chOff x="945491" y="3159499"/>
            <a:chExt cx="3829099" cy="265640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9982B84-D352-2D46-98EB-7C0B10B03A57}"/>
                </a:ext>
              </a:extLst>
            </p:cNvPr>
            <p:cNvGrpSpPr/>
            <p:nvPr/>
          </p:nvGrpSpPr>
          <p:grpSpPr>
            <a:xfrm>
              <a:off x="945491" y="3159499"/>
              <a:ext cx="3829099" cy="1668839"/>
              <a:chOff x="1684793" y="1801024"/>
              <a:chExt cx="3829099" cy="166883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3068BBC-856D-3D43-972C-A03D7A6DA6C4}"/>
                  </a:ext>
                </a:extLst>
              </p:cNvPr>
              <p:cNvSpPr/>
              <p:nvPr/>
            </p:nvSpPr>
            <p:spPr>
              <a:xfrm>
                <a:off x="1684793" y="2761977"/>
                <a:ext cx="17254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latin typeface="Avenir Roman" panose="02000503020000020003" pitchFamily="2" charset="0"/>
                  </a:rPr>
                  <a:t>Recall/</a:t>
                </a:r>
              </a:p>
              <a:p>
                <a:r>
                  <a:rPr lang="en-US" sz="2000" b="1" dirty="0">
                    <a:latin typeface="Avenir Roman" panose="02000503020000020003" pitchFamily="2" charset="0"/>
                  </a:rPr>
                  <a:t>Sensitivity </a:t>
                </a:r>
                <a:r>
                  <a:rPr lang="en-US" sz="2000" dirty="0">
                    <a:latin typeface="Avenir Roman" panose="02000503020000020003" pitchFamily="2" charset="0"/>
                  </a:rPr>
                  <a:t>= </a:t>
                </a:r>
              </a:p>
            </p:txBody>
          </p:sp>
          <p:sp>
            <p:nvSpPr>
              <p:cNvPr id="40" name="Delay 39">
                <a:extLst>
                  <a:ext uri="{FF2B5EF4-FFF2-40B4-BE49-F238E27FC236}">
                    <a16:creationId xmlns:a16="http://schemas.microsoft.com/office/drawing/2014/main" id="{8E019B93-8604-4248-86AD-746F37120B6B}"/>
                  </a:ext>
                </a:extLst>
              </p:cNvPr>
              <p:cNvSpPr/>
              <p:nvPr/>
            </p:nvSpPr>
            <p:spPr>
              <a:xfrm flipH="1">
                <a:off x="3978002" y="1801024"/>
                <a:ext cx="865561" cy="1057735"/>
              </a:xfrm>
              <a:prstGeom prst="flowChartDelay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C905E36-7EE8-D449-BA7B-F478A3408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313" y="2987126"/>
                <a:ext cx="210757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6A50BC-92D6-8442-BB59-DACCE90087D0}"/>
                  </a:ext>
                </a:extLst>
              </p:cNvPr>
              <p:cNvSpPr/>
              <p:nvPr/>
            </p:nvSpPr>
            <p:spPr>
              <a:xfrm>
                <a:off x="4272068" y="2129836"/>
                <a:ext cx="4844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Avenir Roman" panose="02000503020000020003" pitchFamily="2" charset="0"/>
                  </a:rPr>
                  <a:t>TP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E376A5C-07D6-214D-ACCF-B5ED7D87CF4C}"/>
                </a:ext>
              </a:extLst>
            </p:cNvPr>
            <p:cNvSpPr/>
            <p:nvPr/>
          </p:nvSpPr>
          <p:spPr>
            <a:xfrm>
              <a:off x="3413411" y="4491950"/>
              <a:ext cx="827173" cy="13239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elay 47">
              <a:extLst>
                <a:ext uri="{FF2B5EF4-FFF2-40B4-BE49-F238E27FC236}">
                  <a16:creationId xmlns:a16="http://schemas.microsoft.com/office/drawing/2014/main" id="{6FA5717F-9615-E34F-B988-94C395F6A9B2}"/>
                </a:ext>
              </a:extLst>
            </p:cNvPr>
            <p:cNvSpPr/>
            <p:nvPr/>
          </p:nvSpPr>
          <p:spPr>
            <a:xfrm flipH="1">
              <a:off x="3671481" y="4787165"/>
              <a:ext cx="545086" cy="722683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41B1E7B-DDE1-2042-AA92-063F68A0F868}"/>
                </a:ext>
              </a:extLst>
            </p:cNvPr>
            <p:cNvSpPr/>
            <p:nvPr/>
          </p:nvSpPr>
          <p:spPr>
            <a:xfrm>
              <a:off x="3771239" y="4986757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B551BC-E84D-EF48-91A2-1CE977ECB8D8}"/>
                </a:ext>
              </a:extLst>
            </p:cNvPr>
            <p:cNvSpPr/>
            <p:nvPr/>
          </p:nvSpPr>
          <p:spPr>
            <a:xfrm>
              <a:off x="3371874" y="4510254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FN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0DD387B-DB65-BE46-81F2-63C8F1A1AF6C}"/>
              </a:ext>
            </a:extLst>
          </p:cNvPr>
          <p:cNvGrpSpPr/>
          <p:nvPr/>
        </p:nvGrpSpPr>
        <p:grpSpPr>
          <a:xfrm>
            <a:off x="6730429" y="3667288"/>
            <a:ext cx="3533357" cy="2510739"/>
            <a:chOff x="4107481" y="226198"/>
            <a:chExt cx="3533357" cy="25107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3C5D2F-D4A9-2C49-BDEB-A67F57BDAF6F}"/>
                </a:ext>
              </a:extLst>
            </p:cNvPr>
            <p:cNvSpPr/>
            <p:nvPr/>
          </p:nvSpPr>
          <p:spPr>
            <a:xfrm>
              <a:off x="4107481" y="1199560"/>
              <a:ext cx="17251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Specificity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C55BE54-8913-E748-96D5-1F15D7EEE789}"/>
                </a:ext>
              </a:extLst>
            </p:cNvPr>
            <p:cNvSpPr/>
            <p:nvPr/>
          </p:nvSpPr>
          <p:spPr>
            <a:xfrm>
              <a:off x="6261747" y="226198"/>
              <a:ext cx="812180" cy="100876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2E5BA5A-E054-BC48-9446-807A87C7F37A}"/>
                </a:ext>
              </a:extLst>
            </p:cNvPr>
            <p:cNvCxnSpPr>
              <a:cxnSpLocks/>
            </p:cNvCxnSpPr>
            <p:nvPr/>
          </p:nvCxnSpPr>
          <p:spPr>
            <a:xfrm>
              <a:off x="5694836" y="1399615"/>
              <a:ext cx="1946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1B777C-3E62-9A43-980F-E34A50A879F1}"/>
                </a:ext>
              </a:extLst>
            </p:cNvPr>
            <p:cNvSpPr/>
            <p:nvPr/>
          </p:nvSpPr>
          <p:spPr>
            <a:xfrm>
              <a:off x="6419211" y="545914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4E7048-8F07-6449-BC68-6AAFD5A1CF54}"/>
                </a:ext>
              </a:extLst>
            </p:cNvPr>
            <p:cNvSpPr/>
            <p:nvPr/>
          </p:nvSpPr>
          <p:spPr>
            <a:xfrm>
              <a:off x="6235041" y="1507716"/>
              <a:ext cx="838886" cy="122922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1" name="Delay 60">
              <a:extLst>
                <a:ext uri="{FF2B5EF4-FFF2-40B4-BE49-F238E27FC236}">
                  <a16:creationId xmlns:a16="http://schemas.microsoft.com/office/drawing/2014/main" id="{A9CE5B9C-84A2-7C4F-967F-1EA436FC26FC}"/>
                </a:ext>
              </a:extLst>
            </p:cNvPr>
            <p:cNvSpPr/>
            <p:nvPr/>
          </p:nvSpPr>
          <p:spPr>
            <a:xfrm>
              <a:off x="6237445" y="1765697"/>
              <a:ext cx="521887" cy="70819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E24F0CE-B69E-7D4E-8010-F06BA14659C9}"/>
                </a:ext>
              </a:extLst>
            </p:cNvPr>
            <p:cNvSpPr/>
            <p:nvPr/>
          </p:nvSpPr>
          <p:spPr>
            <a:xfrm>
              <a:off x="6218675" y="1937660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FP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5E420EF-851C-6C49-BE25-AB650514C7DC}"/>
                </a:ext>
              </a:extLst>
            </p:cNvPr>
            <p:cNvSpPr/>
            <p:nvPr/>
          </p:nvSpPr>
          <p:spPr>
            <a:xfrm>
              <a:off x="6624535" y="1492944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D327344-DC35-C743-9ADE-BC3667BE16E8}"/>
              </a:ext>
            </a:extLst>
          </p:cNvPr>
          <p:cNvGrpSpPr/>
          <p:nvPr/>
        </p:nvGrpSpPr>
        <p:grpSpPr>
          <a:xfrm>
            <a:off x="336406" y="185075"/>
            <a:ext cx="5411711" cy="2339758"/>
            <a:chOff x="194055" y="3571429"/>
            <a:chExt cx="5411711" cy="233975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9C74F39-E048-6147-933E-317FDB15E9BF}"/>
                </a:ext>
              </a:extLst>
            </p:cNvPr>
            <p:cNvSpPr/>
            <p:nvPr/>
          </p:nvSpPr>
          <p:spPr>
            <a:xfrm>
              <a:off x="194055" y="4473029"/>
              <a:ext cx="15712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Accuracy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67" name="Delay 66">
              <a:extLst>
                <a:ext uri="{FF2B5EF4-FFF2-40B4-BE49-F238E27FC236}">
                  <a16:creationId xmlns:a16="http://schemas.microsoft.com/office/drawing/2014/main" id="{57B58737-2DC0-2F43-92F4-D61EAC059CA6}"/>
                </a:ext>
              </a:extLst>
            </p:cNvPr>
            <p:cNvSpPr/>
            <p:nvPr/>
          </p:nvSpPr>
          <p:spPr>
            <a:xfrm flipH="1">
              <a:off x="2573045" y="3571429"/>
              <a:ext cx="799203" cy="976644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69F3555-4A24-0C44-983D-72A18E5BD6BF}"/>
                </a:ext>
              </a:extLst>
            </p:cNvPr>
            <p:cNvSpPr/>
            <p:nvPr/>
          </p:nvSpPr>
          <p:spPr>
            <a:xfrm>
              <a:off x="2799301" y="3891640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3B40AD1-1166-AE43-B19E-E7E1D93E5805}"/>
                </a:ext>
              </a:extLst>
            </p:cNvPr>
            <p:cNvSpPr/>
            <p:nvPr/>
          </p:nvSpPr>
          <p:spPr>
            <a:xfrm>
              <a:off x="3350329" y="378933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86061F4-FCC4-5C45-A4B9-C4A949B804CC}"/>
                </a:ext>
              </a:extLst>
            </p:cNvPr>
            <p:cNvSpPr/>
            <p:nvPr/>
          </p:nvSpPr>
          <p:spPr>
            <a:xfrm>
              <a:off x="3673453" y="3573029"/>
              <a:ext cx="812180" cy="9710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68132BC-3C4D-F642-9113-B618CE3255A2}"/>
                </a:ext>
              </a:extLst>
            </p:cNvPr>
            <p:cNvSpPr/>
            <p:nvPr/>
          </p:nvSpPr>
          <p:spPr>
            <a:xfrm>
              <a:off x="3830917" y="3892745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FC1AC2-81E3-DD4C-801D-2B60D98B18D1}"/>
                </a:ext>
              </a:extLst>
            </p:cNvPr>
            <p:cNvCxnSpPr>
              <a:cxnSpLocks/>
            </p:cNvCxnSpPr>
            <p:nvPr/>
          </p:nvCxnSpPr>
          <p:spPr>
            <a:xfrm>
              <a:off x="2709281" y="4724328"/>
              <a:ext cx="1946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Delay 74">
              <a:extLst>
                <a:ext uri="{FF2B5EF4-FFF2-40B4-BE49-F238E27FC236}">
                  <a16:creationId xmlns:a16="http://schemas.microsoft.com/office/drawing/2014/main" id="{4457AC3B-5E52-B84F-BEC0-57A2C97FBAA5}"/>
                </a:ext>
              </a:extLst>
            </p:cNvPr>
            <p:cNvSpPr/>
            <p:nvPr/>
          </p:nvSpPr>
          <p:spPr>
            <a:xfrm flipH="1">
              <a:off x="1590356" y="4902736"/>
              <a:ext cx="799203" cy="976644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71EB109-91B3-2B4B-BD12-B0A9BFB7D73A}"/>
                </a:ext>
              </a:extLst>
            </p:cNvPr>
            <p:cNvSpPr/>
            <p:nvPr/>
          </p:nvSpPr>
          <p:spPr>
            <a:xfrm>
              <a:off x="1816612" y="5222947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3192059-A1B5-8444-9B3E-031653F5A14B}"/>
                </a:ext>
              </a:extLst>
            </p:cNvPr>
            <p:cNvSpPr/>
            <p:nvPr/>
          </p:nvSpPr>
          <p:spPr>
            <a:xfrm>
              <a:off x="2367640" y="512063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9423C0E-7C49-C648-8255-B6776894487E}"/>
                </a:ext>
              </a:extLst>
            </p:cNvPr>
            <p:cNvSpPr/>
            <p:nvPr/>
          </p:nvSpPr>
          <p:spPr>
            <a:xfrm>
              <a:off x="2690764" y="4904336"/>
              <a:ext cx="812180" cy="9710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C267C38-9B55-DF42-AFA7-74535BE46AE6}"/>
                </a:ext>
              </a:extLst>
            </p:cNvPr>
            <p:cNvSpPr/>
            <p:nvPr/>
          </p:nvSpPr>
          <p:spPr>
            <a:xfrm>
              <a:off x="2848228" y="5224052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sp>
          <p:nvSpPr>
            <p:cNvPr id="80" name="Delay 79">
              <a:extLst>
                <a:ext uri="{FF2B5EF4-FFF2-40B4-BE49-F238E27FC236}">
                  <a16:creationId xmlns:a16="http://schemas.microsoft.com/office/drawing/2014/main" id="{258E96C2-0D1B-C047-B4D0-BEDBFD5FA667}"/>
                </a:ext>
              </a:extLst>
            </p:cNvPr>
            <p:cNvSpPr/>
            <p:nvPr/>
          </p:nvSpPr>
          <p:spPr>
            <a:xfrm>
              <a:off x="3807939" y="4902736"/>
              <a:ext cx="724309" cy="1008451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53D446D-A6AD-C24E-B68C-317B8A4B4405}"/>
                </a:ext>
              </a:extLst>
            </p:cNvPr>
            <p:cNvSpPr/>
            <p:nvPr/>
          </p:nvSpPr>
          <p:spPr>
            <a:xfrm>
              <a:off x="3875402" y="5235087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FP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52A68F4-DEC8-6F49-AC38-064D8B5B3ECA}"/>
                </a:ext>
              </a:extLst>
            </p:cNvPr>
            <p:cNvSpPr/>
            <p:nvPr/>
          </p:nvSpPr>
          <p:spPr>
            <a:xfrm>
              <a:off x="3500181" y="5123653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9D71B3-992F-2441-AA8D-549870DFAA73}"/>
                </a:ext>
              </a:extLst>
            </p:cNvPr>
            <p:cNvSpPr/>
            <p:nvPr/>
          </p:nvSpPr>
          <p:spPr>
            <a:xfrm>
              <a:off x="4532248" y="512063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633C453-D2CF-1B43-A1E6-DBD72BD7949E}"/>
                </a:ext>
              </a:extLst>
            </p:cNvPr>
            <p:cNvSpPr/>
            <p:nvPr/>
          </p:nvSpPr>
          <p:spPr>
            <a:xfrm>
              <a:off x="4914974" y="4899094"/>
              <a:ext cx="649341" cy="1012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E212CAD-D50B-9644-8D0A-AAC1E38B5DC0}"/>
                </a:ext>
              </a:extLst>
            </p:cNvPr>
            <p:cNvSpPr/>
            <p:nvPr/>
          </p:nvSpPr>
          <p:spPr>
            <a:xfrm>
              <a:off x="4989317" y="5232245"/>
              <a:ext cx="6164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92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B166028-2F9D-6A47-A888-1E18254D8504}"/>
              </a:ext>
            </a:extLst>
          </p:cNvPr>
          <p:cNvGrpSpPr/>
          <p:nvPr/>
        </p:nvGrpSpPr>
        <p:grpSpPr>
          <a:xfrm>
            <a:off x="3141197" y="418542"/>
            <a:ext cx="5210594" cy="1624406"/>
            <a:chOff x="6989665" y="2437427"/>
            <a:chExt cx="5210594" cy="162440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1AD7F83-024E-C54A-878A-1CA7D207B13B}"/>
                </a:ext>
              </a:extLst>
            </p:cNvPr>
            <p:cNvSpPr/>
            <p:nvPr/>
          </p:nvSpPr>
          <p:spPr>
            <a:xfrm>
              <a:off x="6989665" y="2437427"/>
              <a:ext cx="52105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ROC: </a:t>
              </a:r>
              <a:r>
                <a:rPr lang="en-US" dirty="0">
                  <a:latin typeface="Avenir Roman" panose="02000503020000020003" pitchFamily="2" charset="0"/>
                </a:rPr>
                <a:t>Receiver Operating Characteristic Curve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9895333-F27C-B141-9D4E-A3FF306B1276}"/>
                </a:ext>
              </a:extLst>
            </p:cNvPr>
            <p:cNvSpPr/>
            <p:nvPr/>
          </p:nvSpPr>
          <p:spPr>
            <a:xfrm>
              <a:off x="7006595" y="3189703"/>
              <a:ext cx="2791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TPR: </a:t>
              </a:r>
              <a:r>
                <a:rPr lang="en-US" dirty="0">
                  <a:latin typeface="Avenir Roman" panose="02000503020000020003" pitchFamily="2" charset="0"/>
                </a:rPr>
                <a:t>True Positive Rate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6A5515-605E-274B-BD05-0096CACEC7BC}"/>
                </a:ext>
              </a:extLst>
            </p:cNvPr>
            <p:cNvSpPr/>
            <p:nvPr/>
          </p:nvSpPr>
          <p:spPr>
            <a:xfrm>
              <a:off x="6989665" y="2798039"/>
              <a:ext cx="38644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AUC: </a:t>
              </a:r>
              <a:r>
                <a:rPr lang="en-US" dirty="0">
                  <a:latin typeface="Avenir Roman" panose="02000503020000020003" pitchFamily="2" charset="0"/>
                </a:rPr>
                <a:t>Area Under the ROC Curve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700C7B4-A000-2D4B-AE7E-976E52D18995}"/>
                </a:ext>
              </a:extLst>
            </p:cNvPr>
            <p:cNvSpPr/>
            <p:nvPr/>
          </p:nvSpPr>
          <p:spPr>
            <a:xfrm>
              <a:off x="7023525" y="3600168"/>
              <a:ext cx="28779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FPR: </a:t>
              </a:r>
              <a:r>
                <a:rPr lang="en-US" dirty="0">
                  <a:latin typeface="Avenir Roman" panose="02000503020000020003" pitchFamily="2" charset="0"/>
                </a:rPr>
                <a:t>False Positive Rate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C5F507E-4392-054B-B63A-53A40B08D22D}"/>
              </a:ext>
            </a:extLst>
          </p:cNvPr>
          <p:cNvGrpSpPr/>
          <p:nvPr/>
        </p:nvGrpSpPr>
        <p:grpSpPr>
          <a:xfrm>
            <a:off x="2341220" y="1287746"/>
            <a:ext cx="5942325" cy="5669976"/>
            <a:chOff x="972761" y="338797"/>
            <a:chExt cx="5942325" cy="56699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4870EE8-2909-A941-A3B2-909F93F83A14}"/>
                </a:ext>
              </a:extLst>
            </p:cNvPr>
            <p:cNvGrpSpPr/>
            <p:nvPr/>
          </p:nvGrpSpPr>
          <p:grpSpPr>
            <a:xfrm>
              <a:off x="972761" y="338797"/>
              <a:ext cx="5942325" cy="5669976"/>
              <a:chOff x="972761" y="338797"/>
              <a:chExt cx="5942325" cy="566997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9C3008B-877D-2244-A46B-97A6D1AF0DAA}"/>
                  </a:ext>
                </a:extLst>
              </p:cNvPr>
              <p:cNvGrpSpPr/>
              <p:nvPr/>
            </p:nvGrpSpPr>
            <p:grpSpPr>
              <a:xfrm>
                <a:off x="972761" y="338797"/>
                <a:ext cx="5942325" cy="5669976"/>
                <a:chOff x="2055112" y="301475"/>
                <a:chExt cx="5942325" cy="566997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3E2619F7-16B8-DD4C-8BB2-435FA6A27C5C}"/>
                    </a:ext>
                  </a:extLst>
                </p:cNvPr>
                <p:cNvGrpSpPr/>
                <p:nvPr/>
              </p:nvGrpSpPr>
              <p:grpSpPr>
                <a:xfrm>
                  <a:off x="2866044" y="1128395"/>
                  <a:ext cx="5077383" cy="4399615"/>
                  <a:chOff x="3689345" y="371299"/>
                  <a:chExt cx="5077383" cy="4399615"/>
                </a:xfrm>
              </p:grpSpPr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049690E3-DA67-354E-B5B6-4E31E5FBCA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89345" y="371299"/>
                    <a:ext cx="0" cy="438139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1B734540-E0BD-594D-B94B-FA307A518E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89345" y="4770913"/>
                    <a:ext cx="507738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914CBA99-D724-DE43-83EB-79F465C3282A}"/>
                    </a:ext>
                  </a:extLst>
                </p:cNvPr>
                <p:cNvSpPr/>
                <p:nvPr/>
              </p:nvSpPr>
              <p:spPr>
                <a:xfrm>
                  <a:off x="2940388" y="846347"/>
                  <a:ext cx="5057049" cy="4612070"/>
                </a:xfrm>
                <a:custGeom>
                  <a:avLst/>
                  <a:gdLst>
                    <a:gd name="connsiteX0" fmla="*/ 0 w 5038165"/>
                    <a:gd name="connsiteY0" fmla="*/ 4087905 h 4087905"/>
                    <a:gd name="connsiteX1" fmla="*/ 5038165 w 5038165"/>
                    <a:gd name="connsiteY1" fmla="*/ 4087905 h 4087905"/>
                    <a:gd name="connsiteX2" fmla="*/ 5038165 w 5038165"/>
                    <a:gd name="connsiteY2" fmla="*/ 0 h 4087905"/>
                    <a:gd name="connsiteX3" fmla="*/ 0 w 5038165"/>
                    <a:gd name="connsiteY3" fmla="*/ 4087905 h 4087905"/>
                    <a:gd name="connsiteX0" fmla="*/ 0 w 5038165"/>
                    <a:gd name="connsiteY0" fmla="*/ 4087905 h 4087905"/>
                    <a:gd name="connsiteX1" fmla="*/ 5038165 w 5038165"/>
                    <a:gd name="connsiteY1" fmla="*/ 4087905 h 4087905"/>
                    <a:gd name="connsiteX2" fmla="*/ 5038165 w 5038165"/>
                    <a:gd name="connsiteY2" fmla="*/ 0 h 4087905"/>
                    <a:gd name="connsiteX3" fmla="*/ 466165 w 5038165"/>
                    <a:gd name="connsiteY3" fmla="*/ 1272988 h 4087905"/>
                    <a:gd name="connsiteX4" fmla="*/ 0 w 5038165"/>
                    <a:gd name="connsiteY4" fmla="*/ 4087905 h 4087905"/>
                    <a:gd name="connsiteX0" fmla="*/ 0 w 5038165"/>
                    <a:gd name="connsiteY0" fmla="*/ 4326891 h 4326891"/>
                    <a:gd name="connsiteX1" fmla="*/ 5038165 w 5038165"/>
                    <a:gd name="connsiteY1" fmla="*/ 4326891 h 4326891"/>
                    <a:gd name="connsiteX2" fmla="*/ 5038165 w 5038165"/>
                    <a:gd name="connsiteY2" fmla="*/ 238986 h 4326891"/>
                    <a:gd name="connsiteX3" fmla="*/ 1703294 w 5038165"/>
                    <a:gd name="connsiteY3" fmla="*/ 507927 h 4326891"/>
                    <a:gd name="connsiteX4" fmla="*/ 466165 w 5038165"/>
                    <a:gd name="connsiteY4" fmla="*/ 1511974 h 4326891"/>
                    <a:gd name="connsiteX5" fmla="*/ 0 w 5038165"/>
                    <a:gd name="connsiteY5" fmla="*/ 4326891 h 4326891"/>
                    <a:gd name="connsiteX0" fmla="*/ 0 w 5038165"/>
                    <a:gd name="connsiteY0" fmla="*/ 4248216 h 4248216"/>
                    <a:gd name="connsiteX1" fmla="*/ 5038165 w 5038165"/>
                    <a:gd name="connsiteY1" fmla="*/ 4248216 h 4248216"/>
                    <a:gd name="connsiteX2" fmla="*/ 5038165 w 5038165"/>
                    <a:gd name="connsiteY2" fmla="*/ 160311 h 4248216"/>
                    <a:gd name="connsiteX3" fmla="*/ 1775012 w 5038165"/>
                    <a:gd name="connsiteY3" fmla="*/ 967134 h 4248216"/>
                    <a:gd name="connsiteX4" fmla="*/ 466165 w 5038165"/>
                    <a:gd name="connsiteY4" fmla="*/ 1433299 h 4248216"/>
                    <a:gd name="connsiteX5" fmla="*/ 0 w 5038165"/>
                    <a:gd name="connsiteY5" fmla="*/ 4248216 h 4248216"/>
                    <a:gd name="connsiteX0" fmla="*/ 0 w 5038165"/>
                    <a:gd name="connsiteY0" fmla="*/ 4248216 h 4248216"/>
                    <a:gd name="connsiteX1" fmla="*/ 5038165 w 5038165"/>
                    <a:gd name="connsiteY1" fmla="*/ 4248216 h 4248216"/>
                    <a:gd name="connsiteX2" fmla="*/ 5038165 w 5038165"/>
                    <a:gd name="connsiteY2" fmla="*/ 160311 h 4248216"/>
                    <a:gd name="connsiteX3" fmla="*/ 1775012 w 5038165"/>
                    <a:gd name="connsiteY3" fmla="*/ 967134 h 4248216"/>
                    <a:gd name="connsiteX4" fmla="*/ 627530 w 5038165"/>
                    <a:gd name="connsiteY4" fmla="*/ 1953252 h 4248216"/>
                    <a:gd name="connsiteX5" fmla="*/ 0 w 5038165"/>
                    <a:gd name="connsiteY5" fmla="*/ 4248216 h 4248216"/>
                    <a:gd name="connsiteX0" fmla="*/ 0 w 5038165"/>
                    <a:gd name="connsiteY0" fmla="*/ 4265955 h 4265955"/>
                    <a:gd name="connsiteX1" fmla="*/ 5038165 w 5038165"/>
                    <a:gd name="connsiteY1" fmla="*/ 4265955 h 4265955"/>
                    <a:gd name="connsiteX2" fmla="*/ 5038165 w 5038165"/>
                    <a:gd name="connsiteY2" fmla="*/ 178050 h 4265955"/>
                    <a:gd name="connsiteX3" fmla="*/ 1703295 w 5038165"/>
                    <a:gd name="connsiteY3" fmla="*/ 823508 h 4265955"/>
                    <a:gd name="connsiteX4" fmla="*/ 627530 w 5038165"/>
                    <a:gd name="connsiteY4" fmla="*/ 1970991 h 4265955"/>
                    <a:gd name="connsiteX5" fmla="*/ 0 w 5038165"/>
                    <a:gd name="connsiteY5" fmla="*/ 4265955 h 4265955"/>
                    <a:gd name="connsiteX0" fmla="*/ 0 w 5038165"/>
                    <a:gd name="connsiteY0" fmla="*/ 4265955 h 4265955"/>
                    <a:gd name="connsiteX1" fmla="*/ 5038165 w 5038165"/>
                    <a:gd name="connsiteY1" fmla="*/ 4265955 h 4265955"/>
                    <a:gd name="connsiteX2" fmla="*/ 5038165 w 5038165"/>
                    <a:gd name="connsiteY2" fmla="*/ 178050 h 4265955"/>
                    <a:gd name="connsiteX3" fmla="*/ 1703295 w 5038165"/>
                    <a:gd name="connsiteY3" fmla="*/ 823508 h 4265955"/>
                    <a:gd name="connsiteX4" fmla="*/ 161365 w 5038165"/>
                    <a:gd name="connsiteY4" fmla="*/ 1935132 h 4265955"/>
                    <a:gd name="connsiteX5" fmla="*/ 0 w 5038165"/>
                    <a:gd name="connsiteY5" fmla="*/ 4265955 h 4265955"/>
                    <a:gd name="connsiteX0" fmla="*/ 0 w 5050865"/>
                    <a:gd name="connsiteY0" fmla="*/ 4232616 h 4232616"/>
                    <a:gd name="connsiteX1" fmla="*/ 5038165 w 5050865"/>
                    <a:gd name="connsiteY1" fmla="*/ 4232616 h 4232616"/>
                    <a:gd name="connsiteX2" fmla="*/ 5050865 w 5050865"/>
                    <a:gd name="connsiteY2" fmla="*/ 182811 h 4232616"/>
                    <a:gd name="connsiteX3" fmla="*/ 1703295 w 5050865"/>
                    <a:gd name="connsiteY3" fmla="*/ 790169 h 4232616"/>
                    <a:gd name="connsiteX4" fmla="*/ 161365 w 5050865"/>
                    <a:gd name="connsiteY4" fmla="*/ 1901793 h 4232616"/>
                    <a:gd name="connsiteX5" fmla="*/ 0 w 5050865"/>
                    <a:gd name="connsiteY5" fmla="*/ 4232616 h 4232616"/>
                    <a:gd name="connsiteX0" fmla="*/ 0 w 5050865"/>
                    <a:gd name="connsiteY0" fmla="*/ 4615225 h 4615225"/>
                    <a:gd name="connsiteX1" fmla="*/ 5038165 w 5050865"/>
                    <a:gd name="connsiteY1" fmla="*/ 4615225 h 4615225"/>
                    <a:gd name="connsiteX2" fmla="*/ 5050865 w 5050865"/>
                    <a:gd name="connsiteY2" fmla="*/ 565420 h 4615225"/>
                    <a:gd name="connsiteX3" fmla="*/ 4640754 w 5050865"/>
                    <a:gd name="connsiteY3" fmla="*/ 75000 h 4615225"/>
                    <a:gd name="connsiteX4" fmla="*/ 1703295 w 5050865"/>
                    <a:gd name="connsiteY4" fmla="*/ 1172778 h 4615225"/>
                    <a:gd name="connsiteX5" fmla="*/ 161365 w 5050865"/>
                    <a:gd name="connsiteY5" fmla="*/ 2284402 h 4615225"/>
                    <a:gd name="connsiteX6" fmla="*/ 0 w 5050865"/>
                    <a:gd name="connsiteY6" fmla="*/ 4615225 h 4615225"/>
                    <a:gd name="connsiteX0" fmla="*/ 0 w 5050865"/>
                    <a:gd name="connsiteY0" fmla="*/ 4615225 h 4615225"/>
                    <a:gd name="connsiteX1" fmla="*/ 5038165 w 5050865"/>
                    <a:gd name="connsiteY1" fmla="*/ 4615225 h 4615225"/>
                    <a:gd name="connsiteX2" fmla="*/ 5050865 w 5050865"/>
                    <a:gd name="connsiteY2" fmla="*/ 565420 h 4615225"/>
                    <a:gd name="connsiteX3" fmla="*/ 4640754 w 5050865"/>
                    <a:gd name="connsiteY3" fmla="*/ 75000 h 4615225"/>
                    <a:gd name="connsiteX4" fmla="*/ 1703295 w 5050865"/>
                    <a:gd name="connsiteY4" fmla="*/ 1172778 h 4615225"/>
                    <a:gd name="connsiteX5" fmla="*/ 161365 w 5050865"/>
                    <a:gd name="connsiteY5" fmla="*/ 2284402 h 4615225"/>
                    <a:gd name="connsiteX6" fmla="*/ 0 w 5050865"/>
                    <a:gd name="connsiteY6" fmla="*/ 4615225 h 4615225"/>
                    <a:gd name="connsiteX0" fmla="*/ 0 w 5057049"/>
                    <a:gd name="connsiteY0" fmla="*/ 4612070 h 4612070"/>
                    <a:gd name="connsiteX1" fmla="*/ 5038165 w 5057049"/>
                    <a:gd name="connsiteY1" fmla="*/ 4612070 h 4612070"/>
                    <a:gd name="connsiteX2" fmla="*/ 5050865 w 5057049"/>
                    <a:gd name="connsiteY2" fmla="*/ 562265 h 4612070"/>
                    <a:gd name="connsiteX3" fmla="*/ 4640754 w 5057049"/>
                    <a:gd name="connsiteY3" fmla="*/ 71845 h 4612070"/>
                    <a:gd name="connsiteX4" fmla="*/ 1703295 w 5057049"/>
                    <a:gd name="connsiteY4" fmla="*/ 1169623 h 4612070"/>
                    <a:gd name="connsiteX5" fmla="*/ 161365 w 5057049"/>
                    <a:gd name="connsiteY5" fmla="*/ 2281247 h 4612070"/>
                    <a:gd name="connsiteX6" fmla="*/ 0 w 5057049"/>
                    <a:gd name="connsiteY6" fmla="*/ 4612070 h 4612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57049" h="4612070">
                      <a:moveTo>
                        <a:pt x="0" y="4612070"/>
                      </a:moveTo>
                      <a:lnTo>
                        <a:pt x="5038165" y="4612070"/>
                      </a:lnTo>
                      <a:cubicBezTo>
                        <a:pt x="5042398" y="3262135"/>
                        <a:pt x="5046632" y="1912200"/>
                        <a:pt x="5050865" y="562265"/>
                      </a:cubicBezTo>
                      <a:cubicBezTo>
                        <a:pt x="5024847" y="-128823"/>
                        <a:pt x="5198682" y="-29381"/>
                        <a:pt x="4640754" y="71845"/>
                      </a:cubicBezTo>
                      <a:cubicBezTo>
                        <a:pt x="4082826" y="173071"/>
                        <a:pt x="2401177" y="854306"/>
                        <a:pt x="1703295" y="1169623"/>
                      </a:cubicBezTo>
                      <a:cubicBezTo>
                        <a:pt x="1005414" y="1484940"/>
                        <a:pt x="657412" y="1698541"/>
                        <a:pt x="161365" y="2281247"/>
                      </a:cubicBezTo>
                      <a:lnTo>
                        <a:pt x="0" y="461207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FE1BF03-5DA1-B345-98A0-10CBDB2D8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66972" y="846347"/>
                  <a:ext cx="5025339" cy="4612070"/>
                </a:xfrm>
                <a:prstGeom prst="line">
                  <a:avLst/>
                </a:prstGeom>
                <a:ln w="9525" cap="flat" cmpd="sng" algn="ctr">
                  <a:solidFill>
                    <a:srgbClr val="C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946CC86-F9B2-234C-845B-E4138DB9F2E4}"/>
                    </a:ext>
                  </a:extLst>
                </p:cNvPr>
                <p:cNvSpPr/>
                <p:nvPr/>
              </p:nvSpPr>
              <p:spPr>
                <a:xfrm>
                  <a:off x="2055112" y="2819018"/>
                  <a:ext cx="7537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TPR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3169528-161B-B94A-831A-068D5E0F5F65}"/>
                    </a:ext>
                  </a:extLst>
                </p:cNvPr>
                <p:cNvSpPr/>
                <p:nvPr/>
              </p:nvSpPr>
              <p:spPr>
                <a:xfrm>
                  <a:off x="5080314" y="5509786"/>
                  <a:ext cx="7601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FPR</a:t>
                  </a: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2CAD2F6-6934-CB4A-A84F-DD66BF139C4A}"/>
                    </a:ext>
                  </a:extLst>
                </p:cNvPr>
                <p:cNvSpPr/>
                <p:nvPr/>
              </p:nvSpPr>
              <p:spPr>
                <a:xfrm>
                  <a:off x="3023395" y="3049851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E23DF5D1-B53C-5A43-8F67-95C2F23A508C}"/>
                    </a:ext>
                  </a:extLst>
                </p:cNvPr>
                <p:cNvSpPr/>
                <p:nvPr/>
              </p:nvSpPr>
              <p:spPr>
                <a:xfrm>
                  <a:off x="3472738" y="25556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03B89C73-B745-6A48-8072-9B538657F112}"/>
                    </a:ext>
                  </a:extLst>
                </p:cNvPr>
                <p:cNvSpPr/>
                <p:nvPr/>
              </p:nvSpPr>
              <p:spPr>
                <a:xfrm>
                  <a:off x="3982507" y="2166987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2B712B29-80FF-0A41-AF2A-63E71831F323}"/>
                    </a:ext>
                  </a:extLst>
                </p:cNvPr>
                <p:cNvSpPr/>
                <p:nvPr/>
              </p:nvSpPr>
              <p:spPr>
                <a:xfrm>
                  <a:off x="4620653" y="1858651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A005D0A7-8C32-6349-9849-CE3B4B1E8DC4}"/>
                    </a:ext>
                  </a:extLst>
                </p:cNvPr>
                <p:cNvSpPr/>
                <p:nvPr/>
              </p:nvSpPr>
              <p:spPr>
                <a:xfrm>
                  <a:off x="5278037" y="15634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77A98EB-5C05-2E4F-9775-91927520C601}"/>
                    </a:ext>
                  </a:extLst>
                </p:cNvPr>
                <p:cNvSpPr/>
                <p:nvPr/>
              </p:nvSpPr>
              <p:spPr>
                <a:xfrm>
                  <a:off x="5207936" y="4067511"/>
                  <a:ext cx="85151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AUC</a:t>
                  </a: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00B02A6F-4590-F748-B514-23A1FE31A553}"/>
                    </a:ext>
                  </a:extLst>
                </p:cNvPr>
                <p:cNvSpPr/>
                <p:nvPr/>
              </p:nvSpPr>
              <p:spPr>
                <a:xfrm>
                  <a:off x="2969783" y="3793678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944BD13-0A1D-6042-8B46-24C525A3DFDD}"/>
                    </a:ext>
                  </a:extLst>
                </p:cNvPr>
                <p:cNvSpPr/>
                <p:nvPr/>
              </p:nvSpPr>
              <p:spPr>
                <a:xfrm>
                  <a:off x="5854391" y="13334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7361F80-A0C0-BA41-BC56-C7FF97F5E18C}"/>
                    </a:ext>
                  </a:extLst>
                </p:cNvPr>
                <p:cNvSpPr/>
                <p:nvPr/>
              </p:nvSpPr>
              <p:spPr>
                <a:xfrm>
                  <a:off x="6477763" y="1128395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C74925DF-9F40-A14F-B826-823E230F6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2249" y="2868016"/>
                  <a:ext cx="471401" cy="4343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5D393B7-92AD-E648-84ED-5DE87BE09922}"/>
                    </a:ext>
                  </a:extLst>
                </p:cNvPr>
                <p:cNvSpPr/>
                <p:nvPr/>
              </p:nvSpPr>
              <p:spPr>
                <a:xfrm>
                  <a:off x="6167772" y="3031959"/>
                  <a:ext cx="12389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dirty="0">
                      <a:latin typeface="Avenir Roman" panose="02000503020000020003" pitchFamily="2" charset="0"/>
                    </a:rPr>
                    <a:t>Random</a:t>
                  </a:r>
                </a:p>
                <a:p>
                  <a:pPr lvl="0" algn="ctr">
                    <a:defRPr/>
                  </a:pPr>
                  <a:r>
                    <a:rPr lang="en-US" dirty="0">
                      <a:latin typeface="Avenir Roman" panose="02000503020000020003" pitchFamily="2" charset="0"/>
                    </a:rPr>
                    <a:t>Prediction</a:t>
                  </a:r>
                </a:p>
              </p:txBody>
            </p: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D1A9B812-7D45-CA48-AE48-C0731366EC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48766" y="673331"/>
                  <a:ext cx="331174" cy="3488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3B02B77-4271-BC4A-90CD-20CA08EDE91D}"/>
                    </a:ext>
                  </a:extLst>
                </p:cNvPr>
                <p:cNvSpPr/>
                <p:nvPr/>
              </p:nvSpPr>
              <p:spPr>
                <a:xfrm>
                  <a:off x="6328425" y="301475"/>
                  <a:ext cx="85151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ROC</a:t>
                  </a:r>
                </a:p>
              </p:txBody>
            </p:sp>
          </p:grp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99D95F3-F250-0A4A-BB62-4EBC1B7C7595}"/>
                  </a:ext>
                </a:extLst>
              </p:cNvPr>
              <p:cNvSpPr/>
              <p:nvPr/>
            </p:nvSpPr>
            <p:spPr>
              <a:xfrm>
                <a:off x="1840894" y="1304329"/>
                <a:ext cx="11617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dirty="0">
                    <a:latin typeface="Avenir Roman" panose="02000503020000020003" pitchFamily="2" charset="0"/>
                  </a:rPr>
                  <a:t>Decision</a:t>
                </a:r>
              </a:p>
              <a:p>
                <a:pPr lvl="0" algn="ctr">
                  <a:defRPr/>
                </a:pPr>
                <a:r>
                  <a:rPr lang="en-US" dirty="0">
                    <a:latin typeface="Avenir Roman" panose="02000503020000020003" pitchFamily="2" charset="0"/>
                  </a:rPr>
                  <a:t>threshold</a:t>
                </a:r>
              </a:p>
            </p:txBody>
          </p:sp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645BA44-2867-994F-99EC-169177BEC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1019" y="1886950"/>
              <a:ext cx="331174" cy="3488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545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243474" y="2483798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243474" y="5958518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392723" y="2762624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445343" y="3104658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295444" y="323995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08307" y="482973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27186" y="472675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09426" y="532423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282451" y="38357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66D77-34B3-934F-8759-6B9FC77443EB}"/>
              </a:ext>
            </a:extLst>
          </p:cNvPr>
          <p:cNvSpPr/>
          <p:nvPr/>
        </p:nvSpPr>
        <p:spPr>
          <a:xfrm>
            <a:off x="4363376" y="441709"/>
            <a:ext cx="4798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Max Absolute Percentage Error</a:t>
            </a:r>
            <a:endParaRPr lang="en-US" sz="2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EA350B-D53A-B743-9291-30FC6D465A46}"/>
              </a:ext>
            </a:extLst>
          </p:cNvPr>
          <p:cNvSpPr/>
          <p:nvPr/>
        </p:nvSpPr>
        <p:spPr>
          <a:xfrm>
            <a:off x="6421859" y="386580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EC4A75C-A3B0-1840-935F-C3D62113CC01}"/>
              </a:ext>
            </a:extLst>
          </p:cNvPr>
          <p:cNvCxnSpPr>
            <a:cxnSpLocks/>
          </p:cNvCxnSpPr>
          <p:nvPr/>
        </p:nvCxnSpPr>
        <p:spPr>
          <a:xfrm>
            <a:off x="7134346" y="3734307"/>
            <a:ext cx="2211360" cy="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E018E40-C072-8245-BD58-5B8EEDDFCD34}"/>
              </a:ext>
            </a:extLst>
          </p:cNvPr>
          <p:cNvCxnSpPr>
            <a:cxnSpLocks/>
          </p:cNvCxnSpPr>
          <p:nvPr/>
        </p:nvCxnSpPr>
        <p:spPr>
          <a:xfrm>
            <a:off x="7231730" y="5397656"/>
            <a:ext cx="2211360" cy="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C381514-5C88-7C4F-AF3E-2135DBE842B9}"/>
              </a:ext>
            </a:extLst>
          </p:cNvPr>
          <p:cNvSpPr/>
          <p:nvPr/>
        </p:nvSpPr>
        <p:spPr>
          <a:xfrm>
            <a:off x="7618392" y="3741215"/>
            <a:ext cx="75587" cy="1662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57BB9D-22F9-9D42-AF5D-DA79E343B9FD}"/>
                  </a:ext>
                </a:extLst>
              </p:cNvPr>
              <p:cNvSpPr/>
              <p:nvPr/>
            </p:nvSpPr>
            <p:spPr>
              <a:xfrm>
                <a:off x="7681171" y="4294612"/>
                <a:ext cx="883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57BB9D-22F9-9D42-AF5D-DA79E343B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171" y="4294612"/>
                <a:ext cx="883511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37B46D-6084-6847-8C83-F12F9EFDFF35}"/>
                  </a:ext>
                </a:extLst>
              </p:cNvPr>
              <p:cNvSpPr/>
              <p:nvPr/>
            </p:nvSpPr>
            <p:spPr>
              <a:xfrm>
                <a:off x="9182078" y="5324230"/>
                <a:ext cx="422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37B46D-6084-6847-8C83-F12F9EFDF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078" y="5324230"/>
                <a:ext cx="42268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371D5D6-D472-F54F-AFDD-D7EF88A649EC}"/>
                  </a:ext>
                </a:extLst>
              </p:cNvPr>
              <p:cNvSpPr/>
              <p:nvPr/>
            </p:nvSpPr>
            <p:spPr>
              <a:xfrm>
                <a:off x="9336381" y="340522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371D5D6-D472-F54F-AFDD-D7EF88A64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381" y="3405221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F323A7-DE7F-7848-B53D-40B241D8D38F}"/>
                  </a:ext>
                </a:extLst>
              </p:cNvPr>
              <p:cNvSpPr txBox="1"/>
              <p:nvPr/>
            </p:nvSpPr>
            <p:spPr>
              <a:xfrm>
                <a:off x="4910340" y="1651045"/>
                <a:ext cx="4316695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00%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F323A7-DE7F-7848-B53D-40B241D8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340" y="1651045"/>
                <a:ext cx="4316695" cy="894219"/>
              </a:xfrm>
              <a:prstGeom prst="rect">
                <a:avLst/>
              </a:prstGeom>
              <a:blipFill>
                <a:blip r:embed="rId6"/>
                <a:stretch>
                  <a:fillRect l="-1173" t="-147887" r="-1760" b="-20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A4C1DA6B-58AC-9046-A4DE-87C268FF6CEB}"/>
              </a:ext>
            </a:extLst>
          </p:cNvPr>
          <p:cNvGrpSpPr/>
          <p:nvPr/>
        </p:nvGrpSpPr>
        <p:grpSpPr>
          <a:xfrm>
            <a:off x="8077185" y="997050"/>
            <a:ext cx="959109" cy="1248513"/>
            <a:chOff x="7201616" y="1036160"/>
            <a:chExt cx="959109" cy="124851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FE70B8-B4F4-E34A-A244-06C3495F07DA}"/>
                </a:ext>
              </a:extLst>
            </p:cNvPr>
            <p:cNvSpPr/>
            <p:nvPr/>
          </p:nvSpPr>
          <p:spPr>
            <a:xfrm>
              <a:off x="7511309" y="1901071"/>
              <a:ext cx="223025" cy="38360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437AA53-7511-9243-87E7-5072189110E5}"/>
                </a:ext>
              </a:extLst>
            </p:cNvPr>
            <p:cNvCxnSpPr>
              <a:cxnSpLocks/>
            </p:cNvCxnSpPr>
            <p:nvPr/>
          </p:nvCxnSpPr>
          <p:spPr>
            <a:xfrm>
              <a:off x="7604557" y="1507959"/>
              <a:ext cx="0" cy="365534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CF44C9E-C805-B54E-BD94-AAB9FC7FD296}"/>
                </a:ext>
              </a:extLst>
            </p:cNvPr>
            <p:cNvSpPr/>
            <p:nvPr/>
          </p:nvSpPr>
          <p:spPr>
            <a:xfrm>
              <a:off x="7201616" y="1036160"/>
              <a:ext cx="9591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Predicted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value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7BF6434-F69D-A548-A818-D14A360FEE82}"/>
              </a:ext>
            </a:extLst>
          </p:cNvPr>
          <p:cNvGrpSpPr/>
          <p:nvPr/>
        </p:nvGrpSpPr>
        <p:grpSpPr>
          <a:xfrm>
            <a:off x="7376601" y="1879720"/>
            <a:ext cx="798617" cy="1239041"/>
            <a:chOff x="6491673" y="1859631"/>
            <a:chExt cx="798617" cy="123904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EBD6FE-EA92-A847-A8BE-F19BE24C9F5B}"/>
                </a:ext>
              </a:extLst>
            </p:cNvPr>
            <p:cNvSpPr/>
            <p:nvPr/>
          </p:nvSpPr>
          <p:spPr>
            <a:xfrm>
              <a:off x="6830556" y="1859631"/>
              <a:ext cx="223025" cy="38360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A67FF75-04C7-E345-9B24-CFAF0A1A85CA}"/>
                </a:ext>
              </a:extLst>
            </p:cNvPr>
            <p:cNvCxnSpPr>
              <a:cxnSpLocks/>
            </p:cNvCxnSpPr>
            <p:nvPr/>
          </p:nvCxnSpPr>
          <p:spPr>
            <a:xfrm>
              <a:off x="6942069" y="2270702"/>
              <a:ext cx="0" cy="365534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ABDC104-7788-0F43-8FB1-61605E8A005A}"/>
                </a:ext>
              </a:extLst>
            </p:cNvPr>
            <p:cNvSpPr/>
            <p:nvPr/>
          </p:nvSpPr>
          <p:spPr>
            <a:xfrm>
              <a:off x="6491673" y="2575452"/>
              <a:ext cx="7986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Ground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truth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DA49BAB-190E-3F44-A568-125E77AC3778}"/>
              </a:ext>
            </a:extLst>
          </p:cNvPr>
          <p:cNvGrpSpPr/>
          <p:nvPr/>
        </p:nvGrpSpPr>
        <p:grpSpPr>
          <a:xfrm>
            <a:off x="6869468" y="1131806"/>
            <a:ext cx="748924" cy="577648"/>
            <a:chOff x="4544708" y="1136028"/>
            <a:chExt cx="748924" cy="577648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D987E7-E7BB-DC4A-A867-5B24A7811F71}"/>
                </a:ext>
              </a:extLst>
            </p:cNvPr>
            <p:cNvCxnSpPr>
              <a:cxnSpLocks/>
            </p:cNvCxnSpPr>
            <p:nvPr/>
          </p:nvCxnSpPr>
          <p:spPr>
            <a:xfrm>
              <a:off x="4977337" y="1348142"/>
              <a:ext cx="0" cy="365534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D5FB42D-0E90-2245-A189-BAE478E1FCB8}"/>
                </a:ext>
              </a:extLst>
            </p:cNvPr>
            <p:cNvSpPr/>
            <p:nvPr/>
          </p:nvSpPr>
          <p:spPr>
            <a:xfrm>
              <a:off x="4544708" y="1136028"/>
              <a:ext cx="7489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Sum of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9A77B56-EEA3-1247-BBC4-69EC41312942}"/>
              </a:ext>
            </a:extLst>
          </p:cNvPr>
          <p:cNvGrpSpPr/>
          <p:nvPr/>
        </p:nvGrpSpPr>
        <p:grpSpPr>
          <a:xfrm>
            <a:off x="5619281" y="2139218"/>
            <a:ext cx="1300356" cy="1006509"/>
            <a:chOff x="5084577" y="1638272"/>
            <a:chExt cx="1300356" cy="100650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4EFD44C-3AA9-5B4E-92F4-F2134672C77C}"/>
                </a:ext>
              </a:extLst>
            </p:cNvPr>
            <p:cNvSpPr/>
            <p:nvPr/>
          </p:nvSpPr>
          <p:spPr>
            <a:xfrm>
              <a:off x="6009459" y="1638272"/>
              <a:ext cx="219819" cy="3031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C0007BF-2973-7948-BC51-16F26F6EF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9702" y="2012594"/>
              <a:ext cx="171187" cy="384736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A2EB60D-02EC-6644-AD23-04E873F2907E}"/>
                </a:ext>
              </a:extLst>
            </p:cNvPr>
            <p:cNvSpPr/>
            <p:nvPr/>
          </p:nvSpPr>
          <p:spPr>
            <a:xfrm>
              <a:off x="5084577" y="2337004"/>
              <a:ext cx="13003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Average of…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225EE4D-1775-814B-9211-3A3D35A21EC0}"/>
              </a:ext>
            </a:extLst>
          </p:cNvPr>
          <p:cNvGrpSpPr/>
          <p:nvPr/>
        </p:nvGrpSpPr>
        <p:grpSpPr>
          <a:xfrm>
            <a:off x="7475960" y="1329317"/>
            <a:ext cx="2850616" cy="969920"/>
            <a:chOff x="6623720" y="1365907"/>
            <a:chExt cx="2850616" cy="96992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473E562-2CB2-0A47-88CC-687E4D489AE8}"/>
                </a:ext>
              </a:extLst>
            </p:cNvPr>
            <p:cNvSpPr/>
            <p:nvPr/>
          </p:nvSpPr>
          <p:spPr>
            <a:xfrm>
              <a:off x="6623720" y="1844877"/>
              <a:ext cx="1751076" cy="490950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20C7C68-DFC1-5E4B-B79A-E294C19FE5B2}"/>
                </a:ext>
              </a:extLst>
            </p:cNvPr>
            <p:cNvCxnSpPr>
              <a:cxnSpLocks/>
              <a:stCxn id="68" idx="1"/>
            </p:cNvCxnSpPr>
            <p:nvPr/>
          </p:nvCxnSpPr>
          <p:spPr>
            <a:xfrm flipH="1">
              <a:off x="8073862" y="1627517"/>
              <a:ext cx="401482" cy="197752"/>
            </a:xfrm>
            <a:prstGeom prst="line">
              <a:avLst/>
            </a:prstGeom>
            <a:ln w="9525" cap="flat" cmpd="sng" algn="ctr">
              <a:solidFill>
                <a:schemeClr val="accent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F1F0CF9-F996-8647-9845-C5223FB4B60F}"/>
                </a:ext>
              </a:extLst>
            </p:cNvPr>
            <p:cNvSpPr/>
            <p:nvPr/>
          </p:nvSpPr>
          <p:spPr>
            <a:xfrm>
              <a:off x="8475344" y="1365907"/>
              <a:ext cx="9989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Avenir Roman" panose="02000503020000020003" pitchFamily="2" charset="0"/>
                </a:rPr>
                <a:t>Absolute </a:t>
              </a:r>
            </a:p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Avenir Roman" panose="02000503020000020003" pitchFamily="2" charset="0"/>
                </a:rPr>
                <a:t>value of…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004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243474" y="2483798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243474" y="5958518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392723" y="2762624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445343" y="3104658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269459" y="371340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08307" y="482973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27186" y="472675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34346" y="5720169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282451" y="38357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14F38D-96BF-7345-AEBB-831622B18B30}"/>
              </a:ext>
            </a:extLst>
          </p:cNvPr>
          <p:cNvCxnSpPr>
            <a:cxnSpLocks/>
          </p:cNvCxnSpPr>
          <p:nvPr/>
        </p:nvCxnSpPr>
        <p:spPr>
          <a:xfrm>
            <a:off x="7158226" y="3726193"/>
            <a:ext cx="0" cy="1939501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9CB11B-3E8E-B246-BE84-15D958007FAA}"/>
              </a:ext>
            </a:extLst>
          </p:cNvPr>
          <p:cNvSpPr/>
          <p:nvPr/>
        </p:nvSpPr>
        <p:spPr>
          <a:xfrm>
            <a:off x="7135290" y="4694889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Roman" panose="02000503020000020003" pitchFamily="2" charset="0"/>
              </a:rPr>
              <a:t>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5184180" y="1870004"/>
                <a:ext cx="2691571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180" y="1870004"/>
                <a:ext cx="2691571" cy="399084"/>
              </a:xfrm>
              <a:prstGeom prst="rect">
                <a:avLst/>
              </a:prstGeom>
              <a:blipFill>
                <a:blip r:embed="rId3"/>
                <a:stretch>
                  <a:fillRect l="-2358" t="-9091" r="-3302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931750" y="2301031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532441" y="2640165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C51377-0B67-BD45-8F2A-1379CE8179AD}"/>
              </a:ext>
            </a:extLst>
          </p:cNvPr>
          <p:cNvSpPr/>
          <p:nvPr/>
        </p:nvSpPr>
        <p:spPr>
          <a:xfrm>
            <a:off x="7815889" y="1422898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CD920E-E5DC-E24A-AE32-8D267DEF499E}"/>
              </a:ext>
            </a:extLst>
          </p:cNvPr>
          <p:cNvCxnSpPr>
            <a:cxnSpLocks/>
          </p:cNvCxnSpPr>
          <p:nvPr/>
        </p:nvCxnSpPr>
        <p:spPr>
          <a:xfrm flipH="1">
            <a:off x="7631627" y="1725152"/>
            <a:ext cx="320780" cy="21666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0766D77-34B3-934F-8759-6B9FC77443EB}"/>
              </a:ext>
            </a:extLst>
          </p:cNvPr>
          <p:cNvSpPr/>
          <p:nvPr/>
        </p:nvSpPr>
        <p:spPr>
          <a:xfrm>
            <a:off x="5703008" y="560974"/>
            <a:ext cx="1653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Max Error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E7D82D-447D-8E4B-89FF-1E0B29475074}"/>
              </a:ext>
            </a:extLst>
          </p:cNvPr>
          <p:cNvCxnSpPr>
            <a:cxnSpLocks/>
          </p:cNvCxnSpPr>
          <p:nvPr/>
        </p:nvCxnSpPr>
        <p:spPr>
          <a:xfrm>
            <a:off x="5184180" y="4849055"/>
            <a:ext cx="0" cy="484945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FAEABC-5727-C246-BD0E-AB0F79E6A86C}"/>
              </a:ext>
            </a:extLst>
          </p:cNvPr>
          <p:cNvCxnSpPr>
            <a:cxnSpLocks/>
          </p:cNvCxnSpPr>
          <p:nvPr/>
        </p:nvCxnSpPr>
        <p:spPr>
          <a:xfrm>
            <a:off x="6335626" y="3835705"/>
            <a:ext cx="0" cy="540296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5ECA55-E3FB-A046-9D74-4CE923D0FE9E}"/>
              </a:ext>
            </a:extLst>
          </p:cNvPr>
          <p:cNvCxnSpPr>
            <a:cxnSpLocks/>
          </p:cNvCxnSpPr>
          <p:nvPr/>
        </p:nvCxnSpPr>
        <p:spPr>
          <a:xfrm>
            <a:off x="7503713" y="3226962"/>
            <a:ext cx="0" cy="198871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C87802-90EB-B74E-B3D6-1796FB8ADCCD}"/>
              </a:ext>
            </a:extLst>
          </p:cNvPr>
          <p:cNvCxnSpPr>
            <a:cxnSpLocks/>
          </p:cNvCxnSpPr>
          <p:nvPr/>
        </p:nvCxnSpPr>
        <p:spPr>
          <a:xfrm>
            <a:off x="7331058" y="3585699"/>
            <a:ext cx="0" cy="250006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06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173136" y="2747567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173136" y="6222287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322385" y="3026393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375005" y="3368427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199121" y="397717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225106" y="350372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137969" y="50935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056848" y="499052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048061" y="527856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212113" y="4099474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14F38D-96BF-7345-AEBB-831622B18B30}"/>
              </a:ext>
            </a:extLst>
          </p:cNvPr>
          <p:cNvCxnSpPr>
            <a:cxnSpLocks/>
            <a:endCxn id="19" idx="4"/>
          </p:cNvCxnSpPr>
          <p:nvPr/>
        </p:nvCxnSpPr>
        <p:spPr>
          <a:xfrm>
            <a:off x="7087889" y="3989962"/>
            <a:ext cx="21324" cy="141090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EBD461-089B-254B-860B-E6F80875FE18}"/>
              </a:ext>
            </a:extLst>
          </p:cNvPr>
          <p:cNvCxnSpPr>
            <a:cxnSpLocks/>
          </p:cNvCxnSpPr>
          <p:nvPr/>
        </p:nvCxnSpPr>
        <p:spPr>
          <a:xfrm>
            <a:off x="6263083" y="3989962"/>
            <a:ext cx="10662" cy="705452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9CB11B-3E8E-B246-BE84-15D958007FAA}"/>
              </a:ext>
            </a:extLst>
          </p:cNvPr>
          <p:cNvSpPr/>
          <p:nvPr/>
        </p:nvSpPr>
        <p:spPr>
          <a:xfrm>
            <a:off x="7149041" y="4608128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Roman" panose="02000503020000020003" pitchFamily="2" charset="0"/>
              </a:rPr>
              <a:t>MAE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4790415" y="2040509"/>
                <a:ext cx="2939716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415" y="2040509"/>
                <a:ext cx="2939716" cy="894219"/>
              </a:xfrm>
              <a:prstGeom prst="rect">
                <a:avLst/>
              </a:prstGeom>
              <a:blipFill>
                <a:blip r:embed="rId3"/>
                <a:stretch>
                  <a:fillRect l="-1717" t="-149296" r="-2575" b="-20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45EEB74-5266-FA4F-BE2B-96CA4566DB1E}"/>
              </a:ext>
            </a:extLst>
          </p:cNvPr>
          <p:cNvSpPr/>
          <p:nvPr/>
        </p:nvSpPr>
        <p:spPr>
          <a:xfrm>
            <a:off x="6710632" y="2276564"/>
            <a:ext cx="223025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D73EAE-56CF-7942-B3E2-8B95FD8E5ACD}"/>
              </a:ext>
            </a:extLst>
          </p:cNvPr>
          <p:cNvSpPr/>
          <p:nvPr/>
        </p:nvSpPr>
        <p:spPr>
          <a:xfrm>
            <a:off x="7373120" y="2276564"/>
            <a:ext cx="223025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71380A-1663-2748-9253-7158D7A473CB}"/>
              </a:ext>
            </a:extLst>
          </p:cNvPr>
          <p:cNvCxnSpPr>
            <a:cxnSpLocks/>
          </p:cNvCxnSpPr>
          <p:nvPr/>
        </p:nvCxnSpPr>
        <p:spPr>
          <a:xfrm>
            <a:off x="7484632" y="1897423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5D955-9496-CD42-99AC-ACEAB3E2690D}"/>
              </a:ext>
            </a:extLst>
          </p:cNvPr>
          <p:cNvSpPr/>
          <p:nvPr/>
        </p:nvSpPr>
        <p:spPr>
          <a:xfrm>
            <a:off x="7081691" y="1425624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822144" y="2660166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371748" y="2964916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233F0F-6803-3343-ACE0-2260ADD0C4B0}"/>
              </a:ext>
            </a:extLst>
          </p:cNvPr>
          <p:cNvCxnSpPr>
            <a:cxnSpLocks/>
          </p:cNvCxnSpPr>
          <p:nvPr/>
        </p:nvCxnSpPr>
        <p:spPr>
          <a:xfrm>
            <a:off x="6381412" y="1766077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379C56-553D-1340-A872-17B8779A9D3E}"/>
              </a:ext>
            </a:extLst>
          </p:cNvPr>
          <p:cNvSpPr/>
          <p:nvPr/>
        </p:nvSpPr>
        <p:spPr>
          <a:xfrm>
            <a:off x="6006950" y="1512897"/>
            <a:ext cx="748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Sum of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5F45AB-66B3-C349-A6E9-E2FAB20F5E98}"/>
              </a:ext>
            </a:extLst>
          </p:cNvPr>
          <p:cNvSpPr/>
          <p:nvPr/>
        </p:nvSpPr>
        <p:spPr>
          <a:xfrm>
            <a:off x="5914499" y="2040219"/>
            <a:ext cx="239966" cy="774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616C06-CD2E-3043-B296-8CAEF3EFDCF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484140" y="2812721"/>
            <a:ext cx="546936" cy="28080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FBB61-0BFA-3143-831D-42EC8638D935}"/>
              </a:ext>
            </a:extLst>
          </p:cNvPr>
          <p:cNvSpPr/>
          <p:nvPr/>
        </p:nvSpPr>
        <p:spPr>
          <a:xfrm>
            <a:off x="4833962" y="3093530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Average of…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1ECCD-0903-364C-9679-2C1DAAF6C182}"/>
              </a:ext>
            </a:extLst>
          </p:cNvPr>
          <p:cNvSpPr/>
          <p:nvPr/>
        </p:nvSpPr>
        <p:spPr>
          <a:xfrm>
            <a:off x="6640129" y="2234341"/>
            <a:ext cx="1090002" cy="49095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56A8EF-F32A-694E-9611-F1F9A200AD08}"/>
              </a:ext>
            </a:extLst>
          </p:cNvPr>
          <p:cNvCxnSpPr>
            <a:cxnSpLocks/>
          </p:cNvCxnSpPr>
          <p:nvPr/>
        </p:nvCxnSpPr>
        <p:spPr>
          <a:xfrm flipH="1">
            <a:off x="7699682" y="2467456"/>
            <a:ext cx="492727" cy="0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4F5F524-D940-FC4A-AA49-0D5F1552A266}"/>
              </a:ext>
            </a:extLst>
          </p:cNvPr>
          <p:cNvSpPr/>
          <p:nvPr/>
        </p:nvSpPr>
        <p:spPr>
          <a:xfrm>
            <a:off x="8160490" y="2224347"/>
            <a:ext cx="998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Absolute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value of…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F93F92-EEB8-704D-B948-FD682B7073FF}"/>
              </a:ext>
            </a:extLst>
          </p:cNvPr>
          <p:cNvSpPr/>
          <p:nvPr/>
        </p:nvSpPr>
        <p:spPr>
          <a:xfrm>
            <a:off x="4927467" y="593714"/>
            <a:ext cx="3236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Mean Absolute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659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313813" y="2536552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313813" y="6011272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463062" y="2815378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515682" y="315741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339798" y="376615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365783" y="329270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78646" y="488249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97525" y="47795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88738" y="5067547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352790" y="3888459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4931092" y="1829494"/>
                <a:ext cx="3030060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92" y="1829494"/>
                <a:ext cx="3030060" cy="894219"/>
              </a:xfrm>
              <a:prstGeom prst="rect">
                <a:avLst/>
              </a:prstGeom>
              <a:blipFill>
                <a:blip r:embed="rId3"/>
                <a:stretch>
                  <a:fillRect l="-1250" t="-152857" r="-417" b="-20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45EEB74-5266-FA4F-BE2B-96CA4566DB1E}"/>
              </a:ext>
            </a:extLst>
          </p:cNvPr>
          <p:cNvSpPr/>
          <p:nvPr/>
        </p:nvSpPr>
        <p:spPr>
          <a:xfrm>
            <a:off x="6811547" y="2065549"/>
            <a:ext cx="209523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D73EAE-56CF-7942-B3E2-8B95FD8E5ACD}"/>
              </a:ext>
            </a:extLst>
          </p:cNvPr>
          <p:cNvSpPr/>
          <p:nvPr/>
        </p:nvSpPr>
        <p:spPr>
          <a:xfrm>
            <a:off x="7471467" y="2065549"/>
            <a:ext cx="217282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71380A-1663-2748-9253-7158D7A473CB}"/>
              </a:ext>
            </a:extLst>
          </p:cNvPr>
          <p:cNvCxnSpPr>
            <a:cxnSpLocks/>
          </p:cNvCxnSpPr>
          <p:nvPr/>
        </p:nvCxnSpPr>
        <p:spPr>
          <a:xfrm>
            <a:off x="7625309" y="1686408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5D955-9496-CD42-99AC-ACEAB3E2690D}"/>
              </a:ext>
            </a:extLst>
          </p:cNvPr>
          <p:cNvSpPr/>
          <p:nvPr/>
        </p:nvSpPr>
        <p:spPr>
          <a:xfrm>
            <a:off x="7222368" y="1214609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962821" y="2449151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512425" y="2753901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233F0F-6803-3343-ACE0-2260ADD0C4B0}"/>
              </a:ext>
            </a:extLst>
          </p:cNvPr>
          <p:cNvCxnSpPr>
            <a:cxnSpLocks/>
          </p:cNvCxnSpPr>
          <p:nvPr/>
        </p:nvCxnSpPr>
        <p:spPr>
          <a:xfrm>
            <a:off x="6522089" y="1555062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379C56-553D-1340-A872-17B8779A9D3E}"/>
              </a:ext>
            </a:extLst>
          </p:cNvPr>
          <p:cNvSpPr/>
          <p:nvPr/>
        </p:nvSpPr>
        <p:spPr>
          <a:xfrm>
            <a:off x="6147627" y="1301882"/>
            <a:ext cx="748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Sum of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5F45AB-66B3-C349-A6E9-E2FAB20F5E98}"/>
              </a:ext>
            </a:extLst>
          </p:cNvPr>
          <p:cNvSpPr/>
          <p:nvPr/>
        </p:nvSpPr>
        <p:spPr>
          <a:xfrm>
            <a:off x="6055176" y="1829204"/>
            <a:ext cx="239966" cy="774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616C06-CD2E-3043-B296-8CAEF3EFDCF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624817" y="2601706"/>
            <a:ext cx="546936" cy="28080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FBB61-0BFA-3143-831D-42EC8638D935}"/>
              </a:ext>
            </a:extLst>
          </p:cNvPr>
          <p:cNvSpPr/>
          <p:nvPr/>
        </p:nvSpPr>
        <p:spPr>
          <a:xfrm>
            <a:off x="4974639" y="2882515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Average of…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1ECCD-0903-364C-9679-2C1DAAF6C182}"/>
              </a:ext>
            </a:extLst>
          </p:cNvPr>
          <p:cNvSpPr/>
          <p:nvPr/>
        </p:nvSpPr>
        <p:spPr>
          <a:xfrm>
            <a:off x="6725502" y="2023326"/>
            <a:ext cx="1235650" cy="49095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56A8EF-F32A-694E-9611-F1F9A200AD08}"/>
              </a:ext>
            </a:extLst>
          </p:cNvPr>
          <p:cNvCxnSpPr>
            <a:cxnSpLocks/>
          </p:cNvCxnSpPr>
          <p:nvPr/>
        </p:nvCxnSpPr>
        <p:spPr>
          <a:xfrm flipH="1">
            <a:off x="7961152" y="2274133"/>
            <a:ext cx="492727" cy="0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4F5F524-D940-FC4A-AA49-0D5F1552A266}"/>
              </a:ext>
            </a:extLst>
          </p:cNvPr>
          <p:cNvSpPr/>
          <p:nvPr/>
        </p:nvSpPr>
        <p:spPr>
          <a:xfrm>
            <a:off x="8351237" y="2014557"/>
            <a:ext cx="853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Squared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of…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C717CF-0B32-0D43-A659-48AADAD5F32C}"/>
              </a:ext>
            </a:extLst>
          </p:cNvPr>
          <p:cNvSpPr/>
          <p:nvPr/>
        </p:nvSpPr>
        <p:spPr>
          <a:xfrm>
            <a:off x="7251768" y="3764849"/>
            <a:ext cx="1285770" cy="12857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98AF1A-AC44-D14A-A905-898B03C8058B}"/>
              </a:ext>
            </a:extLst>
          </p:cNvPr>
          <p:cNvSpPr/>
          <p:nvPr/>
        </p:nvSpPr>
        <p:spPr>
          <a:xfrm>
            <a:off x="7549891" y="4189477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Roman" panose="02000503020000020003" pitchFamily="2" charset="0"/>
              </a:rPr>
              <a:t>MSE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FB50FB-ED0F-FE49-8D68-D78F8AAB4D36}"/>
              </a:ext>
            </a:extLst>
          </p:cNvPr>
          <p:cNvSpPr/>
          <p:nvPr/>
        </p:nvSpPr>
        <p:spPr>
          <a:xfrm>
            <a:off x="5247469" y="542976"/>
            <a:ext cx="2934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Mean Square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75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066B-97D9-184D-9DE8-589A0BFF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FD9E-DA93-A541-9054-632A6979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1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351</Words>
  <Application>Microsoft Macintosh PowerPoint</Application>
  <PresentationFormat>Widescreen</PresentationFormat>
  <Paragraphs>116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Black</vt:lpstr>
      <vt:lpstr>Avenir Roman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45</cp:revision>
  <dcterms:created xsi:type="dcterms:W3CDTF">2020-03-10T21:40:48Z</dcterms:created>
  <dcterms:modified xsi:type="dcterms:W3CDTF">2020-05-17T02:43:20Z</dcterms:modified>
</cp:coreProperties>
</file>