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68" r:id="rId2"/>
    <p:sldId id="269" r:id="rId3"/>
    <p:sldId id="270" r:id="rId4"/>
    <p:sldId id="272" r:id="rId5"/>
    <p:sldId id="273" r:id="rId6"/>
    <p:sldId id="274" r:id="rId7"/>
    <p:sldId id="271" r:id="rId8"/>
    <p:sldId id="257" r:id="rId9"/>
    <p:sldId id="261" r:id="rId10"/>
    <p:sldId id="265" r:id="rId11"/>
    <p:sldId id="262" r:id="rId12"/>
    <p:sldId id="267" r:id="rId13"/>
    <p:sldId id="266" r:id="rId14"/>
    <p:sldId id="264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0"/>
    <p:restoredTop sz="86441"/>
  </p:normalViewPr>
  <p:slideViewPr>
    <p:cSldViewPr snapToGrid="0" snapToObjects="1">
      <p:cViewPr>
        <p:scale>
          <a:sx n="70" d="100"/>
          <a:sy n="70" d="100"/>
        </p:scale>
        <p:origin x="480" y="5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93291-45D8-D541-935E-8339902000C7}" type="datetimeFigureOut">
              <a:rPr lang="en-US" smtClean="0"/>
              <a:t>7/1/20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62EEC7-A735-B840-8CE1-B0CFD11D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2EEC7-A735-B840-8CE1-B0CFD11D3F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199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2EEC7-A735-B840-8CE1-B0CFD11D3FA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148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2EEC7-A735-B840-8CE1-B0CFD11D3FA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8293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2EEC7-A735-B840-8CE1-B0CFD11D3FA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629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2EEC7-A735-B840-8CE1-B0CFD11D3FA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22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2EEC7-A735-B840-8CE1-B0CFD11D3F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16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2EEC7-A735-B840-8CE1-B0CFD11D3F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517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Olatomiwa Bifarin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2EEC7-A735-B840-8CE1-B0CFD11D3F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87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2EEC7-A735-B840-8CE1-B0CFD11D3F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594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2EEC7-A735-B840-8CE1-B0CFD11D3F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57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Training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2EEC7-A735-B840-8CE1-B0CFD11D3FA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221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Precision or the positive predictive value is the percentage of all positive</a:t>
            </a:r>
            <a:r>
              <a:rPr lang="en-US" i="1" dirty="0"/>
              <a:t>ly</a:t>
            </a:r>
            <a:r>
              <a:rPr lang="en-US" dirty="0"/>
              <a:t> predicted samples that are in fact positive.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Sensitivity or recall is the percentage of positive cases that was correctly classified as positive cases (In medicine, how many patients that have a specific disease will be detected with the model)</a:t>
            </a:r>
          </a:p>
          <a:p>
            <a:endParaRPr lang="en-US" dirty="0"/>
          </a:p>
          <a:p>
            <a:r>
              <a:rPr lang="en-US" dirty="0"/>
              <a:t>Specificity is the percentage of negative cases that are correctly classified as negative cases. (In medicine, the percentage of healthy patient that are detected as healthy by the model.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2EEC7-A735-B840-8CE1-B0CFD11D3FA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055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Precision or the positive predictive value is the percentage of all positive</a:t>
            </a:r>
            <a:r>
              <a:rPr lang="en-US" i="1" dirty="0"/>
              <a:t>ly</a:t>
            </a:r>
            <a:r>
              <a:rPr lang="en-US" dirty="0"/>
              <a:t> predicted samples that are in fact positive.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Sensitivity or recall is the percentage of positive cases that was correctly classified as positive cases (In medicine, how many patients that have a specific disease will be detected with the model)</a:t>
            </a:r>
          </a:p>
          <a:p>
            <a:endParaRPr lang="en-US" dirty="0"/>
          </a:p>
          <a:p>
            <a:r>
              <a:rPr lang="en-US" dirty="0"/>
              <a:t>Specificity is the percentage of negative cases that are correctly classified as negative cases. (In medicine, the percentage of healthy patient that are detected as healthy by the model.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2EEC7-A735-B840-8CE1-B0CFD11D3FA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17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16A1E-709D-DA42-876C-1813F8A20C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5B6353-C348-5D41-AFB8-0070E34120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B9ADF-74DF-0C41-8CC7-F0C3678F0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6D92-7A1D-5044-8041-347960C529AC}" type="datetimeFigureOut">
              <a:rPr lang="en-US" smtClean="0"/>
              <a:t>7/1/20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7E8C6-1CA9-F142-93DC-A5241B93D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82060-2227-9C47-8E73-9275A8DFE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E548-6084-0C44-903D-35D155FD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92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10A0F-0E12-4544-8D6B-EF906EB79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3D0CEF-B6A5-F84C-885D-21895ACB51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75BDD-B69E-A84D-AFB5-A94E3D7DF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6D92-7A1D-5044-8041-347960C529AC}" type="datetimeFigureOut">
              <a:rPr lang="en-US" smtClean="0"/>
              <a:t>7/1/20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EAF76-07DE-8D4C-B007-E68D1EAD2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D80B5-2285-9143-955E-A4A2F2F6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E548-6084-0C44-903D-35D155FD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38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C0DE7C-EECE-6045-B1FD-7AB831F9E9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A65D0F-63ED-3249-90E2-36432A5F3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C1686-E6E6-D445-9A49-2AC2B885D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6D92-7A1D-5044-8041-347960C529AC}" type="datetimeFigureOut">
              <a:rPr lang="en-US" smtClean="0"/>
              <a:t>7/1/20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ED185-306A-8248-B349-48A8EE90A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6C272-174B-9E40-B4E1-155A6FD0E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E548-6084-0C44-903D-35D155FD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69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77977-D65E-294E-AF7C-B8D1BA674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B744C-9428-5E48-AF40-C5BA361B5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F3E64-EA39-024E-983E-39ED2FA9F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6D92-7A1D-5044-8041-347960C529AC}" type="datetimeFigureOut">
              <a:rPr lang="en-US" smtClean="0"/>
              <a:t>7/1/20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64B07-CD71-0243-AE17-C39F95BB5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D5866-6B14-0643-B0C9-E34161D0C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E548-6084-0C44-903D-35D155FD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84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128D1-91F2-FB42-9F44-783071A0B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71E30-61F6-1940-A1F3-A930D1BF7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2B902-0910-BF4C-858C-B4950FF4B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6D92-7A1D-5044-8041-347960C529AC}" type="datetimeFigureOut">
              <a:rPr lang="en-US" smtClean="0"/>
              <a:t>7/1/20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A91FE-56F9-734C-91B6-CDB77E787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E2F2D-9277-4F47-AD01-F33B93D2C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E548-6084-0C44-903D-35D155FD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81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F42F2-7305-A949-82CB-FE4B55D81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A83FD-F42E-9B44-9276-EC6882746F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43332C-D69A-C04A-9FD8-F0B3B85A9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35130-8F62-6046-838F-1911DDF0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6D92-7A1D-5044-8041-347960C529AC}" type="datetimeFigureOut">
              <a:rPr lang="en-US" smtClean="0"/>
              <a:t>7/1/20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1FFAF-B9C6-7945-96BB-B7DB85F26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8F5F1-9285-6F46-BC2E-E420ABE77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E548-6084-0C44-903D-35D155FD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45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FD5D0-273E-BD4E-ADD7-A58F6E3CA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8A824-25C1-7646-B6D0-291310E49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341153-D118-0345-8414-EDB5A6D24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FA0CAE-E2D8-134A-9284-1089F4CD2C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B5118-1009-B84D-91FD-5B359F2F3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5302D0-39A0-3644-AD90-53AFA7EF6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6D92-7A1D-5044-8041-347960C529AC}" type="datetimeFigureOut">
              <a:rPr lang="en-US" smtClean="0"/>
              <a:t>7/1/20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A051C-69F8-714E-8F68-30FE5FA40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D36102-1C03-D943-B430-170EA912D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E548-6084-0C44-903D-35D155FD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955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D1E0D-DAA2-574C-9DE2-F6B94A743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5DA9D5-5468-8849-BFB3-CC8357B91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6D92-7A1D-5044-8041-347960C529AC}" type="datetimeFigureOut">
              <a:rPr lang="en-US" smtClean="0"/>
              <a:t>7/1/20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32A4D9-6E1F-9148-B860-254E832C8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D32C3-1DCB-ED46-B797-06F827F59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E548-6084-0C44-903D-35D155FD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10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EDE375-1D85-3A4D-8F46-565BB646C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6D92-7A1D-5044-8041-347960C529AC}" type="datetimeFigureOut">
              <a:rPr lang="en-US" smtClean="0"/>
              <a:t>7/1/20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8CBE29-E697-4245-A5D7-681E80B1C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40CD73-75B9-5448-A48E-A115396E6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E548-6084-0C44-903D-35D155FD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66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DED8F-6DA5-8B4D-8784-FD47F4701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EDED6-2CC5-7046-B5DE-00A4920E7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28E766-2A04-444A-9691-6D04DF6CC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CBEA4-E28B-514E-964E-C781C27E5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6D92-7A1D-5044-8041-347960C529AC}" type="datetimeFigureOut">
              <a:rPr lang="en-US" smtClean="0"/>
              <a:t>7/1/20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C31413-CB1C-804C-BC4C-6842E5489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43EB1-8262-0444-ADD5-5FBB1C307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E548-6084-0C44-903D-35D155FD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65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8E54F-A5E2-E649-9904-26E67725F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A5E577-AF41-7344-A4D3-ADE2E79DE5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C42A48-4065-034D-B694-4DB41C08A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43B8A-CF74-E14C-AAD1-7CD97B34A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6D92-7A1D-5044-8041-347960C529AC}" type="datetimeFigureOut">
              <a:rPr lang="en-US" smtClean="0"/>
              <a:t>7/1/20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7AFD8-014A-FB46-8263-7C65DE877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A009B7-F8EF-1444-8E57-FF33C3C8C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E548-6084-0C44-903D-35D155FD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57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D6AB5F-DD3D-4243-96F5-2E1C3EFD2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EF227-9570-6A4A-9B1D-8D55C7457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91A6B-658F-CE48-A69F-4B189CA743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D6D92-7A1D-5044-8041-347960C529AC}" type="datetimeFigureOut">
              <a:rPr lang="en-US" smtClean="0"/>
              <a:t>7/1/20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FABA9-7B95-B348-85B5-A1E263C66A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F22B3-465D-654E-BAC9-255684DA2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CE548-6084-0C44-903D-35D155FD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515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0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A7D21E1-5BB0-0941-858B-CAA8A032E80C}"/>
              </a:ext>
            </a:extLst>
          </p:cNvPr>
          <p:cNvSpPr/>
          <p:nvPr/>
        </p:nvSpPr>
        <p:spPr>
          <a:xfrm>
            <a:off x="5013466" y="901937"/>
            <a:ext cx="2076773" cy="9246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venir Roman" panose="02000503020000020003" pitchFamily="2" charset="0"/>
              </a:rPr>
              <a:t>Parent Visiting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172CE5A7-CCC7-AA42-A7AD-5FB688C441C8}"/>
              </a:ext>
            </a:extLst>
          </p:cNvPr>
          <p:cNvSpPr/>
          <p:nvPr/>
        </p:nvSpPr>
        <p:spPr>
          <a:xfrm>
            <a:off x="2936693" y="2456417"/>
            <a:ext cx="2076773" cy="9246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venir Roman" panose="02000503020000020003" pitchFamily="2" charset="0"/>
              </a:rPr>
              <a:t>Go to Cinema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1A68136F-873C-FB4E-A48E-CDDBD24E8A99}"/>
              </a:ext>
            </a:extLst>
          </p:cNvPr>
          <p:cNvSpPr/>
          <p:nvPr/>
        </p:nvSpPr>
        <p:spPr>
          <a:xfrm>
            <a:off x="7090239" y="2456417"/>
            <a:ext cx="2076773" cy="9246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venir Roman" panose="02000503020000020003" pitchFamily="2" charset="0"/>
              </a:rPr>
              <a:t>Weather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631EDECC-FBF5-6F44-A5E5-A28F704DFDB2}"/>
              </a:ext>
            </a:extLst>
          </p:cNvPr>
          <p:cNvSpPr/>
          <p:nvPr/>
        </p:nvSpPr>
        <p:spPr>
          <a:xfrm>
            <a:off x="5332559" y="4275057"/>
            <a:ext cx="2076773" cy="9246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venir Roman" panose="02000503020000020003" pitchFamily="2" charset="0"/>
              </a:rPr>
              <a:t>Stay in 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7C80B2F4-C2D4-1344-8B82-2AA4E2F76A3C}"/>
              </a:ext>
            </a:extLst>
          </p:cNvPr>
          <p:cNvSpPr/>
          <p:nvPr/>
        </p:nvSpPr>
        <p:spPr>
          <a:xfrm>
            <a:off x="8685359" y="4287994"/>
            <a:ext cx="2076773" cy="9246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venir Roman" panose="02000503020000020003" pitchFamily="2" charset="0"/>
              </a:rPr>
              <a:t>Go Shopping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7E3D6C4-13F6-EA49-8C9E-629928D4B884}"/>
              </a:ext>
            </a:extLst>
          </p:cNvPr>
          <p:cNvCxnSpPr>
            <a:cxnSpLocks/>
          </p:cNvCxnSpPr>
          <p:nvPr/>
        </p:nvCxnSpPr>
        <p:spPr>
          <a:xfrm flipH="1">
            <a:off x="4632960" y="1826573"/>
            <a:ext cx="518160" cy="629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F58D1A6-B95F-724E-B2FB-05F628A157D6}"/>
              </a:ext>
            </a:extLst>
          </p:cNvPr>
          <p:cNvCxnSpPr>
            <a:cxnSpLocks/>
          </p:cNvCxnSpPr>
          <p:nvPr/>
        </p:nvCxnSpPr>
        <p:spPr>
          <a:xfrm>
            <a:off x="7005782" y="1826573"/>
            <a:ext cx="403550" cy="629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A73FFC9-D0A2-1D41-B776-1390E7880E4B}"/>
              </a:ext>
            </a:extLst>
          </p:cNvPr>
          <p:cNvCxnSpPr>
            <a:cxnSpLocks/>
          </p:cNvCxnSpPr>
          <p:nvPr/>
        </p:nvCxnSpPr>
        <p:spPr>
          <a:xfrm flipH="1">
            <a:off x="6655633" y="3381053"/>
            <a:ext cx="651458" cy="894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CB9A680-7CC6-5A4D-8627-CE95E650F9D1}"/>
              </a:ext>
            </a:extLst>
          </p:cNvPr>
          <p:cNvCxnSpPr>
            <a:cxnSpLocks/>
          </p:cNvCxnSpPr>
          <p:nvPr/>
        </p:nvCxnSpPr>
        <p:spPr>
          <a:xfrm>
            <a:off x="9044435" y="3381053"/>
            <a:ext cx="679310" cy="894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229C2F0-E9D8-3F4E-87E2-BCDED2C9095B}"/>
              </a:ext>
            </a:extLst>
          </p:cNvPr>
          <p:cNvSpPr/>
          <p:nvPr/>
        </p:nvSpPr>
        <p:spPr>
          <a:xfrm>
            <a:off x="4163553" y="1826573"/>
            <a:ext cx="522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Yes</a:t>
            </a:r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78D6FDD-821C-0848-A04D-A049091AF214}"/>
              </a:ext>
            </a:extLst>
          </p:cNvPr>
          <p:cNvSpPr/>
          <p:nvPr/>
        </p:nvSpPr>
        <p:spPr>
          <a:xfrm>
            <a:off x="7187099" y="1826573"/>
            <a:ext cx="502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No</a:t>
            </a:r>
            <a:endParaRPr 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57911BA-0064-4C4D-805F-F3EC1A7915FA}"/>
              </a:ext>
            </a:extLst>
          </p:cNvPr>
          <p:cNvSpPr/>
          <p:nvPr/>
        </p:nvSpPr>
        <p:spPr>
          <a:xfrm>
            <a:off x="6264874" y="3603656"/>
            <a:ext cx="740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Rainy</a:t>
            </a:r>
            <a:endParaRPr 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31DD877-8731-B945-9535-61A5FB4CFF98}"/>
              </a:ext>
            </a:extLst>
          </p:cNvPr>
          <p:cNvSpPr/>
          <p:nvPr/>
        </p:nvSpPr>
        <p:spPr>
          <a:xfrm>
            <a:off x="9565208" y="3603656"/>
            <a:ext cx="920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Cloudy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445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0B166028-2F9D-6A47-A888-1E18254D8504}"/>
              </a:ext>
            </a:extLst>
          </p:cNvPr>
          <p:cNvGrpSpPr/>
          <p:nvPr/>
        </p:nvGrpSpPr>
        <p:grpSpPr>
          <a:xfrm>
            <a:off x="3141197" y="418542"/>
            <a:ext cx="5210594" cy="1624406"/>
            <a:chOff x="6989665" y="2437427"/>
            <a:chExt cx="5210594" cy="1624406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61AD7F83-024E-C54A-878A-1CA7D207B13B}"/>
                </a:ext>
              </a:extLst>
            </p:cNvPr>
            <p:cNvSpPr/>
            <p:nvPr/>
          </p:nvSpPr>
          <p:spPr>
            <a:xfrm>
              <a:off x="6989665" y="2437427"/>
              <a:ext cx="521059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Avenir Black" panose="02000503020000020003" pitchFamily="2" charset="0"/>
                </a:rPr>
                <a:t>ROC: </a:t>
              </a:r>
              <a:r>
                <a:rPr lang="en-US" dirty="0">
                  <a:latin typeface="Avenir Roman" panose="02000503020000020003" pitchFamily="2" charset="0"/>
                </a:rPr>
                <a:t>Receiver Operating Characteristic Curve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99895333-F27C-B141-9D4E-A3FF306B1276}"/>
                </a:ext>
              </a:extLst>
            </p:cNvPr>
            <p:cNvSpPr/>
            <p:nvPr/>
          </p:nvSpPr>
          <p:spPr>
            <a:xfrm>
              <a:off x="7006595" y="3189703"/>
              <a:ext cx="279102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Avenir Black" panose="02000503020000020003" pitchFamily="2" charset="0"/>
                </a:rPr>
                <a:t>TPR: </a:t>
              </a:r>
              <a:r>
                <a:rPr lang="en-US" dirty="0">
                  <a:latin typeface="Avenir Roman" panose="02000503020000020003" pitchFamily="2" charset="0"/>
                </a:rPr>
                <a:t>True Positive Rate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8D6A5515-605E-274B-BD05-0096CACEC7BC}"/>
                </a:ext>
              </a:extLst>
            </p:cNvPr>
            <p:cNvSpPr/>
            <p:nvPr/>
          </p:nvSpPr>
          <p:spPr>
            <a:xfrm>
              <a:off x="6989665" y="2798039"/>
              <a:ext cx="386445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Avenir Black" panose="02000503020000020003" pitchFamily="2" charset="0"/>
                </a:rPr>
                <a:t>AUC: </a:t>
              </a:r>
              <a:r>
                <a:rPr lang="en-US" dirty="0">
                  <a:latin typeface="Avenir Roman" panose="02000503020000020003" pitchFamily="2" charset="0"/>
                </a:rPr>
                <a:t>Area Under the ROC Curve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700C7B4-A000-2D4B-AE7E-976E52D18995}"/>
                </a:ext>
              </a:extLst>
            </p:cNvPr>
            <p:cNvSpPr/>
            <p:nvPr/>
          </p:nvSpPr>
          <p:spPr>
            <a:xfrm>
              <a:off x="7023525" y="3600168"/>
              <a:ext cx="287796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Avenir Black" panose="02000503020000020003" pitchFamily="2" charset="0"/>
                </a:rPr>
                <a:t>FPR: </a:t>
              </a:r>
              <a:r>
                <a:rPr lang="en-US" dirty="0">
                  <a:latin typeface="Avenir Roman" panose="02000503020000020003" pitchFamily="2" charset="0"/>
                </a:rPr>
                <a:t>False Positive Rate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C5F507E-4392-054B-B63A-53A40B08D22D}"/>
              </a:ext>
            </a:extLst>
          </p:cNvPr>
          <p:cNvGrpSpPr/>
          <p:nvPr/>
        </p:nvGrpSpPr>
        <p:grpSpPr>
          <a:xfrm>
            <a:off x="2341220" y="1287746"/>
            <a:ext cx="5942325" cy="5669976"/>
            <a:chOff x="972761" y="338797"/>
            <a:chExt cx="5942325" cy="5669976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4870EE8-2909-A941-A3B2-909F93F83A14}"/>
                </a:ext>
              </a:extLst>
            </p:cNvPr>
            <p:cNvGrpSpPr/>
            <p:nvPr/>
          </p:nvGrpSpPr>
          <p:grpSpPr>
            <a:xfrm>
              <a:off x="972761" y="338797"/>
              <a:ext cx="5942325" cy="5669976"/>
              <a:chOff x="972761" y="338797"/>
              <a:chExt cx="5942325" cy="5669976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59C3008B-877D-2244-A46B-97A6D1AF0DAA}"/>
                  </a:ext>
                </a:extLst>
              </p:cNvPr>
              <p:cNvGrpSpPr/>
              <p:nvPr/>
            </p:nvGrpSpPr>
            <p:grpSpPr>
              <a:xfrm>
                <a:off x="972761" y="338797"/>
                <a:ext cx="5942325" cy="5669976"/>
                <a:chOff x="2055112" y="301475"/>
                <a:chExt cx="5942325" cy="5669976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3E2619F7-16B8-DD4C-8BB2-435FA6A27C5C}"/>
                    </a:ext>
                  </a:extLst>
                </p:cNvPr>
                <p:cNvGrpSpPr/>
                <p:nvPr/>
              </p:nvGrpSpPr>
              <p:grpSpPr>
                <a:xfrm>
                  <a:off x="2866044" y="1128395"/>
                  <a:ext cx="5077383" cy="4399615"/>
                  <a:chOff x="3689345" y="371299"/>
                  <a:chExt cx="5077383" cy="4399615"/>
                </a:xfrm>
              </p:grpSpPr>
              <p:cxnSp>
                <p:nvCxnSpPr>
                  <p:cNvPr id="55" name="Straight Arrow Connector 54">
                    <a:extLst>
                      <a:ext uri="{FF2B5EF4-FFF2-40B4-BE49-F238E27FC236}">
                        <a16:creationId xmlns:a16="http://schemas.microsoft.com/office/drawing/2014/main" id="{049690E3-DA67-354E-B5B6-4E31E5FBCA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689345" y="371299"/>
                    <a:ext cx="0" cy="438139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Arrow Connector 55">
                    <a:extLst>
                      <a:ext uri="{FF2B5EF4-FFF2-40B4-BE49-F238E27FC236}">
                        <a16:creationId xmlns:a16="http://schemas.microsoft.com/office/drawing/2014/main" id="{1B734540-E0BD-594D-B94B-FA307A518E9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89345" y="4770913"/>
                    <a:ext cx="5077383" cy="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" name="Freeform 12">
                  <a:extLst>
                    <a:ext uri="{FF2B5EF4-FFF2-40B4-BE49-F238E27FC236}">
                      <a16:creationId xmlns:a16="http://schemas.microsoft.com/office/drawing/2014/main" id="{914CBA99-D724-DE43-83EB-79F465C3282A}"/>
                    </a:ext>
                  </a:extLst>
                </p:cNvPr>
                <p:cNvSpPr/>
                <p:nvPr/>
              </p:nvSpPr>
              <p:spPr>
                <a:xfrm>
                  <a:off x="2940388" y="846347"/>
                  <a:ext cx="5057049" cy="4612070"/>
                </a:xfrm>
                <a:custGeom>
                  <a:avLst/>
                  <a:gdLst>
                    <a:gd name="connsiteX0" fmla="*/ 0 w 5038165"/>
                    <a:gd name="connsiteY0" fmla="*/ 4087905 h 4087905"/>
                    <a:gd name="connsiteX1" fmla="*/ 5038165 w 5038165"/>
                    <a:gd name="connsiteY1" fmla="*/ 4087905 h 4087905"/>
                    <a:gd name="connsiteX2" fmla="*/ 5038165 w 5038165"/>
                    <a:gd name="connsiteY2" fmla="*/ 0 h 4087905"/>
                    <a:gd name="connsiteX3" fmla="*/ 0 w 5038165"/>
                    <a:gd name="connsiteY3" fmla="*/ 4087905 h 4087905"/>
                    <a:gd name="connsiteX0" fmla="*/ 0 w 5038165"/>
                    <a:gd name="connsiteY0" fmla="*/ 4087905 h 4087905"/>
                    <a:gd name="connsiteX1" fmla="*/ 5038165 w 5038165"/>
                    <a:gd name="connsiteY1" fmla="*/ 4087905 h 4087905"/>
                    <a:gd name="connsiteX2" fmla="*/ 5038165 w 5038165"/>
                    <a:gd name="connsiteY2" fmla="*/ 0 h 4087905"/>
                    <a:gd name="connsiteX3" fmla="*/ 466165 w 5038165"/>
                    <a:gd name="connsiteY3" fmla="*/ 1272988 h 4087905"/>
                    <a:gd name="connsiteX4" fmla="*/ 0 w 5038165"/>
                    <a:gd name="connsiteY4" fmla="*/ 4087905 h 4087905"/>
                    <a:gd name="connsiteX0" fmla="*/ 0 w 5038165"/>
                    <a:gd name="connsiteY0" fmla="*/ 4326891 h 4326891"/>
                    <a:gd name="connsiteX1" fmla="*/ 5038165 w 5038165"/>
                    <a:gd name="connsiteY1" fmla="*/ 4326891 h 4326891"/>
                    <a:gd name="connsiteX2" fmla="*/ 5038165 w 5038165"/>
                    <a:gd name="connsiteY2" fmla="*/ 238986 h 4326891"/>
                    <a:gd name="connsiteX3" fmla="*/ 1703294 w 5038165"/>
                    <a:gd name="connsiteY3" fmla="*/ 507927 h 4326891"/>
                    <a:gd name="connsiteX4" fmla="*/ 466165 w 5038165"/>
                    <a:gd name="connsiteY4" fmla="*/ 1511974 h 4326891"/>
                    <a:gd name="connsiteX5" fmla="*/ 0 w 5038165"/>
                    <a:gd name="connsiteY5" fmla="*/ 4326891 h 4326891"/>
                    <a:gd name="connsiteX0" fmla="*/ 0 w 5038165"/>
                    <a:gd name="connsiteY0" fmla="*/ 4248216 h 4248216"/>
                    <a:gd name="connsiteX1" fmla="*/ 5038165 w 5038165"/>
                    <a:gd name="connsiteY1" fmla="*/ 4248216 h 4248216"/>
                    <a:gd name="connsiteX2" fmla="*/ 5038165 w 5038165"/>
                    <a:gd name="connsiteY2" fmla="*/ 160311 h 4248216"/>
                    <a:gd name="connsiteX3" fmla="*/ 1775012 w 5038165"/>
                    <a:gd name="connsiteY3" fmla="*/ 967134 h 4248216"/>
                    <a:gd name="connsiteX4" fmla="*/ 466165 w 5038165"/>
                    <a:gd name="connsiteY4" fmla="*/ 1433299 h 4248216"/>
                    <a:gd name="connsiteX5" fmla="*/ 0 w 5038165"/>
                    <a:gd name="connsiteY5" fmla="*/ 4248216 h 4248216"/>
                    <a:gd name="connsiteX0" fmla="*/ 0 w 5038165"/>
                    <a:gd name="connsiteY0" fmla="*/ 4248216 h 4248216"/>
                    <a:gd name="connsiteX1" fmla="*/ 5038165 w 5038165"/>
                    <a:gd name="connsiteY1" fmla="*/ 4248216 h 4248216"/>
                    <a:gd name="connsiteX2" fmla="*/ 5038165 w 5038165"/>
                    <a:gd name="connsiteY2" fmla="*/ 160311 h 4248216"/>
                    <a:gd name="connsiteX3" fmla="*/ 1775012 w 5038165"/>
                    <a:gd name="connsiteY3" fmla="*/ 967134 h 4248216"/>
                    <a:gd name="connsiteX4" fmla="*/ 627530 w 5038165"/>
                    <a:gd name="connsiteY4" fmla="*/ 1953252 h 4248216"/>
                    <a:gd name="connsiteX5" fmla="*/ 0 w 5038165"/>
                    <a:gd name="connsiteY5" fmla="*/ 4248216 h 4248216"/>
                    <a:gd name="connsiteX0" fmla="*/ 0 w 5038165"/>
                    <a:gd name="connsiteY0" fmla="*/ 4265955 h 4265955"/>
                    <a:gd name="connsiteX1" fmla="*/ 5038165 w 5038165"/>
                    <a:gd name="connsiteY1" fmla="*/ 4265955 h 4265955"/>
                    <a:gd name="connsiteX2" fmla="*/ 5038165 w 5038165"/>
                    <a:gd name="connsiteY2" fmla="*/ 178050 h 4265955"/>
                    <a:gd name="connsiteX3" fmla="*/ 1703295 w 5038165"/>
                    <a:gd name="connsiteY3" fmla="*/ 823508 h 4265955"/>
                    <a:gd name="connsiteX4" fmla="*/ 627530 w 5038165"/>
                    <a:gd name="connsiteY4" fmla="*/ 1970991 h 4265955"/>
                    <a:gd name="connsiteX5" fmla="*/ 0 w 5038165"/>
                    <a:gd name="connsiteY5" fmla="*/ 4265955 h 4265955"/>
                    <a:gd name="connsiteX0" fmla="*/ 0 w 5038165"/>
                    <a:gd name="connsiteY0" fmla="*/ 4265955 h 4265955"/>
                    <a:gd name="connsiteX1" fmla="*/ 5038165 w 5038165"/>
                    <a:gd name="connsiteY1" fmla="*/ 4265955 h 4265955"/>
                    <a:gd name="connsiteX2" fmla="*/ 5038165 w 5038165"/>
                    <a:gd name="connsiteY2" fmla="*/ 178050 h 4265955"/>
                    <a:gd name="connsiteX3" fmla="*/ 1703295 w 5038165"/>
                    <a:gd name="connsiteY3" fmla="*/ 823508 h 4265955"/>
                    <a:gd name="connsiteX4" fmla="*/ 161365 w 5038165"/>
                    <a:gd name="connsiteY4" fmla="*/ 1935132 h 4265955"/>
                    <a:gd name="connsiteX5" fmla="*/ 0 w 5038165"/>
                    <a:gd name="connsiteY5" fmla="*/ 4265955 h 4265955"/>
                    <a:gd name="connsiteX0" fmla="*/ 0 w 5050865"/>
                    <a:gd name="connsiteY0" fmla="*/ 4232616 h 4232616"/>
                    <a:gd name="connsiteX1" fmla="*/ 5038165 w 5050865"/>
                    <a:gd name="connsiteY1" fmla="*/ 4232616 h 4232616"/>
                    <a:gd name="connsiteX2" fmla="*/ 5050865 w 5050865"/>
                    <a:gd name="connsiteY2" fmla="*/ 182811 h 4232616"/>
                    <a:gd name="connsiteX3" fmla="*/ 1703295 w 5050865"/>
                    <a:gd name="connsiteY3" fmla="*/ 790169 h 4232616"/>
                    <a:gd name="connsiteX4" fmla="*/ 161365 w 5050865"/>
                    <a:gd name="connsiteY4" fmla="*/ 1901793 h 4232616"/>
                    <a:gd name="connsiteX5" fmla="*/ 0 w 5050865"/>
                    <a:gd name="connsiteY5" fmla="*/ 4232616 h 4232616"/>
                    <a:gd name="connsiteX0" fmla="*/ 0 w 5050865"/>
                    <a:gd name="connsiteY0" fmla="*/ 4615225 h 4615225"/>
                    <a:gd name="connsiteX1" fmla="*/ 5038165 w 5050865"/>
                    <a:gd name="connsiteY1" fmla="*/ 4615225 h 4615225"/>
                    <a:gd name="connsiteX2" fmla="*/ 5050865 w 5050865"/>
                    <a:gd name="connsiteY2" fmla="*/ 565420 h 4615225"/>
                    <a:gd name="connsiteX3" fmla="*/ 4640754 w 5050865"/>
                    <a:gd name="connsiteY3" fmla="*/ 75000 h 4615225"/>
                    <a:gd name="connsiteX4" fmla="*/ 1703295 w 5050865"/>
                    <a:gd name="connsiteY4" fmla="*/ 1172778 h 4615225"/>
                    <a:gd name="connsiteX5" fmla="*/ 161365 w 5050865"/>
                    <a:gd name="connsiteY5" fmla="*/ 2284402 h 4615225"/>
                    <a:gd name="connsiteX6" fmla="*/ 0 w 5050865"/>
                    <a:gd name="connsiteY6" fmla="*/ 4615225 h 4615225"/>
                    <a:gd name="connsiteX0" fmla="*/ 0 w 5050865"/>
                    <a:gd name="connsiteY0" fmla="*/ 4615225 h 4615225"/>
                    <a:gd name="connsiteX1" fmla="*/ 5038165 w 5050865"/>
                    <a:gd name="connsiteY1" fmla="*/ 4615225 h 4615225"/>
                    <a:gd name="connsiteX2" fmla="*/ 5050865 w 5050865"/>
                    <a:gd name="connsiteY2" fmla="*/ 565420 h 4615225"/>
                    <a:gd name="connsiteX3" fmla="*/ 4640754 w 5050865"/>
                    <a:gd name="connsiteY3" fmla="*/ 75000 h 4615225"/>
                    <a:gd name="connsiteX4" fmla="*/ 1703295 w 5050865"/>
                    <a:gd name="connsiteY4" fmla="*/ 1172778 h 4615225"/>
                    <a:gd name="connsiteX5" fmla="*/ 161365 w 5050865"/>
                    <a:gd name="connsiteY5" fmla="*/ 2284402 h 4615225"/>
                    <a:gd name="connsiteX6" fmla="*/ 0 w 5050865"/>
                    <a:gd name="connsiteY6" fmla="*/ 4615225 h 4615225"/>
                    <a:gd name="connsiteX0" fmla="*/ 0 w 5057049"/>
                    <a:gd name="connsiteY0" fmla="*/ 4612070 h 4612070"/>
                    <a:gd name="connsiteX1" fmla="*/ 5038165 w 5057049"/>
                    <a:gd name="connsiteY1" fmla="*/ 4612070 h 4612070"/>
                    <a:gd name="connsiteX2" fmla="*/ 5050865 w 5057049"/>
                    <a:gd name="connsiteY2" fmla="*/ 562265 h 4612070"/>
                    <a:gd name="connsiteX3" fmla="*/ 4640754 w 5057049"/>
                    <a:gd name="connsiteY3" fmla="*/ 71845 h 4612070"/>
                    <a:gd name="connsiteX4" fmla="*/ 1703295 w 5057049"/>
                    <a:gd name="connsiteY4" fmla="*/ 1169623 h 4612070"/>
                    <a:gd name="connsiteX5" fmla="*/ 161365 w 5057049"/>
                    <a:gd name="connsiteY5" fmla="*/ 2281247 h 4612070"/>
                    <a:gd name="connsiteX6" fmla="*/ 0 w 5057049"/>
                    <a:gd name="connsiteY6" fmla="*/ 4612070 h 46120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057049" h="4612070">
                      <a:moveTo>
                        <a:pt x="0" y="4612070"/>
                      </a:moveTo>
                      <a:lnTo>
                        <a:pt x="5038165" y="4612070"/>
                      </a:lnTo>
                      <a:cubicBezTo>
                        <a:pt x="5042398" y="3262135"/>
                        <a:pt x="5046632" y="1912200"/>
                        <a:pt x="5050865" y="562265"/>
                      </a:cubicBezTo>
                      <a:cubicBezTo>
                        <a:pt x="5024847" y="-128823"/>
                        <a:pt x="5198682" y="-29381"/>
                        <a:pt x="4640754" y="71845"/>
                      </a:cubicBezTo>
                      <a:cubicBezTo>
                        <a:pt x="4082826" y="173071"/>
                        <a:pt x="2401177" y="854306"/>
                        <a:pt x="1703295" y="1169623"/>
                      </a:cubicBezTo>
                      <a:cubicBezTo>
                        <a:pt x="1005414" y="1484940"/>
                        <a:pt x="657412" y="1698541"/>
                        <a:pt x="161365" y="2281247"/>
                      </a:cubicBezTo>
                      <a:lnTo>
                        <a:pt x="0" y="4612070"/>
                      </a:ln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AFE1BF03-5DA1-B345-98A0-10CBDB2D8F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66972" y="846347"/>
                  <a:ext cx="5025339" cy="4612070"/>
                </a:xfrm>
                <a:prstGeom prst="line">
                  <a:avLst/>
                </a:prstGeom>
                <a:ln w="9525" cap="flat" cmpd="sng" algn="ctr">
                  <a:solidFill>
                    <a:srgbClr val="C00000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8946CC86-F9B2-234C-845B-E4138DB9F2E4}"/>
                    </a:ext>
                  </a:extLst>
                </p:cNvPr>
                <p:cNvSpPr/>
                <p:nvPr/>
              </p:nvSpPr>
              <p:spPr>
                <a:xfrm>
                  <a:off x="2055112" y="2819018"/>
                  <a:ext cx="75373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 b="1" dirty="0">
                      <a:latin typeface="Avenir Black" panose="02000503020000020003" pitchFamily="2" charset="0"/>
                    </a:rPr>
                    <a:t>TPR</a:t>
                  </a: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83169528-161B-B94A-831A-068D5E0F5F65}"/>
                    </a:ext>
                  </a:extLst>
                </p:cNvPr>
                <p:cNvSpPr/>
                <p:nvPr/>
              </p:nvSpPr>
              <p:spPr>
                <a:xfrm>
                  <a:off x="5080314" y="5509786"/>
                  <a:ext cx="76014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 b="1" dirty="0">
                      <a:latin typeface="Avenir Black" panose="02000503020000020003" pitchFamily="2" charset="0"/>
                    </a:rPr>
                    <a:t>FPR</a:t>
                  </a:r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B2CAD2F6-6934-CB4A-A84F-DD66BF139C4A}"/>
                    </a:ext>
                  </a:extLst>
                </p:cNvPr>
                <p:cNvSpPr/>
                <p:nvPr/>
              </p:nvSpPr>
              <p:spPr>
                <a:xfrm>
                  <a:off x="3023395" y="3049851"/>
                  <a:ext cx="205061" cy="20506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E23DF5D1-B53C-5A43-8F67-95C2F23A508C}"/>
                    </a:ext>
                  </a:extLst>
                </p:cNvPr>
                <p:cNvSpPr/>
                <p:nvPr/>
              </p:nvSpPr>
              <p:spPr>
                <a:xfrm>
                  <a:off x="3472738" y="2555656"/>
                  <a:ext cx="205061" cy="20506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03B89C73-B745-6A48-8072-9B538657F112}"/>
                    </a:ext>
                  </a:extLst>
                </p:cNvPr>
                <p:cNvSpPr/>
                <p:nvPr/>
              </p:nvSpPr>
              <p:spPr>
                <a:xfrm>
                  <a:off x="3982507" y="2166987"/>
                  <a:ext cx="205061" cy="20506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2B712B29-80FF-0A41-AF2A-63E71831F323}"/>
                    </a:ext>
                  </a:extLst>
                </p:cNvPr>
                <p:cNvSpPr/>
                <p:nvPr/>
              </p:nvSpPr>
              <p:spPr>
                <a:xfrm>
                  <a:off x="4620653" y="1858651"/>
                  <a:ext cx="205061" cy="20506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A005D0A7-8C32-6349-9849-CE3B4B1E8DC4}"/>
                    </a:ext>
                  </a:extLst>
                </p:cNvPr>
                <p:cNvSpPr/>
                <p:nvPr/>
              </p:nvSpPr>
              <p:spPr>
                <a:xfrm>
                  <a:off x="5278037" y="1563456"/>
                  <a:ext cx="205061" cy="20506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D77A98EB-5C05-2E4F-9775-91927520C601}"/>
                    </a:ext>
                  </a:extLst>
                </p:cNvPr>
                <p:cNvSpPr/>
                <p:nvPr/>
              </p:nvSpPr>
              <p:spPr>
                <a:xfrm>
                  <a:off x="5207936" y="4067511"/>
                  <a:ext cx="85151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 b="1" dirty="0">
                      <a:latin typeface="Avenir Black" panose="02000503020000020003" pitchFamily="2" charset="0"/>
                    </a:rPr>
                    <a:t>AUC</a:t>
                  </a:r>
                </a:p>
              </p:txBody>
            </p:sp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00B02A6F-4590-F748-B514-23A1FE31A553}"/>
                    </a:ext>
                  </a:extLst>
                </p:cNvPr>
                <p:cNvSpPr/>
                <p:nvPr/>
              </p:nvSpPr>
              <p:spPr>
                <a:xfrm>
                  <a:off x="2969783" y="3793678"/>
                  <a:ext cx="205061" cy="20506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9944BD13-0A1D-6042-8B46-24C525A3DFDD}"/>
                    </a:ext>
                  </a:extLst>
                </p:cNvPr>
                <p:cNvSpPr/>
                <p:nvPr/>
              </p:nvSpPr>
              <p:spPr>
                <a:xfrm>
                  <a:off x="5854391" y="1333456"/>
                  <a:ext cx="205061" cy="20506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97361F80-A0C0-BA41-BC56-C7FF97F5E18C}"/>
                    </a:ext>
                  </a:extLst>
                </p:cNvPr>
                <p:cNvSpPr/>
                <p:nvPr/>
              </p:nvSpPr>
              <p:spPr>
                <a:xfrm>
                  <a:off x="6477763" y="1128395"/>
                  <a:ext cx="205061" cy="20506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C74925DF-9F40-A14F-B826-823E230F61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22249" y="2868016"/>
                  <a:ext cx="471401" cy="43434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5D393B7-92AD-E648-84ED-5DE87BE09922}"/>
                    </a:ext>
                  </a:extLst>
                </p:cNvPr>
                <p:cNvSpPr/>
                <p:nvPr/>
              </p:nvSpPr>
              <p:spPr>
                <a:xfrm>
                  <a:off x="6167772" y="3031959"/>
                  <a:ext cx="1238993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>
                    <a:defRPr/>
                  </a:pPr>
                  <a:r>
                    <a:rPr lang="en-US" dirty="0">
                      <a:latin typeface="Avenir Roman" panose="02000503020000020003" pitchFamily="2" charset="0"/>
                    </a:rPr>
                    <a:t>Random</a:t>
                  </a:r>
                </a:p>
                <a:p>
                  <a:pPr lvl="0" algn="ctr">
                    <a:defRPr/>
                  </a:pPr>
                  <a:r>
                    <a:rPr lang="en-US" dirty="0">
                      <a:latin typeface="Avenir Roman" panose="02000503020000020003" pitchFamily="2" charset="0"/>
                    </a:rPr>
                    <a:t>Prediction</a:t>
                  </a:r>
                </a:p>
              </p:txBody>
            </p:sp>
            <p:cxnSp>
              <p:nvCxnSpPr>
                <p:cNvPr id="96" name="Straight Arrow Connector 95">
                  <a:extLst>
                    <a:ext uri="{FF2B5EF4-FFF2-40B4-BE49-F238E27FC236}">
                      <a16:creationId xmlns:a16="http://schemas.microsoft.com/office/drawing/2014/main" id="{D1A9B812-7D45-CA48-AE48-C0731366EC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848766" y="673331"/>
                  <a:ext cx="331174" cy="34887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A3B02B77-4271-BC4A-90CD-20CA08EDE91D}"/>
                    </a:ext>
                  </a:extLst>
                </p:cNvPr>
                <p:cNvSpPr/>
                <p:nvPr/>
              </p:nvSpPr>
              <p:spPr>
                <a:xfrm>
                  <a:off x="6328425" y="301475"/>
                  <a:ext cx="85151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 b="1" dirty="0">
                      <a:latin typeface="Avenir Black" panose="02000503020000020003" pitchFamily="2" charset="0"/>
                    </a:rPr>
                    <a:t>ROC</a:t>
                  </a:r>
                </a:p>
              </p:txBody>
            </p:sp>
          </p:grp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799D95F3-F250-0A4A-BB62-4EBC1B7C7595}"/>
                  </a:ext>
                </a:extLst>
              </p:cNvPr>
              <p:cNvSpPr/>
              <p:nvPr/>
            </p:nvSpPr>
            <p:spPr>
              <a:xfrm>
                <a:off x="1840894" y="1304329"/>
                <a:ext cx="116179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:r>
                  <a:rPr lang="en-US" dirty="0">
                    <a:latin typeface="Avenir Roman" panose="02000503020000020003" pitchFamily="2" charset="0"/>
                  </a:rPr>
                  <a:t>Decision</a:t>
                </a:r>
              </a:p>
              <a:p>
                <a:pPr lvl="0" algn="ctr">
                  <a:defRPr/>
                </a:pPr>
                <a:r>
                  <a:rPr lang="en-US" dirty="0">
                    <a:latin typeface="Avenir Roman" panose="02000503020000020003" pitchFamily="2" charset="0"/>
                  </a:rPr>
                  <a:t>threshold</a:t>
                </a:r>
              </a:p>
            </p:txBody>
          </p:sp>
        </p:grp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1645BA44-2867-994F-99EC-169177BEC4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1019" y="1886950"/>
              <a:ext cx="331174" cy="3488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5450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4C1BCF9-D974-F24A-9036-18381FE7B587}"/>
              </a:ext>
            </a:extLst>
          </p:cNvPr>
          <p:cNvCxnSpPr/>
          <p:nvPr/>
        </p:nvCxnSpPr>
        <p:spPr>
          <a:xfrm flipV="1">
            <a:off x="4243474" y="2483798"/>
            <a:ext cx="0" cy="34747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7758B7A-6393-9C4C-AF31-6AD235A42E1A}"/>
              </a:ext>
            </a:extLst>
          </p:cNvPr>
          <p:cNvCxnSpPr>
            <a:cxnSpLocks/>
          </p:cNvCxnSpPr>
          <p:nvPr/>
        </p:nvCxnSpPr>
        <p:spPr>
          <a:xfrm>
            <a:off x="4243474" y="5958518"/>
            <a:ext cx="41742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3F23B7-7093-794D-BF08-70933BB31108}"/>
              </a:ext>
            </a:extLst>
          </p:cNvPr>
          <p:cNvCxnSpPr>
            <a:cxnSpLocks/>
          </p:cNvCxnSpPr>
          <p:nvPr/>
        </p:nvCxnSpPr>
        <p:spPr>
          <a:xfrm flipV="1">
            <a:off x="4392723" y="2762624"/>
            <a:ext cx="3902721" cy="33157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A1EEF15-83FB-3D49-8865-7EAA71E3B6F7}"/>
              </a:ext>
            </a:extLst>
          </p:cNvPr>
          <p:cNvSpPr/>
          <p:nvPr/>
        </p:nvSpPr>
        <p:spPr>
          <a:xfrm>
            <a:off x="7445343" y="3104658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070C116-D57E-8E46-B048-FB5B06D4551F}"/>
              </a:ext>
            </a:extLst>
          </p:cNvPr>
          <p:cNvSpPr/>
          <p:nvPr/>
        </p:nvSpPr>
        <p:spPr>
          <a:xfrm>
            <a:off x="8295444" y="3239952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CA56893-FA05-0E44-A526-2BB98AF6DDAC}"/>
              </a:ext>
            </a:extLst>
          </p:cNvPr>
          <p:cNvSpPr/>
          <p:nvPr/>
        </p:nvSpPr>
        <p:spPr>
          <a:xfrm>
            <a:off x="6208307" y="4829736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58F75B6-341D-6E40-B860-4A13EED4781C}"/>
              </a:ext>
            </a:extLst>
          </p:cNvPr>
          <p:cNvSpPr/>
          <p:nvPr/>
        </p:nvSpPr>
        <p:spPr>
          <a:xfrm>
            <a:off x="5127186" y="4726751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2100974-AB9E-6546-A020-47E6973738A0}"/>
              </a:ext>
            </a:extLst>
          </p:cNvPr>
          <p:cNvSpPr/>
          <p:nvPr/>
        </p:nvSpPr>
        <p:spPr>
          <a:xfrm>
            <a:off x="7109426" y="5324230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7AE051D-5677-EC4D-A11E-908731BC3089}"/>
              </a:ext>
            </a:extLst>
          </p:cNvPr>
          <p:cNvSpPr/>
          <p:nvPr/>
        </p:nvSpPr>
        <p:spPr>
          <a:xfrm>
            <a:off x="7282451" y="3835705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766D77-34B3-934F-8759-6B9FC77443EB}"/>
              </a:ext>
            </a:extLst>
          </p:cNvPr>
          <p:cNvSpPr/>
          <p:nvPr/>
        </p:nvSpPr>
        <p:spPr>
          <a:xfrm>
            <a:off x="4363376" y="441709"/>
            <a:ext cx="4798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Avenir Black" panose="02000503020000020003" pitchFamily="2" charset="0"/>
              </a:rPr>
              <a:t>Max Absolute Percentage Error</a:t>
            </a:r>
            <a:endParaRPr lang="en-US" sz="24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EEA350B-D53A-B743-9291-30FC6D465A46}"/>
              </a:ext>
            </a:extLst>
          </p:cNvPr>
          <p:cNvSpPr/>
          <p:nvPr/>
        </p:nvSpPr>
        <p:spPr>
          <a:xfrm>
            <a:off x="6421859" y="3865801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EC4A75C-A3B0-1840-935F-C3D62113CC01}"/>
              </a:ext>
            </a:extLst>
          </p:cNvPr>
          <p:cNvCxnSpPr>
            <a:cxnSpLocks/>
          </p:cNvCxnSpPr>
          <p:nvPr/>
        </p:nvCxnSpPr>
        <p:spPr>
          <a:xfrm>
            <a:off x="7134346" y="3734307"/>
            <a:ext cx="2211360" cy="0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E018E40-C072-8245-BD58-5B8EEDDFCD34}"/>
              </a:ext>
            </a:extLst>
          </p:cNvPr>
          <p:cNvCxnSpPr>
            <a:cxnSpLocks/>
          </p:cNvCxnSpPr>
          <p:nvPr/>
        </p:nvCxnSpPr>
        <p:spPr>
          <a:xfrm>
            <a:off x="7231730" y="5397656"/>
            <a:ext cx="2211360" cy="0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C381514-5C88-7C4F-AF3E-2135DBE842B9}"/>
              </a:ext>
            </a:extLst>
          </p:cNvPr>
          <p:cNvSpPr/>
          <p:nvPr/>
        </p:nvSpPr>
        <p:spPr>
          <a:xfrm>
            <a:off x="7618392" y="3741215"/>
            <a:ext cx="75587" cy="166257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957BB9D-22F9-9D42-AF5D-DA79E343B9FD}"/>
                  </a:ext>
                </a:extLst>
              </p:cNvPr>
              <p:cNvSpPr/>
              <p:nvPr/>
            </p:nvSpPr>
            <p:spPr>
              <a:xfrm>
                <a:off x="7681171" y="4294612"/>
                <a:ext cx="8835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− 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957BB9D-22F9-9D42-AF5D-DA79E343B9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1171" y="4294612"/>
                <a:ext cx="883511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D37B46D-6084-6847-8C83-F12F9EFDFF35}"/>
                  </a:ext>
                </a:extLst>
              </p:cNvPr>
              <p:cNvSpPr/>
              <p:nvPr/>
            </p:nvSpPr>
            <p:spPr>
              <a:xfrm>
                <a:off x="9182078" y="5324230"/>
                <a:ext cx="4226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D37B46D-6084-6847-8C83-F12F9EFDFF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2078" y="5324230"/>
                <a:ext cx="422680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371D5D6-D472-F54F-AFDD-D7EF88A649EC}"/>
                  </a:ext>
                </a:extLst>
              </p:cNvPr>
              <p:cNvSpPr/>
              <p:nvPr/>
            </p:nvSpPr>
            <p:spPr>
              <a:xfrm>
                <a:off x="9336381" y="3405221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371D5D6-D472-F54F-AFDD-D7EF88A649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6381" y="3405221"/>
                <a:ext cx="371384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CF323A7-DE7F-7848-B53D-40B241D8D38F}"/>
                  </a:ext>
                </a:extLst>
              </p:cNvPr>
              <p:cNvSpPr txBox="1"/>
              <p:nvPr/>
            </p:nvSpPr>
            <p:spPr>
              <a:xfrm>
                <a:off x="4910340" y="1651045"/>
                <a:ext cx="4316695" cy="894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𝑀𝐴𝑃𝐸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100%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− 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)/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CF323A7-DE7F-7848-B53D-40B241D8D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0340" y="1651045"/>
                <a:ext cx="4316695" cy="894219"/>
              </a:xfrm>
              <a:prstGeom prst="rect">
                <a:avLst/>
              </a:prstGeom>
              <a:blipFill>
                <a:blip r:embed="rId6"/>
                <a:stretch>
                  <a:fillRect l="-1173" t="-147887" r="-1760" b="-205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A4C1DA6B-58AC-9046-A4DE-87C268FF6CEB}"/>
              </a:ext>
            </a:extLst>
          </p:cNvPr>
          <p:cNvGrpSpPr/>
          <p:nvPr/>
        </p:nvGrpSpPr>
        <p:grpSpPr>
          <a:xfrm>
            <a:off x="8077185" y="997050"/>
            <a:ext cx="959109" cy="1248513"/>
            <a:chOff x="7201616" y="1036160"/>
            <a:chExt cx="959109" cy="1248513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2FE70B8-B4F4-E34A-A244-06C3495F07DA}"/>
                </a:ext>
              </a:extLst>
            </p:cNvPr>
            <p:cNvSpPr/>
            <p:nvPr/>
          </p:nvSpPr>
          <p:spPr>
            <a:xfrm>
              <a:off x="7511309" y="1901071"/>
              <a:ext cx="223025" cy="38360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437AA53-7511-9243-87E7-5072189110E5}"/>
                </a:ext>
              </a:extLst>
            </p:cNvPr>
            <p:cNvCxnSpPr>
              <a:cxnSpLocks/>
            </p:cNvCxnSpPr>
            <p:nvPr/>
          </p:nvCxnSpPr>
          <p:spPr>
            <a:xfrm>
              <a:off x="7604557" y="1507959"/>
              <a:ext cx="0" cy="365534"/>
            </a:xfrm>
            <a:prstGeom prst="line">
              <a:avLst/>
            </a:prstGeom>
            <a:ln w="9525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CF44C9E-C805-B54E-BD94-AAB9FC7FD296}"/>
                </a:ext>
              </a:extLst>
            </p:cNvPr>
            <p:cNvSpPr/>
            <p:nvPr/>
          </p:nvSpPr>
          <p:spPr>
            <a:xfrm>
              <a:off x="7201616" y="1036160"/>
              <a:ext cx="95910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solidFill>
                    <a:srgbClr val="C00000"/>
                  </a:solidFill>
                  <a:latin typeface="Avenir Roman" panose="02000503020000020003" pitchFamily="2" charset="0"/>
                </a:rPr>
                <a:t>Predicted</a:t>
              </a:r>
            </a:p>
            <a:p>
              <a:pPr algn="ctr"/>
              <a:r>
                <a:rPr lang="en-US" sz="1400" dirty="0">
                  <a:solidFill>
                    <a:srgbClr val="C00000"/>
                  </a:solidFill>
                  <a:latin typeface="Avenir Roman" panose="02000503020000020003" pitchFamily="2" charset="0"/>
                </a:rPr>
                <a:t>value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7BF6434-F69D-A548-A818-D14A360FEE82}"/>
              </a:ext>
            </a:extLst>
          </p:cNvPr>
          <p:cNvGrpSpPr/>
          <p:nvPr/>
        </p:nvGrpSpPr>
        <p:grpSpPr>
          <a:xfrm>
            <a:off x="7376601" y="1879720"/>
            <a:ext cx="798617" cy="1239041"/>
            <a:chOff x="6491673" y="1859631"/>
            <a:chExt cx="798617" cy="1239041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BEBD6FE-EA92-A847-A8BE-F19BE24C9F5B}"/>
                </a:ext>
              </a:extLst>
            </p:cNvPr>
            <p:cNvSpPr/>
            <p:nvPr/>
          </p:nvSpPr>
          <p:spPr>
            <a:xfrm>
              <a:off x="6830556" y="1859631"/>
              <a:ext cx="223025" cy="38360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A67FF75-04C7-E345-9B24-CFAF0A1A85CA}"/>
                </a:ext>
              </a:extLst>
            </p:cNvPr>
            <p:cNvCxnSpPr>
              <a:cxnSpLocks/>
            </p:cNvCxnSpPr>
            <p:nvPr/>
          </p:nvCxnSpPr>
          <p:spPr>
            <a:xfrm>
              <a:off x="6942069" y="2270702"/>
              <a:ext cx="0" cy="365534"/>
            </a:xfrm>
            <a:prstGeom prst="line">
              <a:avLst/>
            </a:prstGeom>
            <a:ln w="9525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ABDC104-7788-0F43-8FB1-61605E8A005A}"/>
                </a:ext>
              </a:extLst>
            </p:cNvPr>
            <p:cNvSpPr/>
            <p:nvPr/>
          </p:nvSpPr>
          <p:spPr>
            <a:xfrm>
              <a:off x="6491673" y="2575452"/>
              <a:ext cx="79861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solidFill>
                    <a:srgbClr val="C00000"/>
                  </a:solidFill>
                  <a:latin typeface="Avenir Roman" panose="02000503020000020003" pitchFamily="2" charset="0"/>
                </a:rPr>
                <a:t>Ground</a:t>
              </a:r>
            </a:p>
            <a:p>
              <a:pPr algn="ctr"/>
              <a:r>
                <a:rPr lang="en-US" sz="1400" dirty="0">
                  <a:solidFill>
                    <a:srgbClr val="C00000"/>
                  </a:solidFill>
                  <a:latin typeface="Avenir Roman" panose="02000503020000020003" pitchFamily="2" charset="0"/>
                </a:rPr>
                <a:t>truth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DA49BAB-190E-3F44-A568-125E77AC3778}"/>
              </a:ext>
            </a:extLst>
          </p:cNvPr>
          <p:cNvGrpSpPr/>
          <p:nvPr/>
        </p:nvGrpSpPr>
        <p:grpSpPr>
          <a:xfrm>
            <a:off x="6869468" y="1131806"/>
            <a:ext cx="748924" cy="577648"/>
            <a:chOff x="4544708" y="1136028"/>
            <a:chExt cx="748924" cy="577648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3D987E7-E7BB-DC4A-A867-5B24A7811F71}"/>
                </a:ext>
              </a:extLst>
            </p:cNvPr>
            <p:cNvCxnSpPr>
              <a:cxnSpLocks/>
            </p:cNvCxnSpPr>
            <p:nvPr/>
          </p:nvCxnSpPr>
          <p:spPr>
            <a:xfrm>
              <a:off x="4977337" y="1348142"/>
              <a:ext cx="0" cy="365534"/>
            </a:xfrm>
            <a:prstGeom prst="line">
              <a:avLst/>
            </a:prstGeom>
            <a:ln w="9525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9D5FB42D-0E90-2245-A189-BAE478E1FCB8}"/>
                </a:ext>
              </a:extLst>
            </p:cNvPr>
            <p:cNvSpPr/>
            <p:nvPr/>
          </p:nvSpPr>
          <p:spPr>
            <a:xfrm>
              <a:off x="4544708" y="1136028"/>
              <a:ext cx="7489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solidFill>
                    <a:srgbClr val="C00000"/>
                  </a:solidFill>
                  <a:latin typeface="Avenir Roman" panose="02000503020000020003" pitchFamily="2" charset="0"/>
                </a:rPr>
                <a:t>Sum of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9A77B56-EEA3-1247-BBC4-69EC41312942}"/>
              </a:ext>
            </a:extLst>
          </p:cNvPr>
          <p:cNvGrpSpPr/>
          <p:nvPr/>
        </p:nvGrpSpPr>
        <p:grpSpPr>
          <a:xfrm>
            <a:off x="5619281" y="2139218"/>
            <a:ext cx="1300356" cy="1006509"/>
            <a:chOff x="5084577" y="1638272"/>
            <a:chExt cx="1300356" cy="1006509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4EFD44C-3AA9-5B4E-92F4-F2134672C77C}"/>
                </a:ext>
              </a:extLst>
            </p:cNvPr>
            <p:cNvSpPr/>
            <p:nvPr/>
          </p:nvSpPr>
          <p:spPr>
            <a:xfrm>
              <a:off x="6009459" y="1638272"/>
              <a:ext cx="219819" cy="30314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C0007BF-2973-7948-BC51-16F26F6EF0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69702" y="2012594"/>
              <a:ext cx="171187" cy="384736"/>
            </a:xfrm>
            <a:prstGeom prst="line">
              <a:avLst/>
            </a:prstGeom>
            <a:ln w="9525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A2EB60D-02EC-6644-AD23-04E873F2907E}"/>
                </a:ext>
              </a:extLst>
            </p:cNvPr>
            <p:cNvSpPr/>
            <p:nvPr/>
          </p:nvSpPr>
          <p:spPr>
            <a:xfrm>
              <a:off x="5084577" y="2337004"/>
              <a:ext cx="130035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solidFill>
                    <a:srgbClr val="C00000"/>
                  </a:solidFill>
                  <a:latin typeface="Avenir Roman" panose="02000503020000020003" pitchFamily="2" charset="0"/>
                </a:rPr>
                <a:t>Average of…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225EE4D-1775-814B-9211-3A3D35A21EC0}"/>
              </a:ext>
            </a:extLst>
          </p:cNvPr>
          <p:cNvGrpSpPr/>
          <p:nvPr/>
        </p:nvGrpSpPr>
        <p:grpSpPr>
          <a:xfrm>
            <a:off x="7475960" y="1329317"/>
            <a:ext cx="2850616" cy="969920"/>
            <a:chOff x="6623720" y="1365907"/>
            <a:chExt cx="2850616" cy="96992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473E562-2CB2-0A47-88CC-687E4D489AE8}"/>
                </a:ext>
              </a:extLst>
            </p:cNvPr>
            <p:cNvSpPr/>
            <p:nvPr/>
          </p:nvSpPr>
          <p:spPr>
            <a:xfrm>
              <a:off x="6623720" y="1844877"/>
              <a:ext cx="1751076" cy="490950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20C7C68-DFC1-5E4B-B79A-E294C19FE5B2}"/>
                </a:ext>
              </a:extLst>
            </p:cNvPr>
            <p:cNvCxnSpPr>
              <a:cxnSpLocks/>
              <a:stCxn id="68" idx="1"/>
            </p:cNvCxnSpPr>
            <p:nvPr/>
          </p:nvCxnSpPr>
          <p:spPr>
            <a:xfrm flipH="1">
              <a:off x="8073862" y="1627517"/>
              <a:ext cx="401482" cy="197752"/>
            </a:xfrm>
            <a:prstGeom prst="line">
              <a:avLst/>
            </a:prstGeom>
            <a:ln w="9525" cap="flat" cmpd="sng" algn="ctr">
              <a:solidFill>
                <a:schemeClr val="accent1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F1F0CF9-F996-8647-9845-C5223FB4B60F}"/>
                </a:ext>
              </a:extLst>
            </p:cNvPr>
            <p:cNvSpPr/>
            <p:nvPr/>
          </p:nvSpPr>
          <p:spPr>
            <a:xfrm>
              <a:off x="8475344" y="1365907"/>
              <a:ext cx="99899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Avenir Roman" panose="02000503020000020003" pitchFamily="2" charset="0"/>
                </a:rPr>
                <a:t>Absolute </a:t>
              </a:r>
            </a:p>
            <a:p>
              <a:pPr algn="ctr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Avenir Roman" panose="02000503020000020003" pitchFamily="2" charset="0"/>
                </a:rPr>
                <a:t>value of…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0042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4C1BCF9-D974-F24A-9036-18381FE7B587}"/>
              </a:ext>
            </a:extLst>
          </p:cNvPr>
          <p:cNvCxnSpPr/>
          <p:nvPr/>
        </p:nvCxnSpPr>
        <p:spPr>
          <a:xfrm flipV="1">
            <a:off x="4243474" y="2483798"/>
            <a:ext cx="0" cy="34747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7758B7A-6393-9C4C-AF31-6AD235A42E1A}"/>
              </a:ext>
            </a:extLst>
          </p:cNvPr>
          <p:cNvCxnSpPr>
            <a:cxnSpLocks/>
          </p:cNvCxnSpPr>
          <p:nvPr/>
        </p:nvCxnSpPr>
        <p:spPr>
          <a:xfrm>
            <a:off x="4243474" y="5958518"/>
            <a:ext cx="41742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3F23B7-7093-794D-BF08-70933BB31108}"/>
              </a:ext>
            </a:extLst>
          </p:cNvPr>
          <p:cNvCxnSpPr>
            <a:cxnSpLocks/>
          </p:cNvCxnSpPr>
          <p:nvPr/>
        </p:nvCxnSpPr>
        <p:spPr>
          <a:xfrm flipV="1">
            <a:off x="4392723" y="2762624"/>
            <a:ext cx="3902721" cy="33157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A1EEF15-83FB-3D49-8865-7EAA71E3B6F7}"/>
              </a:ext>
            </a:extLst>
          </p:cNvPr>
          <p:cNvSpPr/>
          <p:nvPr/>
        </p:nvSpPr>
        <p:spPr>
          <a:xfrm>
            <a:off x="7445343" y="3104658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55F11FE-F439-754A-B7F8-591F8F1BBF8D}"/>
              </a:ext>
            </a:extLst>
          </p:cNvPr>
          <p:cNvSpPr/>
          <p:nvPr/>
        </p:nvSpPr>
        <p:spPr>
          <a:xfrm>
            <a:off x="6269459" y="3713401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CA56893-FA05-0E44-A526-2BB98AF6DDAC}"/>
              </a:ext>
            </a:extLst>
          </p:cNvPr>
          <p:cNvSpPr/>
          <p:nvPr/>
        </p:nvSpPr>
        <p:spPr>
          <a:xfrm>
            <a:off x="6208307" y="4829736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58F75B6-341D-6E40-B860-4A13EED4781C}"/>
              </a:ext>
            </a:extLst>
          </p:cNvPr>
          <p:cNvSpPr/>
          <p:nvPr/>
        </p:nvSpPr>
        <p:spPr>
          <a:xfrm>
            <a:off x="5127186" y="4726751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2100974-AB9E-6546-A020-47E6973738A0}"/>
              </a:ext>
            </a:extLst>
          </p:cNvPr>
          <p:cNvSpPr/>
          <p:nvPr/>
        </p:nvSpPr>
        <p:spPr>
          <a:xfrm>
            <a:off x="7134346" y="5720169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7AE051D-5677-EC4D-A11E-908731BC3089}"/>
              </a:ext>
            </a:extLst>
          </p:cNvPr>
          <p:cNvSpPr/>
          <p:nvPr/>
        </p:nvSpPr>
        <p:spPr>
          <a:xfrm>
            <a:off x="7282451" y="3835705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514F38D-96BF-7345-AEBB-831622B18B30}"/>
              </a:ext>
            </a:extLst>
          </p:cNvPr>
          <p:cNvCxnSpPr>
            <a:cxnSpLocks/>
          </p:cNvCxnSpPr>
          <p:nvPr/>
        </p:nvCxnSpPr>
        <p:spPr>
          <a:xfrm>
            <a:off x="7158226" y="3726193"/>
            <a:ext cx="0" cy="1939501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39CB11B-3E8E-B246-BE84-15D958007FAA}"/>
              </a:ext>
            </a:extLst>
          </p:cNvPr>
          <p:cNvSpPr/>
          <p:nvPr/>
        </p:nvSpPr>
        <p:spPr>
          <a:xfrm>
            <a:off x="7135290" y="4694889"/>
            <a:ext cx="538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venir Roman" panose="02000503020000020003" pitchFamily="2" charset="0"/>
              </a:rPr>
              <a:t>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D87767D-EC41-D64E-BF08-10B9EB05E875}"/>
                  </a:ext>
                </a:extLst>
              </p:cNvPr>
              <p:cNvSpPr txBox="1"/>
              <p:nvPr/>
            </p:nvSpPr>
            <p:spPr>
              <a:xfrm>
                <a:off x="5184180" y="1870004"/>
                <a:ext cx="2691571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fNam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D87767D-EC41-D64E-BF08-10B9EB05E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180" y="1870004"/>
                <a:ext cx="2691571" cy="399084"/>
              </a:xfrm>
              <a:prstGeom prst="rect">
                <a:avLst/>
              </a:prstGeom>
              <a:blipFill>
                <a:blip r:embed="rId3"/>
                <a:stretch>
                  <a:fillRect l="-2358" t="-9091" r="-3302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971AC2F-35C1-BD4F-8A07-3D55A3E30B70}"/>
              </a:ext>
            </a:extLst>
          </p:cNvPr>
          <p:cNvCxnSpPr>
            <a:cxnSpLocks/>
          </p:cNvCxnSpPr>
          <p:nvPr/>
        </p:nvCxnSpPr>
        <p:spPr>
          <a:xfrm>
            <a:off x="6931750" y="2301031"/>
            <a:ext cx="0" cy="365534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A2C9CFE0-5FD7-7343-86EF-AF4B20202398}"/>
              </a:ext>
            </a:extLst>
          </p:cNvPr>
          <p:cNvSpPr/>
          <p:nvPr/>
        </p:nvSpPr>
        <p:spPr>
          <a:xfrm>
            <a:off x="6532441" y="2640165"/>
            <a:ext cx="7986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Ground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truth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5C51377-0B67-BD45-8F2A-1379CE8179AD}"/>
              </a:ext>
            </a:extLst>
          </p:cNvPr>
          <p:cNvSpPr/>
          <p:nvPr/>
        </p:nvSpPr>
        <p:spPr>
          <a:xfrm>
            <a:off x="7815889" y="1422898"/>
            <a:ext cx="9591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Predicted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value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FCD920E-E5DC-E24A-AE32-8D267DEF499E}"/>
              </a:ext>
            </a:extLst>
          </p:cNvPr>
          <p:cNvCxnSpPr>
            <a:cxnSpLocks/>
          </p:cNvCxnSpPr>
          <p:nvPr/>
        </p:nvCxnSpPr>
        <p:spPr>
          <a:xfrm flipH="1">
            <a:off x="7631627" y="1725152"/>
            <a:ext cx="320780" cy="216669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0766D77-34B3-934F-8759-6B9FC77443EB}"/>
              </a:ext>
            </a:extLst>
          </p:cNvPr>
          <p:cNvSpPr/>
          <p:nvPr/>
        </p:nvSpPr>
        <p:spPr>
          <a:xfrm>
            <a:off x="5703008" y="560974"/>
            <a:ext cx="16539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Avenir Black" panose="02000503020000020003" pitchFamily="2" charset="0"/>
              </a:rPr>
              <a:t>Max Error</a:t>
            </a:r>
            <a:endParaRPr lang="en-US" sz="24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AE7D82D-447D-8E4B-89FF-1E0B29475074}"/>
              </a:ext>
            </a:extLst>
          </p:cNvPr>
          <p:cNvCxnSpPr>
            <a:cxnSpLocks/>
          </p:cNvCxnSpPr>
          <p:nvPr/>
        </p:nvCxnSpPr>
        <p:spPr>
          <a:xfrm>
            <a:off x="5184180" y="4849055"/>
            <a:ext cx="0" cy="484945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3FAEABC-5727-C246-BD0E-AB0F79E6A86C}"/>
              </a:ext>
            </a:extLst>
          </p:cNvPr>
          <p:cNvCxnSpPr>
            <a:cxnSpLocks/>
          </p:cNvCxnSpPr>
          <p:nvPr/>
        </p:nvCxnSpPr>
        <p:spPr>
          <a:xfrm>
            <a:off x="6335626" y="3835705"/>
            <a:ext cx="0" cy="540296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05ECA55-E3FB-A046-9D74-4CE923D0FE9E}"/>
              </a:ext>
            </a:extLst>
          </p:cNvPr>
          <p:cNvCxnSpPr>
            <a:cxnSpLocks/>
          </p:cNvCxnSpPr>
          <p:nvPr/>
        </p:nvCxnSpPr>
        <p:spPr>
          <a:xfrm>
            <a:off x="7503713" y="3226962"/>
            <a:ext cx="0" cy="198871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5C87802-90EB-B74E-B3D6-1796FB8ADCCD}"/>
              </a:ext>
            </a:extLst>
          </p:cNvPr>
          <p:cNvCxnSpPr>
            <a:cxnSpLocks/>
          </p:cNvCxnSpPr>
          <p:nvPr/>
        </p:nvCxnSpPr>
        <p:spPr>
          <a:xfrm>
            <a:off x="7331058" y="3585699"/>
            <a:ext cx="0" cy="250006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068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4C1BCF9-D974-F24A-9036-18381FE7B587}"/>
              </a:ext>
            </a:extLst>
          </p:cNvPr>
          <p:cNvCxnSpPr/>
          <p:nvPr/>
        </p:nvCxnSpPr>
        <p:spPr>
          <a:xfrm flipV="1">
            <a:off x="4173136" y="2747567"/>
            <a:ext cx="0" cy="34747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7758B7A-6393-9C4C-AF31-6AD235A42E1A}"/>
              </a:ext>
            </a:extLst>
          </p:cNvPr>
          <p:cNvCxnSpPr>
            <a:cxnSpLocks/>
          </p:cNvCxnSpPr>
          <p:nvPr/>
        </p:nvCxnSpPr>
        <p:spPr>
          <a:xfrm>
            <a:off x="4173136" y="6222287"/>
            <a:ext cx="41742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3F23B7-7093-794D-BF08-70933BB31108}"/>
              </a:ext>
            </a:extLst>
          </p:cNvPr>
          <p:cNvCxnSpPr>
            <a:cxnSpLocks/>
          </p:cNvCxnSpPr>
          <p:nvPr/>
        </p:nvCxnSpPr>
        <p:spPr>
          <a:xfrm flipV="1">
            <a:off x="4322385" y="3026393"/>
            <a:ext cx="3902721" cy="33157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A1EEF15-83FB-3D49-8865-7EAA71E3B6F7}"/>
              </a:ext>
            </a:extLst>
          </p:cNvPr>
          <p:cNvSpPr/>
          <p:nvPr/>
        </p:nvSpPr>
        <p:spPr>
          <a:xfrm>
            <a:off x="7375005" y="3368427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55F11FE-F439-754A-B7F8-591F8F1BBF8D}"/>
              </a:ext>
            </a:extLst>
          </p:cNvPr>
          <p:cNvSpPr/>
          <p:nvPr/>
        </p:nvSpPr>
        <p:spPr>
          <a:xfrm>
            <a:off x="6199121" y="3977170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070C116-D57E-8E46-B048-FB5B06D4551F}"/>
              </a:ext>
            </a:extLst>
          </p:cNvPr>
          <p:cNvSpPr/>
          <p:nvPr/>
        </p:nvSpPr>
        <p:spPr>
          <a:xfrm>
            <a:off x="8225106" y="3503721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CA56893-FA05-0E44-A526-2BB98AF6DDAC}"/>
              </a:ext>
            </a:extLst>
          </p:cNvPr>
          <p:cNvSpPr/>
          <p:nvPr/>
        </p:nvSpPr>
        <p:spPr>
          <a:xfrm>
            <a:off x="6137969" y="5093505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58F75B6-341D-6E40-B860-4A13EED4781C}"/>
              </a:ext>
            </a:extLst>
          </p:cNvPr>
          <p:cNvSpPr/>
          <p:nvPr/>
        </p:nvSpPr>
        <p:spPr>
          <a:xfrm>
            <a:off x="5056848" y="4990520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2100974-AB9E-6546-A020-47E6973738A0}"/>
              </a:ext>
            </a:extLst>
          </p:cNvPr>
          <p:cNvSpPr/>
          <p:nvPr/>
        </p:nvSpPr>
        <p:spPr>
          <a:xfrm>
            <a:off x="7048061" y="5278562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7AE051D-5677-EC4D-A11E-908731BC3089}"/>
              </a:ext>
            </a:extLst>
          </p:cNvPr>
          <p:cNvSpPr/>
          <p:nvPr/>
        </p:nvSpPr>
        <p:spPr>
          <a:xfrm>
            <a:off x="7212113" y="4099474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514F38D-96BF-7345-AEBB-831622B18B30}"/>
              </a:ext>
            </a:extLst>
          </p:cNvPr>
          <p:cNvCxnSpPr>
            <a:cxnSpLocks/>
            <a:endCxn id="19" idx="4"/>
          </p:cNvCxnSpPr>
          <p:nvPr/>
        </p:nvCxnSpPr>
        <p:spPr>
          <a:xfrm>
            <a:off x="7087889" y="3989962"/>
            <a:ext cx="21324" cy="1410904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3EBD461-089B-254B-860B-E6F80875FE18}"/>
              </a:ext>
            </a:extLst>
          </p:cNvPr>
          <p:cNvCxnSpPr>
            <a:cxnSpLocks/>
          </p:cNvCxnSpPr>
          <p:nvPr/>
        </p:nvCxnSpPr>
        <p:spPr>
          <a:xfrm>
            <a:off x="6263083" y="3989962"/>
            <a:ext cx="10662" cy="705452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39CB11B-3E8E-B246-BE84-15D958007FAA}"/>
              </a:ext>
            </a:extLst>
          </p:cNvPr>
          <p:cNvSpPr/>
          <p:nvPr/>
        </p:nvSpPr>
        <p:spPr>
          <a:xfrm>
            <a:off x="7149041" y="4608128"/>
            <a:ext cx="705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venir Roman" panose="02000503020000020003" pitchFamily="2" charset="0"/>
              </a:rPr>
              <a:t>MAE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D87767D-EC41-D64E-BF08-10B9EB05E875}"/>
                  </a:ext>
                </a:extLst>
              </p:cNvPr>
              <p:cNvSpPr txBox="1"/>
              <p:nvPr/>
            </p:nvSpPr>
            <p:spPr>
              <a:xfrm>
                <a:off x="4790415" y="2040509"/>
                <a:ext cx="2939716" cy="894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𝑀𝐴𝐸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D87767D-EC41-D64E-BF08-10B9EB05E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0415" y="2040509"/>
                <a:ext cx="2939716" cy="894219"/>
              </a:xfrm>
              <a:prstGeom prst="rect">
                <a:avLst/>
              </a:prstGeom>
              <a:blipFill>
                <a:blip r:embed="rId3"/>
                <a:stretch>
                  <a:fillRect l="-1717" t="-149296" r="-2575" b="-204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345EEB74-5266-FA4F-BE2B-96CA4566DB1E}"/>
              </a:ext>
            </a:extLst>
          </p:cNvPr>
          <p:cNvSpPr/>
          <p:nvPr/>
        </p:nvSpPr>
        <p:spPr>
          <a:xfrm>
            <a:off x="6710632" y="2276564"/>
            <a:ext cx="223025" cy="3836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2D73EAE-56CF-7942-B3E2-8B95FD8E5ACD}"/>
              </a:ext>
            </a:extLst>
          </p:cNvPr>
          <p:cNvSpPr/>
          <p:nvPr/>
        </p:nvSpPr>
        <p:spPr>
          <a:xfrm>
            <a:off x="7373120" y="2276564"/>
            <a:ext cx="223025" cy="3836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671380A-1663-2748-9253-7158D7A473CB}"/>
              </a:ext>
            </a:extLst>
          </p:cNvPr>
          <p:cNvCxnSpPr>
            <a:cxnSpLocks/>
          </p:cNvCxnSpPr>
          <p:nvPr/>
        </p:nvCxnSpPr>
        <p:spPr>
          <a:xfrm>
            <a:off x="7484632" y="1897423"/>
            <a:ext cx="0" cy="365534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1F85D955-9496-CD42-99AC-ACEAB3E2690D}"/>
              </a:ext>
            </a:extLst>
          </p:cNvPr>
          <p:cNvSpPr/>
          <p:nvPr/>
        </p:nvSpPr>
        <p:spPr>
          <a:xfrm>
            <a:off x="7081691" y="1425624"/>
            <a:ext cx="9591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Predicted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value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971AC2F-35C1-BD4F-8A07-3D55A3E30B70}"/>
              </a:ext>
            </a:extLst>
          </p:cNvPr>
          <p:cNvCxnSpPr>
            <a:cxnSpLocks/>
          </p:cNvCxnSpPr>
          <p:nvPr/>
        </p:nvCxnSpPr>
        <p:spPr>
          <a:xfrm>
            <a:off x="6822144" y="2660166"/>
            <a:ext cx="0" cy="365534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A2C9CFE0-5FD7-7343-86EF-AF4B20202398}"/>
              </a:ext>
            </a:extLst>
          </p:cNvPr>
          <p:cNvSpPr/>
          <p:nvPr/>
        </p:nvSpPr>
        <p:spPr>
          <a:xfrm>
            <a:off x="6371748" y="2964916"/>
            <a:ext cx="7986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Ground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truth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7233F0F-6803-3343-ACE0-2260ADD0C4B0}"/>
              </a:ext>
            </a:extLst>
          </p:cNvPr>
          <p:cNvCxnSpPr>
            <a:cxnSpLocks/>
          </p:cNvCxnSpPr>
          <p:nvPr/>
        </p:nvCxnSpPr>
        <p:spPr>
          <a:xfrm>
            <a:off x="6381412" y="1766077"/>
            <a:ext cx="0" cy="365534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55379C56-553D-1340-A872-17B8779A9D3E}"/>
              </a:ext>
            </a:extLst>
          </p:cNvPr>
          <p:cNvSpPr/>
          <p:nvPr/>
        </p:nvSpPr>
        <p:spPr>
          <a:xfrm>
            <a:off x="6006950" y="1512897"/>
            <a:ext cx="7489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Sum of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B5F45AB-66B3-C349-A6E9-E2FAB20F5E98}"/>
              </a:ext>
            </a:extLst>
          </p:cNvPr>
          <p:cNvSpPr/>
          <p:nvPr/>
        </p:nvSpPr>
        <p:spPr>
          <a:xfrm>
            <a:off x="5914499" y="2040219"/>
            <a:ext cx="239966" cy="7744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9616C06-CD2E-3043-B296-8CAEF3EFDCF4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5484140" y="2812721"/>
            <a:ext cx="546936" cy="280809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8AFFBB61-0BFA-3143-831D-42EC8638D935}"/>
              </a:ext>
            </a:extLst>
          </p:cNvPr>
          <p:cNvSpPr/>
          <p:nvPr/>
        </p:nvSpPr>
        <p:spPr>
          <a:xfrm>
            <a:off x="4833962" y="3093530"/>
            <a:ext cx="1300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Average of…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831ECCD-0903-364C-9679-2C1DAAF6C182}"/>
              </a:ext>
            </a:extLst>
          </p:cNvPr>
          <p:cNvSpPr/>
          <p:nvPr/>
        </p:nvSpPr>
        <p:spPr>
          <a:xfrm>
            <a:off x="6640129" y="2234341"/>
            <a:ext cx="1090002" cy="49095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856A8EF-F32A-694E-9611-F1F9A200AD08}"/>
              </a:ext>
            </a:extLst>
          </p:cNvPr>
          <p:cNvCxnSpPr>
            <a:cxnSpLocks/>
          </p:cNvCxnSpPr>
          <p:nvPr/>
        </p:nvCxnSpPr>
        <p:spPr>
          <a:xfrm flipH="1">
            <a:off x="7699682" y="2467456"/>
            <a:ext cx="492727" cy="0"/>
          </a:xfrm>
          <a:prstGeom prst="line">
            <a:avLst/>
          </a:prstGeom>
          <a:ln w="9525" cap="flat" cmpd="sng" algn="ctr">
            <a:solidFill>
              <a:schemeClr val="accent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04F5F524-D940-FC4A-AA49-0D5F1552A266}"/>
              </a:ext>
            </a:extLst>
          </p:cNvPr>
          <p:cNvSpPr/>
          <p:nvPr/>
        </p:nvSpPr>
        <p:spPr>
          <a:xfrm>
            <a:off x="8160490" y="2224347"/>
            <a:ext cx="9989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Avenir Roman" panose="02000503020000020003" pitchFamily="2" charset="0"/>
              </a:rPr>
              <a:t>Absolute </a:t>
            </a:r>
          </a:p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Avenir Roman" panose="02000503020000020003" pitchFamily="2" charset="0"/>
              </a:rPr>
              <a:t>value of…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F93F92-EEB8-704D-B948-FD682B7073FF}"/>
              </a:ext>
            </a:extLst>
          </p:cNvPr>
          <p:cNvSpPr/>
          <p:nvPr/>
        </p:nvSpPr>
        <p:spPr>
          <a:xfrm>
            <a:off x="4927467" y="593714"/>
            <a:ext cx="32360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Avenir Black" panose="02000503020000020003" pitchFamily="2" charset="0"/>
              </a:rPr>
              <a:t>Mean Absolute Error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66590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4C1BCF9-D974-F24A-9036-18381FE7B587}"/>
              </a:ext>
            </a:extLst>
          </p:cNvPr>
          <p:cNvCxnSpPr/>
          <p:nvPr/>
        </p:nvCxnSpPr>
        <p:spPr>
          <a:xfrm flipV="1">
            <a:off x="4313813" y="2536552"/>
            <a:ext cx="0" cy="34747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7758B7A-6393-9C4C-AF31-6AD235A42E1A}"/>
              </a:ext>
            </a:extLst>
          </p:cNvPr>
          <p:cNvCxnSpPr>
            <a:cxnSpLocks/>
          </p:cNvCxnSpPr>
          <p:nvPr/>
        </p:nvCxnSpPr>
        <p:spPr>
          <a:xfrm>
            <a:off x="4313813" y="6011272"/>
            <a:ext cx="41742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3F23B7-7093-794D-BF08-70933BB31108}"/>
              </a:ext>
            </a:extLst>
          </p:cNvPr>
          <p:cNvCxnSpPr>
            <a:cxnSpLocks/>
          </p:cNvCxnSpPr>
          <p:nvPr/>
        </p:nvCxnSpPr>
        <p:spPr>
          <a:xfrm flipV="1">
            <a:off x="4463062" y="2815378"/>
            <a:ext cx="3902721" cy="33157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A1EEF15-83FB-3D49-8865-7EAA71E3B6F7}"/>
              </a:ext>
            </a:extLst>
          </p:cNvPr>
          <p:cNvSpPr/>
          <p:nvPr/>
        </p:nvSpPr>
        <p:spPr>
          <a:xfrm>
            <a:off x="7515682" y="3157412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55F11FE-F439-754A-B7F8-591F8F1BBF8D}"/>
              </a:ext>
            </a:extLst>
          </p:cNvPr>
          <p:cNvSpPr/>
          <p:nvPr/>
        </p:nvSpPr>
        <p:spPr>
          <a:xfrm>
            <a:off x="6339798" y="3766155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070C116-D57E-8E46-B048-FB5B06D4551F}"/>
              </a:ext>
            </a:extLst>
          </p:cNvPr>
          <p:cNvSpPr/>
          <p:nvPr/>
        </p:nvSpPr>
        <p:spPr>
          <a:xfrm>
            <a:off x="8365783" y="3292706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CA56893-FA05-0E44-A526-2BB98AF6DDAC}"/>
              </a:ext>
            </a:extLst>
          </p:cNvPr>
          <p:cNvSpPr/>
          <p:nvPr/>
        </p:nvSpPr>
        <p:spPr>
          <a:xfrm>
            <a:off x="6278646" y="4882490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58F75B6-341D-6E40-B860-4A13EED4781C}"/>
              </a:ext>
            </a:extLst>
          </p:cNvPr>
          <p:cNvSpPr/>
          <p:nvPr/>
        </p:nvSpPr>
        <p:spPr>
          <a:xfrm>
            <a:off x="5197525" y="4779505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2100974-AB9E-6546-A020-47E6973738A0}"/>
              </a:ext>
            </a:extLst>
          </p:cNvPr>
          <p:cNvSpPr/>
          <p:nvPr/>
        </p:nvSpPr>
        <p:spPr>
          <a:xfrm>
            <a:off x="7188738" y="5067547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7AE051D-5677-EC4D-A11E-908731BC3089}"/>
              </a:ext>
            </a:extLst>
          </p:cNvPr>
          <p:cNvSpPr/>
          <p:nvPr/>
        </p:nvSpPr>
        <p:spPr>
          <a:xfrm>
            <a:off x="7352790" y="3888459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D87767D-EC41-D64E-BF08-10B9EB05E875}"/>
                  </a:ext>
                </a:extLst>
              </p:cNvPr>
              <p:cNvSpPr txBox="1"/>
              <p:nvPr/>
            </p:nvSpPr>
            <p:spPr>
              <a:xfrm>
                <a:off x="4931092" y="1829494"/>
                <a:ext cx="3030060" cy="894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  <m:r>
                            <a:rPr lang="en-US" sz="2400" b="0" i="1" baseline="300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D87767D-EC41-D64E-BF08-10B9EB05E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092" y="1829494"/>
                <a:ext cx="3030060" cy="894219"/>
              </a:xfrm>
              <a:prstGeom prst="rect">
                <a:avLst/>
              </a:prstGeom>
              <a:blipFill>
                <a:blip r:embed="rId3"/>
                <a:stretch>
                  <a:fillRect l="-1250" t="-152857" r="-417" b="-20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345EEB74-5266-FA4F-BE2B-96CA4566DB1E}"/>
              </a:ext>
            </a:extLst>
          </p:cNvPr>
          <p:cNvSpPr/>
          <p:nvPr/>
        </p:nvSpPr>
        <p:spPr>
          <a:xfrm>
            <a:off x="6811547" y="2065549"/>
            <a:ext cx="209523" cy="3836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2D73EAE-56CF-7942-B3E2-8B95FD8E5ACD}"/>
              </a:ext>
            </a:extLst>
          </p:cNvPr>
          <p:cNvSpPr/>
          <p:nvPr/>
        </p:nvSpPr>
        <p:spPr>
          <a:xfrm>
            <a:off x="7471467" y="2065549"/>
            <a:ext cx="217282" cy="3836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671380A-1663-2748-9253-7158D7A473CB}"/>
              </a:ext>
            </a:extLst>
          </p:cNvPr>
          <p:cNvCxnSpPr>
            <a:cxnSpLocks/>
          </p:cNvCxnSpPr>
          <p:nvPr/>
        </p:nvCxnSpPr>
        <p:spPr>
          <a:xfrm>
            <a:off x="7625309" y="1686408"/>
            <a:ext cx="0" cy="365534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1F85D955-9496-CD42-99AC-ACEAB3E2690D}"/>
              </a:ext>
            </a:extLst>
          </p:cNvPr>
          <p:cNvSpPr/>
          <p:nvPr/>
        </p:nvSpPr>
        <p:spPr>
          <a:xfrm>
            <a:off x="7222368" y="1214609"/>
            <a:ext cx="9591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Predicted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value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971AC2F-35C1-BD4F-8A07-3D55A3E30B70}"/>
              </a:ext>
            </a:extLst>
          </p:cNvPr>
          <p:cNvCxnSpPr>
            <a:cxnSpLocks/>
          </p:cNvCxnSpPr>
          <p:nvPr/>
        </p:nvCxnSpPr>
        <p:spPr>
          <a:xfrm>
            <a:off x="6962821" y="2449151"/>
            <a:ext cx="0" cy="365534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A2C9CFE0-5FD7-7343-86EF-AF4B20202398}"/>
              </a:ext>
            </a:extLst>
          </p:cNvPr>
          <p:cNvSpPr/>
          <p:nvPr/>
        </p:nvSpPr>
        <p:spPr>
          <a:xfrm>
            <a:off x="6512425" y="2753901"/>
            <a:ext cx="7986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Ground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truth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7233F0F-6803-3343-ACE0-2260ADD0C4B0}"/>
              </a:ext>
            </a:extLst>
          </p:cNvPr>
          <p:cNvCxnSpPr>
            <a:cxnSpLocks/>
          </p:cNvCxnSpPr>
          <p:nvPr/>
        </p:nvCxnSpPr>
        <p:spPr>
          <a:xfrm>
            <a:off x="6522089" y="1555062"/>
            <a:ext cx="0" cy="365534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55379C56-553D-1340-A872-17B8779A9D3E}"/>
              </a:ext>
            </a:extLst>
          </p:cNvPr>
          <p:cNvSpPr/>
          <p:nvPr/>
        </p:nvSpPr>
        <p:spPr>
          <a:xfrm>
            <a:off x="6147627" y="1301882"/>
            <a:ext cx="7489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Sum of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B5F45AB-66B3-C349-A6E9-E2FAB20F5E98}"/>
              </a:ext>
            </a:extLst>
          </p:cNvPr>
          <p:cNvSpPr/>
          <p:nvPr/>
        </p:nvSpPr>
        <p:spPr>
          <a:xfrm>
            <a:off x="6055176" y="1829204"/>
            <a:ext cx="239966" cy="7744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9616C06-CD2E-3043-B296-8CAEF3EFDCF4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5624817" y="2601706"/>
            <a:ext cx="546936" cy="280809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8AFFBB61-0BFA-3143-831D-42EC8638D935}"/>
              </a:ext>
            </a:extLst>
          </p:cNvPr>
          <p:cNvSpPr/>
          <p:nvPr/>
        </p:nvSpPr>
        <p:spPr>
          <a:xfrm>
            <a:off x="4974639" y="2882515"/>
            <a:ext cx="1300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Average of…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831ECCD-0903-364C-9679-2C1DAAF6C182}"/>
              </a:ext>
            </a:extLst>
          </p:cNvPr>
          <p:cNvSpPr/>
          <p:nvPr/>
        </p:nvSpPr>
        <p:spPr>
          <a:xfrm>
            <a:off x="6725502" y="2023326"/>
            <a:ext cx="1235650" cy="49095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856A8EF-F32A-694E-9611-F1F9A200AD08}"/>
              </a:ext>
            </a:extLst>
          </p:cNvPr>
          <p:cNvCxnSpPr>
            <a:cxnSpLocks/>
          </p:cNvCxnSpPr>
          <p:nvPr/>
        </p:nvCxnSpPr>
        <p:spPr>
          <a:xfrm flipH="1">
            <a:off x="7961152" y="2274133"/>
            <a:ext cx="492727" cy="0"/>
          </a:xfrm>
          <a:prstGeom prst="line">
            <a:avLst/>
          </a:prstGeom>
          <a:ln w="9525" cap="flat" cmpd="sng" algn="ctr">
            <a:solidFill>
              <a:schemeClr val="accent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04F5F524-D940-FC4A-AA49-0D5F1552A266}"/>
              </a:ext>
            </a:extLst>
          </p:cNvPr>
          <p:cNvSpPr/>
          <p:nvPr/>
        </p:nvSpPr>
        <p:spPr>
          <a:xfrm>
            <a:off x="8351237" y="2014557"/>
            <a:ext cx="8531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Avenir Roman" panose="02000503020000020003" pitchFamily="2" charset="0"/>
              </a:rPr>
              <a:t>Squared</a:t>
            </a:r>
          </a:p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Avenir Roman" panose="02000503020000020003" pitchFamily="2" charset="0"/>
              </a:rPr>
              <a:t>of…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4C717CF-0B32-0D43-A659-48AADAD5F32C}"/>
              </a:ext>
            </a:extLst>
          </p:cNvPr>
          <p:cNvSpPr/>
          <p:nvPr/>
        </p:nvSpPr>
        <p:spPr>
          <a:xfrm>
            <a:off x="7251768" y="3764849"/>
            <a:ext cx="1285770" cy="128577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D98AF1A-AC44-D14A-A905-898B03C8058B}"/>
              </a:ext>
            </a:extLst>
          </p:cNvPr>
          <p:cNvSpPr/>
          <p:nvPr/>
        </p:nvSpPr>
        <p:spPr>
          <a:xfrm>
            <a:off x="7549891" y="4189477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venir Roman" panose="02000503020000020003" pitchFamily="2" charset="0"/>
              </a:rPr>
              <a:t>MSE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7FB50FB-ED0F-FE49-8D68-D78F8AAB4D36}"/>
              </a:ext>
            </a:extLst>
          </p:cNvPr>
          <p:cNvSpPr/>
          <p:nvPr/>
        </p:nvSpPr>
        <p:spPr>
          <a:xfrm>
            <a:off x="5247469" y="542976"/>
            <a:ext cx="29340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Avenir Black" panose="02000503020000020003" pitchFamily="2" charset="0"/>
              </a:rPr>
              <a:t>Mean Square Error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758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B066B-97D9-184D-9DE8-589A0BFF3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5FD9E-DA93-A541-9054-632A6979A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16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8EB5FCD-15C0-EA46-A743-94EC569A0323}"/>
              </a:ext>
            </a:extLst>
          </p:cNvPr>
          <p:cNvSpPr/>
          <p:nvPr/>
        </p:nvSpPr>
        <p:spPr>
          <a:xfrm>
            <a:off x="1399592" y="1735494"/>
            <a:ext cx="2369975" cy="23699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29D8E32-FD70-8245-ADA0-434379D9266B}"/>
              </a:ext>
            </a:extLst>
          </p:cNvPr>
          <p:cNvSpPr/>
          <p:nvPr/>
        </p:nvSpPr>
        <p:spPr>
          <a:xfrm>
            <a:off x="4915678" y="1735494"/>
            <a:ext cx="2369975" cy="23699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BACB7D6-75B9-CA48-A301-E28F9ED746B3}"/>
              </a:ext>
            </a:extLst>
          </p:cNvPr>
          <p:cNvSpPr/>
          <p:nvPr/>
        </p:nvSpPr>
        <p:spPr>
          <a:xfrm>
            <a:off x="8431764" y="1735494"/>
            <a:ext cx="2369975" cy="23699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FDEC888-776A-AD4B-9710-6F557E6638A0}"/>
              </a:ext>
            </a:extLst>
          </p:cNvPr>
          <p:cNvSpPr/>
          <p:nvPr/>
        </p:nvSpPr>
        <p:spPr>
          <a:xfrm>
            <a:off x="1892594" y="2387179"/>
            <a:ext cx="255543" cy="25554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A2E17C0-2CD7-3D41-A76A-706EC825FD53}"/>
              </a:ext>
            </a:extLst>
          </p:cNvPr>
          <p:cNvSpPr/>
          <p:nvPr/>
        </p:nvSpPr>
        <p:spPr>
          <a:xfrm>
            <a:off x="2512368" y="2723834"/>
            <a:ext cx="255543" cy="25554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EC01CBF-DFCD-E846-9C3C-592CADD2021F}"/>
              </a:ext>
            </a:extLst>
          </p:cNvPr>
          <p:cNvSpPr/>
          <p:nvPr/>
        </p:nvSpPr>
        <p:spPr>
          <a:xfrm>
            <a:off x="2020365" y="3194190"/>
            <a:ext cx="255543" cy="25554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2093C16-C0FA-BC4F-B36E-527471520B4B}"/>
              </a:ext>
            </a:extLst>
          </p:cNvPr>
          <p:cNvSpPr/>
          <p:nvPr/>
        </p:nvSpPr>
        <p:spPr>
          <a:xfrm>
            <a:off x="2984318" y="3027933"/>
            <a:ext cx="255543" cy="25554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1F36AF1-C10C-F940-BAF1-6F139364FFC9}"/>
              </a:ext>
            </a:extLst>
          </p:cNvPr>
          <p:cNvSpPr/>
          <p:nvPr/>
        </p:nvSpPr>
        <p:spPr>
          <a:xfrm>
            <a:off x="2997495" y="2514951"/>
            <a:ext cx="255543" cy="25554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B4031B5-A0EF-924C-B068-4ACECE5080D3}"/>
              </a:ext>
            </a:extLst>
          </p:cNvPr>
          <p:cNvSpPr/>
          <p:nvPr/>
        </p:nvSpPr>
        <p:spPr>
          <a:xfrm>
            <a:off x="5385889" y="2468290"/>
            <a:ext cx="255543" cy="25554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3578A9B-0A17-5240-A5FB-B3458E181C34}"/>
              </a:ext>
            </a:extLst>
          </p:cNvPr>
          <p:cNvSpPr/>
          <p:nvPr/>
        </p:nvSpPr>
        <p:spPr>
          <a:xfrm>
            <a:off x="6005663" y="2804945"/>
            <a:ext cx="255543" cy="25554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5398A-4536-5449-B8E8-8A7D583D16DC}"/>
              </a:ext>
            </a:extLst>
          </p:cNvPr>
          <p:cNvSpPr/>
          <p:nvPr/>
        </p:nvSpPr>
        <p:spPr>
          <a:xfrm>
            <a:off x="5513660" y="3275301"/>
            <a:ext cx="255543" cy="25554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D1D046A-F963-3D4A-B543-02C5BE15F686}"/>
              </a:ext>
            </a:extLst>
          </p:cNvPr>
          <p:cNvSpPr/>
          <p:nvPr/>
        </p:nvSpPr>
        <p:spPr>
          <a:xfrm>
            <a:off x="6490790" y="2596062"/>
            <a:ext cx="255543" cy="25554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172817F-8CEC-D148-87CC-B1BCFCE463C2}"/>
              </a:ext>
            </a:extLst>
          </p:cNvPr>
          <p:cNvSpPr/>
          <p:nvPr/>
        </p:nvSpPr>
        <p:spPr>
          <a:xfrm>
            <a:off x="9169694" y="2421630"/>
            <a:ext cx="255543" cy="25554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AE88383-1E69-FB4E-AF61-FD0EBA5DAC79}"/>
              </a:ext>
            </a:extLst>
          </p:cNvPr>
          <p:cNvSpPr/>
          <p:nvPr/>
        </p:nvSpPr>
        <p:spPr>
          <a:xfrm>
            <a:off x="9789468" y="2758285"/>
            <a:ext cx="255543" cy="25554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903CD48-1DCD-DE47-8E8B-428FD46E679D}"/>
              </a:ext>
            </a:extLst>
          </p:cNvPr>
          <p:cNvSpPr/>
          <p:nvPr/>
        </p:nvSpPr>
        <p:spPr>
          <a:xfrm>
            <a:off x="9297465" y="3228641"/>
            <a:ext cx="255543" cy="25554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89CAE1-032D-8B42-9A41-C8D3C2BF87D9}"/>
              </a:ext>
            </a:extLst>
          </p:cNvPr>
          <p:cNvSpPr/>
          <p:nvPr/>
        </p:nvSpPr>
        <p:spPr>
          <a:xfrm>
            <a:off x="2240847" y="1180577"/>
            <a:ext cx="7841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venir Roman" panose="02000503020000020003" pitchFamily="2" charset="0"/>
              </a:rPr>
              <a:t>0.97</a:t>
            </a:r>
            <a:endParaRPr lang="en-US" sz="2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7A4CC2-9EB1-EF41-B6BE-58CA28445A48}"/>
              </a:ext>
            </a:extLst>
          </p:cNvPr>
          <p:cNvSpPr/>
          <p:nvPr/>
        </p:nvSpPr>
        <p:spPr>
          <a:xfrm>
            <a:off x="5822222" y="1221564"/>
            <a:ext cx="7841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venir Roman" panose="02000503020000020003" pitchFamily="2" charset="0"/>
              </a:rPr>
              <a:t>0.82</a:t>
            </a:r>
            <a:endParaRPr lang="en-US" sz="2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147E63-0F83-904B-92A5-89A9B81BE535}"/>
              </a:ext>
            </a:extLst>
          </p:cNvPr>
          <p:cNvSpPr/>
          <p:nvPr/>
        </p:nvSpPr>
        <p:spPr>
          <a:xfrm>
            <a:off x="9425237" y="122046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venir Roman" panose="02000503020000020003" pitchFamily="2" charset="0"/>
              </a:rPr>
              <a:t>0</a:t>
            </a:r>
            <a:endParaRPr lang="en-US" sz="2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79529EC-C32B-5540-9E16-B0CDFD649578}"/>
              </a:ext>
            </a:extLst>
          </p:cNvPr>
          <p:cNvCxnSpPr>
            <a:cxnSpLocks/>
          </p:cNvCxnSpPr>
          <p:nvPr/>
        </p:nvCxnSpPr>
        <p:spPr>
          <a:xfrm>
            <a:off x="2004706" y="4552627"/>
            <a:ext cx="81919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CE3FAEA-FE55-0E46-9E73-90F6C6C35DEE}"/>
              </a:ext>
            </a:extLst>
          </p:cNvPr>
          <p:cNvSpPr/>
          <p:nvPr/>
        </p:nvSpPr>
        <p:spPr>
          <a:xfrm>
            <a:off x="4618809" y="4618361"/>
            <a:ext cx="27737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venir Roman" panose="02000503020000020003" pitchFamily="2" charset="0"/>
              </a:rPr>
              <a:t>Entropy Decreases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29659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C67BB8CB-AB80-D843-9B00-99D2E49FAECA}"/>
              </a:ext>
            </a:extLst>
          </p:cNvPr>
          <p:cNvGrpSpPr/>
          <p:nvPr/>
        </p:nvGrpSpPr>
        <p:grpSpPr>
          <a:xfrm>
            <a:off x="1206572" y="1237839"/>
            <a:ext cx="10206390" cy="4749181"/>
            <a:chOff x="1243895" y="901937"/>
            <a:chExt cx="10206390" cy="4749181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7A7D21E1-5BB0-0941-858B-CAA8A032E80C}"/>
                </a:ext>
              </a:extLst>
            </p:cNvPr>
            <p:cNvSpPr/>
            <p:nvPr/>
          </p:nvSpPr>
          <p:spPr>
            <a:xfrm>
              <a:off x="5013466" y="901937"/>
              <a:ext cx="2076773" cy="924636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Avenir Roman" panose="02000503020000020003" pitchFamily="2" charset="0"/>
                </a:rPr>
                <a:t>Outcast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52E79F3-0E75-344B-B735-1857821198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2000" y="1826573"/>
              <a:ext cx="580615" cy="399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CAD8233-0FED-6041-90C5-587B92CF5D12}"/>
                </a:ext>
              </a:extLst>
            </p:cNvPr>
            <p:cNvSpPr/>
            <p:nvPr/>
          </p:nvSpPr>
          <p:spPr>
            <a:xfrm>
              <a:off x="3842476" y="2141885"/>
              <a:ext cx="101983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Avenir Roman" panose="02000503020000020003" pitchFamily="2" charset="0"/>
                </a:rPr>
                <a:t>Sunny</a:t>
              </a:r>
              <a:endParaRPr lang="en-US" sz="2400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00B9566-6B59-FE46-BFC1-10623EE5B4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21426" y="1826573"/>
              <a:ext cx="1" cy="6306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319B148-4362-2641-B9F0-72D8534CCA47}"/>
                </a:ext>
              </a:extLst>
            </p:cNvPr>
            <p:cNvSpPr/>
            <p:nvPr/>
          </p:nvSpPr>
          <p:spPr>
            <a:xfrm>
              <a:off x="5538574" y="2372717"/>
              <a:ext cx="116570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Avenir Roman" panose="02000503020000020003" pitchFamily="2" charset="0"/>
                </a:rPr>
                <a:t>Cloudy</a:t>
              </a:r>
              <a:endParaRPr lang="en-US" sz="2400" dirty="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02CB301-A51F-E145-9A63-481A789E153A}"/>
                </a:ext>
              </a:extLst>
            </p:cNvPr>
            <p:cNvCxnSpPr>
              <a:cxnSpLocks/>
            </p:cNvCxnSpPr>
            <p:nvPr/>
          </p:nvCxnSpPr>
          <p:spPr>
            <a:xfrm>
              <a:off x="6992350" y="1826573"/>
              <a:ext cx="539355" cy="3153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583A03F-108A-A444-9BDE-091C0DC44912}"/>
                </a:ext>
              </a:extLst>
            </p:cNvPr>
            <p:cNvSpPr/>
            <p:nvPr/>
          </p:nvSpPr>
          <p:spPr>
            <a:xfrm>
              <a:off x="7259219" y="2130015"/>
              <a:ext cx="92685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Avenir Roman" panose="02000503020000020003" pitchFamily="2" charset="0"/>
                </a:rPr>
                <a:t>Rainy</a:t>
              </a:r>
              <a:endParaRPr lang="en-US" sz="2400" dirty="0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F8D72D4-F7FB-AF4F-9EA9-D571A89F36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2168" y="2523533"/>
              <a:ext cx="580615" cy="399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D47FEA3-1278-154A-991D-A90446F902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21426" y="2834382"/>
              <a:ext cx="1" cy="6306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2D5B4314-6541-F644-A2BE-446F9F775FD1}"/>
                </a:ext>
              </a:extLst>
            </p:cNvPr>
            <p:cNvSpPr/>
            <p:nvPr/>
          </p:nvSpPr>
          <p:spPr>
            <a:xfrm>
              <a:off x="2424756" y="2985198"/>
              <a:ext cx="2076773" cy="92463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venir Roman" panose="02000503020000020003" pitchFamily="2" charset="0"/>
                </a:rPr>
                <a:t>Humidity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88B19E0-00F2-3640-9E40-8503C703E5EA}"/>
                </a:ext>
              </a:extLst>
            </p:cNvPr>
            <p:cNvCxnSpPr>
              <a:cxnSpLocks/>
            </p:cNvCxnSpPr>
            <p:nvPr/>
          </p:nvCxnSpPr>
          <p:spPr>
            <a:xfrm>
              <a:off x="8153566" y="2523533"/>
              <a:ext cx="539355" cy="3153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3C108309-BA36-5049-AFD7-0ABFDE709E7F}"/>
                </a:ext>
              </a:extLst>
            </p:cNvPr>
            <p:cNvSpPr/>
            <p:nvPr/>
          </p:nvSpPr>
          <p:spPr>
            <a:xfrm>
              <a:off x="8028870" y="2923325"/>
              <a:ext cx="2076773" cy="92463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venir Roman" panose="02000503020000020003" pitchFamily="2" charset="0"/>
                </a:rPr>
                <a:t>Wind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EDB9240-7A3C-1345-B0D2-D7522B9CFC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33856" y="3928204"/>
              <a:ext cx="580615" cy="399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AB924D7-749E-2146-B10A-1100FD17E555}"/>
                </a:ext>
              </a:extLst>
            </p:cNvPr>
            <p:cNvCxnSpPr>
              <a:cxnSpLocks/>
            </p:cNvCxnSpPr>
            <p:nvPr/>
          </p:nvCxnSpPr>
          <p:spPr>
            <a:xfrm>
              <a:off x="3414471" y="3928204"/>
              <a:ext cx="718312" cy="399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527FA58-E68C-8848-9230-86F287E278E0}"/>
                </a:ext>
              </a:extLst>
            </p:cNvPr>
            <p:cNvSpPr/>
            <p:nvPr/>
          </p:nvSpPr>
          <p:spPr>
            <a:xfrm>
              <a:off x="2283868" y="4327996"/>
              <a:ext cx="84029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Avenir Roman" panose="02000503020000020003" pitchFamily="2" charset="0"/>
                </a:rPr>
                <a:t>High</a:t>
              </a:r>
              <a:endParaRPr lang="en-US" sz="2400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2D60A49-50D3-0C43-994A-4F0CA56DCAF2}"/>
                </a:ext>
              </a:extLst>
            </p:cNvPr>
            <p:cNvSpPr/>
            <p:nvPr/>
          </p:nvSpPr>
          <p:spPr>
            <a:xfrm>
              <a:off x="3650116" y="4349332"/>
              <a:ext cx="121219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Avenir Roman" panose="02000503020000020003" pitchFamily="2" charset="0"/>
                </a:rPr>
                <a:t>Normal</a:t>
              </a:r>
              <a:endParaRPr lang="en-US" sz="2400" dirty="0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EAE61A4-CCB3-0B44-AC41-D57611D4FC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74090" y="4789661"/>
              <a:ext cx="580615" cy="399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D4C091E-0728-2C41-A865-E51FA7118355}"/>
                </a:ext>
              </a:extLst>
            </p:cNvPr>
            <p:cNvCxnSpPr>
              <a:cxnSpLocks/>
            </p:cNvCxnSpPr>
            <p:nvPr/>
          </p:nvCxnSpPr>
          <p:spPr>
            <a:xfrm>
              <a:off x="4602863" y="4772960"/>
              <a:ext cx="718312" cy="399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B296997-C756-8545-93C8-73C943FB2A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99025" y="3862934"/>
              <a:ext cx="580615" cy="399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CF4069A-DFB5-5242-88D3-B154F305EC99}"/>
                </a:ext>
              </a:extLst>
            </p:cNvPr>
            <p:cNvCxnSpPr>
              <a:cxnSpLocks/>
            </p:cNvCxnSpPr>
            <p:nvPr/>
          </p:nvCxnSpPr>
          <p:spPr>
            <a:xfrm>
              <a:off x="9079640" y="3862934"/>
              <a:ext cx="718312" cy="399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F201F02-BE23-6848-AC52-D7BFCF1014E9}"/>
                </a:ext>
              </a:extLst>
            </p:cNvPr>
            <p:cNvSpPr/>
            <p:nvPr/>
          </p:nvSpPr>
          <p:spPr>
            <a:xfrm>
              <a:off x="7710309" y="4284061"/>
              <a:ext cx="111049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Avenir Roman" panose="02000503020000020003" pitchFamily="2" charset="0"/>
                </a:rPr>
                <a:t>Strong</a:t>
              </a:r>
              <a:endParaRPr lang="en-US" sz="2400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00B1E38-C240-4B4F-9A26-D2C048DD7100}"/>
                </a:ext>
              </a:extLst>
            </p:cNvPr>
            <p:cNvSpPr/>
            <p:nvPr/>
          </p:nvSpPr>
          <p:spPr>
            <a:xfrm>
              <a:off x="9315285" y="4284062"/>
              <a:ext cx="95244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Avenir Roman" panose="02000503020000020003" pitchFamily="2" charset="0"/>
                </a:rPr>
                <a:t>Weak</a:t>
              </a:r>
              <a:endParaRPr lang="en-US" sz="2400" dirty="0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02CAE9F-D1DA-9242-9BFA-3B8939C499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39259" y="4724391"/>
              <a:ext cx="580615" cy="399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4C7488D-604F-4242-849E-FD0460B65C60}"/>
                </a:ext>
              </a:extLst>
            </p:cNvPr>
            <p:cNvCxnSpPr>
              <a:cxnSpLocks/>
            </p:cNvCxnSpPr>
            <p:nvPr/>
          </p:nvCxnSpPr>
          <p:spPr>
            <a:xfrm>
              <a:off x="10268032" y="4707690"/>
              <a:ext cx="718312" cy="399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667EEE79-3B5B-0040-8FBA-47062602B613}"/>
                </a:ext>
              </a:extLst>
            </p:cNvPr>
            <p:cNvSpPr/>
            <p:nvPr/>
          </p:nvSpPr>
          <p:spPr>
            <a:xfrm>
              <a:off x="5657485" y="3465006"/>
              <a:ext cx="927882" cy="524183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venir Roman" panose="02000503020000020003" pitchFamily="2" charset="0"/>
                </a:rPr>
                <a:t>Yes</a:t>
              </a:r>
            </a:p>
          </p:txBody>
        </p: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0CFCE6CB-5250-6B44-B5F4-1DCFCCE683A2}"/>
                </a:ext>
              </a:extLst>
            </p:cNvPr>
            <p:cNvSpPr/>
            <p:nvPr/>
          </p:nvSpPr>
          <p:spPr>
            <a:xfrm>
              <a:off x="6993907" y="5124183"/>
              <a:ext cx="927882" cy="524183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venir Roman" panose="02000503020000020003" pitchFamily="2" charset="0"/>
                </a:rPr>
                <a:t>No</a:t>
              </a: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44A62603-FD49-9E48-BFCC-6452AA057A4A}"/>
                </a:ext>
              </a:extLst>
            </p:cNvPr>
            <p:cNvSpPr/>
            <p:nvPr/>
          </p:nvSpPr>
          <p:spPr>
            <a:xfrm>
              <a:off x="10522403" y="5107482"/>
              <a:ext cx="927882" cy="524183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venir Roman" panose="02000503020000020003" pitchFamily="2" charset="0"/>
                </a:rPr>
                <a:t>Yes</a:t>
              </a:r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CF53F855-7645-A14A-A453-CB09D9984DA9}"/>
                </a:ext>
              </a:extLst>
            </p:cNvPr>
            <p:cNvSpPr/>
            <p:nvPr/>
          </p:nvSpPr>
          <p:spPr>
            <a:xfrm>
              <a:off x="4955319" y="5118885"/>
              <a:ext cx="927882" cy="524183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venir Roman" panose="02000503020000020003" pitchFamily="2" charset="0"/>
                </a:rPr>
                <a:t>Yes</a:t>
              </a:r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B193ED3E-E4BF-2E4D-9920-7E12E5111A6A}"/>
                </a:ext>
              </a:extLst>
            </p:cNvPr>
            <p:cNvSpPr/>
            <p:nvPr/>
          </p:nvSpPr>
          <p:spPr>
            <a:xfrm>
              <a:off x="1243895" y="5126935"/>
              <a:ext cx="927882" cy="524183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venir Roman" panose="02000503020000020003" pitchFamily="2" charset="0"/>
                </a:rPr>
                <a:t>No</a:t>
              </a:r>
            </a:p>
          </p:txBody>
        </p:sp>
      </p:grp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B3B0DB6B-A0F0-254C-B9D1-6C331933E7EE}"/>
              </a:ext>
            </a:extLst>
          </p:cNvPr>
          <p:cNvSpPr/>
          <p:nvPr/>
        </p:nvSpPr>
        <p:spPr>
          <a:xfrm>
            <a:off x="1205121" y="279592"/>
            <a:ext cx="1880268" cy="541176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venir Roman" panose="02000503020000020003" pitchFamily="2" charset="0"/>
              </a:rPr>
              <a:t>root node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B80FC3D0-368A-0F41-BC72-432E2A4119EE}"/>
              </a:ext>
            </a:extLst>
          </p:cNvPr>
          <p:cNvSpPr/>
          <p:nvPr/>
        </p:nvSpPr>
        <p:spPr>
          <a:xfrm>
            <a:off x="1206572" y="926107"/>
            <a:ext cx="1880268" cy="51666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venir Roman" panose="02000503020000020003" pitchFamily="2" charset="0"/>
              </a:rPr>
              <a:t>internal node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E603A14C-E4B6-0048-B3E2-C61757EAF338}"/>
              </a:ext>
            </a:extLst>
          </p:cNvPr>
          <p:cNvSpPr/>
          <p:nvPr/>
        </p:nvSpPr>
        <p:spPr>
          <a:xfrm>
            <a:off x="1202987" y="1548107"/>
            <a:ext cx="1883853" cy="55417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venir Roman" panose="02000503020000020003" pitchFamily="2" charset="0"/>
              </a:rPr>
              <a:t>leaves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C31F7319-77FA-F94E-9E5C-3AC199B9046A}"/>
              </a:ext>
            </a:extLst>
          </p:cNvPr>
          <p:cNvSpPr/>
          <p:nvPr/>
        </p:nvSpPr>
        <p:spPr>
          <a:xfrm>
            <a:off x="1202987" y="2207618"/>
            <a:ext cx="1882402" cy="51913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venir Roman" panose="02000503020000020003" pitchFamily="2" charset="0"/>
              </a:rPr>
              <a:t>leaves</a:t>
            </a:r>
          </a:p>
        </p:txBody>
      </p:sp>
    </p:spTree>
    <p:extLst>
      <p:ext uri="{BB962C8B-B14F-4D97-AF65-F5344CB8AC3E}">
        <p14:creationId xmlns:p14="http://schemas.microsoft.com/office/powerpoint/2010/main" val="2122640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70C2AB7-ECC3-1347-B79D-0E469EA905E3}"/>
              </a:ext>
            </a:extLst>
          </p:cNvPr>
          <p:cNvSpPr/>
          <p:nvPr/>
        </p:nvSpPr>
        <p:spPr>
          <a:xfrm>
            <a:off x="1179395" y="2132359"/>
            <a:ext cx="2076773" cy="924636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venir Roman" panose="02000503020000020003" pitchFamily="2" charset="0"/>
              </a:rPr>
              <a:t>k-NN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04F1DBB-DF07-3C49-9D9B-1BD986BFCD97}"/>
              </a:ext>
            </a:extLst>
          </p:cNvPr>
          <p:cNvSpPr/>
          <p:nvPr/>
        </p:nvSpPr>
        <p:spPr>
          <a:xfrm>
            <a:off x="3424234" y="2132359"/>
            <a:ext cx="2076773" cy="924636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venir Roman" panose="02000503020000020003" pitchFamily="2" charset="0"/>
              </a:rPr>
              <a:t>Decision Tree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9544335-086E-E848-B749-15474C35A3BB}"/>
              </a:ext>
            </a:extLst>
          </p:cNvPr>
          <p:cNvSpPr/>
          <p:nvPr/>
        </p:nvSpPr>
        <p:spPr>
          <a:xfrm>
            <a:off x="5669073" y="2132359"/>
            <a:ext cx="2076773" cy="924636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venir Roman" panose="02000503020000020003" pitchFamily="2" charset="0"/>
              </a:rPr>
              <a:t>SVM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B7C8D2-E588-9A45-8081-D6898E1BC790}"/>
              </a:ext>
            </a:extLst>
          </p:cNvPr>
          <p:cNvSpPr/>
          <p:nvPr/>
        </p:nvSpPr>
        <p:spPr>
          <a:xfrm>
            <a:off x="7913912" y="2410011"/>
            <a:ext cx="579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.  .  .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D30BA59-7443-D14D-A104-61D5BF6E5B24}"/>
              </a:ext>
            </a:extLst>
          </p:cNvPr>
          <p:cNvSpPr/>
          <p:nvPr/>
        </p:nvSpPr>
        <p:spPr>
          <a:xfrm>
            <a:off x="8651365" y="2132359"/>
            <a:ext cx="2076773" cy="924636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venir Roman" panose="02000503020000020003" pitchFamily="2" charset="0"/>
              </a:rPr>
              <a:t>Others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53EB5E3-6B9E-C548-9D4E-45F9755F1223}"/>
              </a:ext>
            </a:extLst>
          </p:cNvPr>
          <p:cNvCxnSpPr>
            <a:cxnSpLocks/>
          </p:cNvCxnSpPr>
          <p:nvPr/>
        </p:nvCxnSpPr>
        <p:spPr>
          <a:xfrm flipH="1">
            <a:off x="2918298" y="1611824"/>
            <a:ext cx="2038937" cy="372619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F86A31C-739F-184A-9D37-2E298E19BBDE}"/>
              </a:ext>
            </a:extLst>
          </p:cNvPr>
          <p:cNvCxnSpPr>
            <a:cxnSpLocks/>
          </p:cNvCxnSpPr>
          <p:nvPr/>
        </p:nvCxnSpPr>
        <p:spPr>
          <a:xfrm>
            <a:off x="6909479" y="1611824"/>
            <a:ext cx="2008866" cy="482729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C2A4D3F-98EC-044C-A428-56592EFF7A68}"/>
              </a:ext>
            </a:extLst>
          </p:cNvPr>
          <p:cNvCxnSpPr>
            <a:cxnSpLocks/>
          </p:cNvCxnSpPr>
          <p:nvPr/>
        </p:nvCxnSpPr>
        <p:spPr>
          <a:xfrm flipH="1">
            <a:off x="5221395" y="1639150"/>
            <a:ext cx="1" cy="463942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926A0B5-0869-7C43-B335-DB939F4986AE}"/>
              </a:ext>
            </a:extLst>
          </p:cNvPr>
          <p:cNvCxnSpPr>
            <a:cxnSpLocks/>
          </p:cNvCxnSpPr>
          <p:nvPr/>
        </p:nvCxnSpPr>
        <p:spPr>
          <a:xfrm flipH="1">
            <a:off x="6404919" y="1656308"/>
            <a:ext cx="1" cy="463942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ounded Rectangle 52">
                <a:extLst>
                  <a:ext uri="{FF2B5EF4-FFF2-40B4-BE49-F238E27FC236}">
                    <a16:creationId xmlns:a16="http://schemas.microsoft.com/office/drawing/2014/main" id="{B8CF49BC-57F0-F349-B173-C056B992BBA1}"/>
                  </a:ext>
                </a:extLst>
              </p:cNvPr>
              <p:cNvSpPr/>
              <p:nvPr/>
            </p:nvSpPr>
            <p:spPr>
              <a:xfrm>
                <a:off x="9786937" y="1412612"/>
                <a:ext cx="1083652" cy="519133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1600" b="1" dirty="0">
                    <a:solidFill>
                      <a:schemeClr val="tx1"/>
                    </a:solidFill>
                    <a:latin typeface="Avenir Roman" panose="02000503020000020003" pitchFamily="2" charset="0"/>
                  </a:rPr>
                  <a:t> </a:t>
                </a:r>
              </a:p>
              <a:p>
                <a:pPr algn="ctr"/>
                <a:r>
                  <a:rPr lang="en-US" sz="1600" b="1" dirty="0">
                    <a:solidFill>
                      <a:schemeClr val="tx1"/>
                    </a:solidFill>
                    <a:latin typeface="Avenir Roman" panose="02000503020000020003" pitchFamily="2" charset="0"/>
                  </a:rPr>
                  <a:t>Training</a:t>
                </a:r>
              </a:p>
            </p:txBody>
          </p:sp>
        </mc:Choice>
        <mc:Fallback>
          <p:sp>
            <p:nvSpPr>
              <p:cNvPr id="53" name="Rounded Rectangle 52">
                <a:extLst>
                  <a:ext uri="{FF2B5EF4-FFF2-40B4-BE49-F238E27FC236}">
                    <a16:creationId xmlns:a16="http://schemas.microsoft.com/office/drawing/2014/main" id="{B8CF49BC-57F0-F349-B173-C056B992BB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6937" y="1412612"/>
                <a:ext cx="1083652" cy="519133"/>
              </a:xfrm>
              <a:prstGeom prst="roundRect">
                <a:avLst/>
              </a:prstGeom>
              <a:blipFill>
                <a:blip r:embed="rId3"/>
                <a:stretch>
                  <a:fillRect b="-2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6C2C8A0A-2088-BE46-AF66-619CC0371FAE}"/>
              </a:ext>
            </a:extLst>
          </p:cNvPr>
          <p:cNvGrpSpPr/>
          <p:nvPr/>
        </p:nvGrpSpPr>
        <p:grpSpPr>
          <a:xfrm>
            <a:off x="5188576" y="158670"/>
            <a:ext cx="1314598" cy="1094288"/>
            <a:chOff x="5188576" y="158670"/>
            <a:chExt cx="1314598" cy="1094288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DC7E346-E5B9-5A4B-8484-3D0238328A8D}"/>
                </a:ext>
              </a:extLst>
            </p:cNvPr>
            <p:cNvGrpSpPr/>
            <p:nvPr/>
          </p:nvGrpSpPr>
          <p:grpSpPr>
            <a:xfrm>
              <a:off x="5188576" y="158670"/>
              <a:ext cx="1314598" cy="1094288"/>
              <a:chOff x="5221395" y="382089"/>
              <a:chExt cx="1314598" cy="1094288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DA2625C-3185-8C40-8C8F-0DB893D6B1AF}"/>
                  </a:ext>
                </a:extLst>
              </p:cNvPr>
              <p:cNvGrpSpPr/>
              <p:nvPr/>
            </p:nvGrpSpPr>
            <p:grpSpPr>
              <a:xfrm>
                <a:off x="5221395" y="382089"/>
                <a:ext cx="1314598" cy="1094288"/>
                <a:chOff x="4243474" y="2483798"/>
                <a:chExt cx="4174274" cy="3474720"/>
              </a:xfrm>
            </p:grpSpPr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4ABC07F4-6CD7-8B47-869A-D9673C3A1D74}"/>
                    </a:ext>
                  </a:extLst>
                </p:cNvPr>
                <p:cNvCxnSpPr/>
                <p:nvPr/>
              </p:nvCxnSpPr>
              <p:spPr>
                <a:xfrm flipV="1">
                  <a:off x="4243474" y="2483798"/>
                  <a:ext cx="0" cy="347472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0645D49E-F28D-0D42-B04C-DB0400E00C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43474" y="5958518"/>
                  <a:ext cx="4174274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D4C2186C-E7B4-C54D-A004-C40CD26B5F60}"/>
                  </a:ext>
                </a:extLst>
              </p:cNvPr>
              <p:cNvSpPr/>
              <p:nvPr/>
            </p:nvSpPr>
            <p:spPr>
              <a:xfrm>
                <a:off x="6025567" y="841627"/>
                <a:ext cx="111344" cy="111344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D1D8A97F-0D1B-8F40-B7FC-366B432D430D}"/>
                  </a:ext>
                </a:extLst>
              </p:cNvPr>
              <p:cNvSpPr/>
              <p:nvPr/>
            </p:nvSpPr>
            <p:spPr>
              <a:xfrm>
                <a:off x="5638655" y="721161"/>
                <a:ext cx="111344" cy="111344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AAD0707F-9F8D-914F-9E1B-AE6719F96BF6}"/>
                  </a:ext>
                </a:extLst>
              </p:cNvPr>
              <p:cNvSpPr/>
              <p:nvPr/>
            </p:nvSpPr>
            <p:spPr>
              <a:xfrm>
                <a:off x="5569531" y="984905"/>
                <a:ext cx="111344" cy="111344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C439D1C3-2FD4-A143-8247-EDA1BB5002C2}"/>
                  </a:ext>
                </a:extLst>
              </p:cNvPr>
              <p:cNvSpPr/>
              <p:nvPr/>
            </p:nvSpPr>
            <p:spPr>
              <a:xfrm>
                <a:off x="5756828" y="1096249"/>
                <a:ext cx="111344" cy="111344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1B31020-32A1-E541-9924-7C04D1DA4392}"/>
                  </a:ext>
                </a:extLst>
              </p:cNvPr>
              <p:cNvSpPr/>
              <p:nvPr/>
            </p:nvSpPr>
            <p:spPr>
              <a:xfrm>
                <a:off x="5832111" y="734381"/>
                <a:ext cx="111344" cy="111344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C18BFEA3-6394-404F-81F3-1DD08C759714}"/>
                  </a:ext>
                </a:extLst>
              </p:cNvPr>
              <p:cNvSpPr/>
              <p:nvPr/>
            </p:nvSpPr>
            <p:spPr>
              <a:xfrm>
                <a:off x="6141175" y="970289"/>
                <a:ext cx="111344" cy="111344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DB1F5841-BD0D-B74F-9117-9C0EA7BDCC0A}"/>
                  </a:ext>
                </a:extLst>
              </p:cNvPr>
              <p:cNvSpPr/>
              <p:nvPr/>
            </p:nvSpPr>
            <p:spPr>
              <a:xfrm>
                <a:off x="6293575" y="1122689"/>
                <a:ext cx="111344" cy="111344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BD7F18F-AFDA-3940-8E2A-D4F785D7069E}"/>
                </a:ext>
              </a:extLst>
            </p:cNvPr>
            <p:cNvSpPr/>
            <p:nvPr/>
          </p:nvSpPr>
          <p:spPr>
            <a:xfrm>
              <a:off x="5876409" y="1025230"/>
              <a:ext cx="111344" cy="11134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7A34CA7E-9C42-AB41-B287-8464636C11A9}"/>
                </a:ext>
              </a:extLst>
            </p:cNvPr>
            <p:cNvSpPr/>
            <p:nvPr/>
          </p:nvSpPr>
          <p:spPr>
            <a:xfrm>
              <a:off x="5810273" y="686911"/>
              <a:ext cx="111344" cy="11134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479ACB0-0B76-E344-9085-0B5126730496}"/>
                </a:ext>
              </a:extLst>
            </p:cNvPr>
            <p:cNvSpPr/>
            <p:nvPr/>
          </p:nvSpPr>
          <p:spPr>
            <a:xfrm>
              <a:off x="5289277" y="566634"/>
              <a:ext cx="111344" cy="11134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6C0EFD0-3521-264F-B011-6D442139F387}"/>
                </a:ext>
              </a:extLst>
            </p:cNvPr>
            <p:cNvSpPr/>
            <p:nvPr/>
          </p:nvSpPr>
          <p:spPr>
            <a:xfrm>
              <a:off x="5509469" y="984174"/>
              <a:ext cx="111344" cy="11134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Rounded Rectangle 62">
                <a:extLst>
                  <a:ext uri="{FF2B5EF4-FFF2-40B4-BE49-F238E27FC236}">
                    <a16:creationId xmlns:a16="http://schemas.microsoft.com/office/drawing/2014/main" id="{E3F4DC56-39EF-A740-9587-4960120F3885}"/>
                  </a:ext>
                </a:extLst>
              </p:cNvPr>
              <p:cNvSpPr/>
              <p:nvPr/>
            </p:nvSpPr>
            <p:spPr>
              <a:xfrm>
                <a:off x="9786936" y="3318233"/>
                <a:ext cx="1709790" cy="606471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  <a:latin typeface="Avenir Roman" panose="02000503020000020003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1600" b="1" dirty="0">
                    <a:solidFill>
                      <a:schemeClr val="tx1"/>
                    </a:solidFill>
                    <a:latin typeface="Avenir Roman" panose="02000503020000020003" pitchFamily="2" charset="0"/>
                  </a:rPr>
                  <a:t> </a:t>
                </a:r>
              </a:p>
              <a:p>
                <a:pPr algn="ctr"/>
                <a:r>
                  <a:rPr lang="en-US" sz="1600" b="1" dirty="0">
                    <a:solidFill>
                      <a:schemeClr val="tx1"/>
                    </a:solidFill>
                    <a:latin typeface="Avenir Roman" panose="02000503020000020003" pitchFamily="2" charset="0"/>
                  </a:rPr>
                  <a:t>New Instance</a:t>
                </a:r>
              </a:p>
            </p:txBody>
          </p:sp>
        </mc:Choice>
        <mc:Fallback>
          <p:sp>
            <p:nvSpPr>
              <p:cNvPr id="63" name="Rounded Rectangle 62">
                <a:extLst>
                  <a:ext uri="{FF2B5EF4-FFF2-40B4-BE49-F238E27FC236}">
                    <a16:creationId xmlns:a16="http://schemas.microsoft.com/office/drawing/2014/main" id="{E3F4DC56-39EF-A740-9587-4960120F38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6936" y="3318233"/>
                <a:ext cx="1709790" cy="606471"/>
              </a:xfrm>
              <a:prstGeom prst="roundRect">
                <a:avLst/>
              </a:prstGeom>
              <a:blipFill>
                <a:blip r:embed="rId4"/>
                <a:stretch>
                  <a:fillRect b="-102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ounded Rectangle 63">
                <a:extLst>
                  <a:ext uri="{FF2B5EF4-FFF2-40B4-BE49-F238E27FC236}">
                    <a16:creationId xmlns:a16="http://schemas.microsoft.com/office/drawing/2014/main" id="{32A44BB6-6E14-F548-B6C5-4BA4723CBA0A}"/>
                  </a:ext>
                </a:extLst>
              </p:cNvPr>
              <p:cNvSpPr/>
              <p:nvPr/>
            </p:nvSpPr>
            <p:spPr>
              <a:xfrm>
                <a:off x="9786937" y="4192956"/>
                <a:ext cx="1709789" cy="519133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1600" b="1" dirty="0">
                    <a:solidFill>
                      <a:schemeClr val="tx1"/>
                    </a:solidFill>
                    <a:latin typeface="Avenir Roman" panose="02000503020000020003" pitchFamily="2" charset="0"/>
                  </a:rPr>
                  <a:t> </a:t>
                </a:r>
              </a:p>
              <a:p>
                <a:pPr algn="ctr"/>
                <a:r>
                  <a:rPr lang="en-US" sz="1600" b="1" dirty="0">
                    <a:solidFill>
                      <a:schemeClr val="tx1"/>
                    </a:solidFill>
                    <a:latin typeface="Avenir Roman" panose="02000503020000020003" pitchFamily="2" charset="0"/>
                  </a:rPr>
                  <a:t>Prediction</a:t>
                </a:r>
              </a:p>
            </p:txBody>
          </p:sp>
        </mc:Choice>
        <mc:Fallback>
          <p:sp>
            <p:nvSpPr>
              <p:cNvPr id="64" name="Rounded Rectangle 63">
                <a:extLst>
                  <a:ext uri="{FF2B5EF4-FFF2-40B4-BE49-F238E27FC236}">
                    <a16:creationId xmlns:a16="http://schemas.microsoft.com/office/drawing/2014/main" id="{32A44BB6-6E14-F548-B6C5-4BA4723CBA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6937" y="4192956"/>
                <a:ext cx="1709789" cy="519133"/>
              </a:xfrm>
              <a:prstGeom prst="roundRect">
                <a:avLst/>
              </a:prstGeom>
              <a:blipFill>
                <a:blip r:embed="rId5"/>
                <a:stretch>
                  <a:fillRect b="-2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E5AFD12-266D-C947-A8DA-482A2D40113F}"/>
              </a:ext>
            </a:extLst>
          </p:cNvPr>
          <p:cNvCxnSpPr>
            <a:cxnSpLocks/>
          </p:cNvCxnSpPr>
          <p:nvPr/>
        </p:nvCxnSpPr>
        <p:spPr>
          <a:xfrm flipH="1">
            <a:off x="2217781" y="3242567"/>
            <a:ext cx="1" cy="78374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95CC4E1-143D-6740-B820-D86CFEAD87FE}"/>
              </a:ext>
            </a:extLst>
          </p:cNvPr>
          <p:cNvCxnSpPr>
            <a:cxnSpLocks/>
          </p:cNvCxnSpPr>
          <p:nvPr/>
        </p:nvCxnSpPr>
        <p:spPr>
          <a:xfrm flipH="1">
            <a:off x="4462620" y="3189908"/>
            <a:ext cx="1" cy="78374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752211A-F383-BC43-A725-EFD1C8A01FC1}"/>
              </a:ext>
            </a:extLst>
          </p:cNvPr>
          <p:cNvCxnSpPr>
            <a:cxnSpLocks/>
          </p:cNvCxnSpPr>
          <p:nvPr/>
        </p:nvCxnSpPr>
        <p:spPr>
          <a:xfrm flipH="1">
            <a:off x="6707459" y="3214431"/>
            <a:ext cx="1" cy="78374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EDF5A817-9F60-8543-B5E3-08215035A04C}"/>
              </a:ext>
            </a:extLst>
          </p:cNvPr>
          <p:cNvSpPr/>
          <p:nvPr/>
        </p:nvSpPr>
        <p:spPr>
          <a:xfrm>
            <a:off x="1927515" y="4183141"/>
            <a:ext cx="580532" cy="58053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468ED49-F063-8B41-81CF-86DBBD4833DB}"/>
              </a:ext>
            </a:extLst>
          </p:cNvPr>
          <p:cNvSpPr/>
          <p:nvPr/>
        </p:nvSpPr>
        <p:spPr>
          <a:xfrm>
            <a:off x="4172354" y="4183141"/>
            <a:ext cx="580532" cy="580532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A2E81DB-38ED-D240-A69F-B33A893C0B31}"/>
              </a:ext>
            </a:extLst>
          </p:cNvPr>
          <p:cNvSpPr/>
          <p:nvPr/>
        </p:nvSpPr>
        <p:spPr>
          <a:xfrm>
            <a:off x="6433518" y="4176031"/>
            <a:ext cx="580532" cy="580532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E05DEFC3-64BF-3B4B-B019-DFACBA75C877}"/>
              </a:ext>
            </a:extLst>
          </p:cNvPr>
          <p:cNvSpPr/>
          <p:nvPr/>
        </p:nvSpPr>
        <p:spPr>
          <a:xfrm>
            <a:off x="8547255" y="3344172"/>
            <a:ext cx="580532" cy="5805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Left Brace 78">
            <a:extLst>
              <a:ext uri="{FF2B5EF4-FFF2-40B4-BE49-F238E27FC236}">
                <a16:creationId xmlns:a16="http://schemas.microsoft.com/office/drawing/2014/main" id="{E55C80F2-3290-0640-984F-4ECF559A5A85}"/>
              </a:ext>
            </a:extLst>
          </p:cNvPr>
          <p:cNvSpPr/>
          <p:nvPr/>
        </p:nvSpPr>
        <p:spPr>
          <a:xfrm rot="16200000">
            <a:off x="4316902" y="2485152"/>
            <a:ext cx="291437" cy="563634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Rounded Rectangle 79">
                <a:extLst>
                  <a:ext uri="{FF2B5EF4-FFF2-40B4-BE49-F238E27FC236}">
                    <a16:creationId xmlns:a16="http://schemas.microsoft.com/office/drawing/2014/main" id="{8BDFB36D-D948-E246-8714-5CE8D89AA7DD}"/>
                  </a:ext>
                </a:extLst>
              </p:cNvPr>
              <p:cNvSpPr/>
              <p:nvPr/>
            </p:nvSpPr>
            <p:spPr>
              <a:xfrm>
                <a:off x="9786937" y="5024911"/>
                <a:ext cx="1709789" cy="519133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1600" b="1" dirty="0">
                    <a:solidFill>
                      <a:schemeClr val="tx1"/>
                    </a:solidFill>
                    <a:latin typeface="Avenir Roman" panose="02000503020000020003" pitchFamily="2" charset="0"/>
                  </a:rPr>
                  <a:t> </a:t>
                </a:r>
              </a:p>
              <a:p>
                <a:pPr algn="ctr"/>
                <a:r>
                  <a:rPr lang="en-US" sz="1600" b="1" dirty="0">
                    <a:solidFill>
                      <a:schemeClr val="tx1"/>
                    </a:solidFill>
                    <a:latin typeface="Avenir Roman" panose="02000503020000020003" pitchFamily="2" charset="0"/>
                  </a:rPr>
                  <a:t>Voting</a:t>
                </a:r>
              </a:p>
            </p:txBody>
          </p:sp>
        </mc:Choice>
        <mc:Fallback>
          <p:sp>
            <p:nvSpPr>
              <p:cNvPr id="80" name="Rounded Rectangle 79">
                <a:extLst>
                  <a:ext uri="{FF2B5EF4-FFF2-40B4-BE49-F238E27FC236}">
                    <a16:creationId xmlns:a16="http://schemas.microsoft.com/office/drawing/2014/main" id="{8BDFB36D-D948-E246-8714-5CE8D89AA7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6937" y="5024911"/>
                <a:ext cx="1709789" cy="519133"/>
              </a:xfrm>
              <a:prstGeom prst="roundRect">
                <a:avLst/>
              </a:prstGeom>
              <a:blipFill>
                <a:blip r:embed="rId6"/>
                <a:stretch>
                  <a:fillRect b="-1951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Oval 80">
            <a:extLst>
              <a:ext uri="{FF2B5EF4-FFF2-40B4-BE49-F238E27FC236}">
                <a16:creationId xmlns:a16="http://schemas.microsoft.com/office/drawing/2014/main" id="{9EF635FE-C88F-DA44-964E-BAD00477015B}"/>
              </a:ext>
            </a:extLst>
          </p:cNvPr>
          <p:cNvSpPr/>
          <p:nvPr/>
        </p:nvSpPr>
        <p:spPr>
          <a:xfrm>
            <a:off x="4187257" y="5850087"/>
            <a:ext cx="580532" cy="580532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5EEBD4F-BC77-6440-8998-09FF3D88A115}"/>
              </a:ext>
            </a:extLst>
          </p:cNvPr>
          <p:cNvSpPr/>
          <p:nvPr/>
        </p:nvSpPr>
        <p:spPr>
          <a:xfrm>
            <a:off x="3812902" y="576820"/>
            <a:ext cx="10518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Avenir Roman" panose="02000503020000020003" pitchFamily="2" charset="0"/>
              </a:rPr>
              <a:t>Training</a:t>
            </a:r>
          </a:p>
          <a:p>
            <a:pPr algn="ctr"/>
            <a:r>
              <a:rPr lang="en-US" b="1" dirty="0">
                <a:latin typeface="Avenir Roman" panose="02000503020000020003" pitchFamily="2" charset="0"/>
              </a:rPr>
              <a:t>samples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D3E79E0-B2FA-6040-B982-75CB06E320C0}"/>
              </a:ext>
            </a:extLst>
          </p:cNvPr>
          <p:cNvSpPr/>
          <p:nvPr/>
        </p:nvSpPr>
        <p:spPr>
          <a:xfrm>
            <a:off x="-12518" y="2408853"/>
            <a:ext cx="12522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Avenir Roman" panose="02000503020000020003" pitchFamily="2" charset="0"/>
              </a:rPr>
              <a:t>Classifiers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9DFCDC8-817A-D142-9EC3-DF70CB5443A2}"/>
              </a:ext>
            </a:extLst>
          </p:cNvPr>
          <p:cNvSpPr/>
          <p:nvPr/>
        </p:nvSpPr>
        <p:spPr>
          <a:xfrm>
            <a:off x="9454179" y="6245953"/>
            <a:ext cx="2042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Olatomiwa Bifarin</a:t>
            </a:r>
          </a:p>
        </p:txBody>
      </p:sp>
    </p:spTree>
    <p:extLst>
      <p:ext uri="{BB962C8B-B14F-4D97-AF65-F5344CB8AC3E}">
        <p14:creationId xmlns:p14="http://schemas.microsoft.com/office/powerpoint/2010/main" val="2830218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6F2D2DB-ED80-A645-B865-97BFF1E92014}"/>
              </a:ext>
            </a:extLst>
          </p:cNvPr>
          <p:cNvCxnSpPr>
            <a:cxnSpLocks/>
          </p:cNvCxnSpPr>
          <p:nvPr/>
        </p:nvCxnSpPr>
        <p:spPr>
          <a:xfrm flipH="1">
            <a:off x="3483416" y="2403132"/>
            <a:ext cx="1508989" cy="50098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5A9B747-565C-0E4D-BD0B-E599E4A77909}"/>
              </a:ext>
            </a:extLst>
          </p:cNvPr>
          <p:cNvCxnSpPr>
            <a:cxnSpLocks/>
          </p:cNvCxnSpPr>
          <p:nvPr/>
        </p:nvCxnSpPr>
        <p:spPr>
          <a:xfrm>
            <a:off x="6944648" y="2403132"/>
            <a:ext cx="1033772" cy="50098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4C435B1-D67F-B24A-9A02-D75BA1E3328F}"/>
              </a:ext>
            </a:extLst>
          </p:cNvPr>
          <p:cNvCxnSpPr>
            <a:cxnSpLocks/>
          </p:cNvCxnSpPr>
          <p:nvPr/>
        </p:nvCxnSpPr>
        <p:spPr>
          <a:xfrm flipH="1">
            <a:off x="5256564" y="2430458"/>
            <a:ext cx="1" cy="463942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28B5ACF-16BB-D641-872B-405027BF4735}"/>
              </a:ext>
            </a:extLst>
          </p:cNvPr>
          <p:cNvGrpSpPr/>
          <p:nvPr/>
        </p:nvGrpSpPr>
        <p:grpSpPr>
          <a:xfrm>
            <a:off x="5223745" y="949978"/>
            <a:ext cx="1314598" cy="1094288"/>
            <a:chOff x="5188576" y="158670"/>
            <a:chExt cx="1314598" cy="1094288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52EC8F8-186A-3843-B460-62F276FEE556}"/>
                </a:ext>
              </a:extLst>
            </p:cNvPr>
            <p:cNvGrpSpPr/>
            <p:nvPr/>
          </p:nvGrpSpPr>
          <p:grpSpPr>
            <a:xfrm>
              <a:off x="5188576" y="158670"/>
              <a:ext cx="1314598" cy="1094288"/>
              <a:chOff x="5221395" y="382089"/>
              <a:chExt cx="1314598" cy="1094288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B7AFDF58-1C1F-8746-8E88-5717C0E747EE}"/>
                  </a:ext>
                </a:extLst>
              </p:cNvPr>
              <p:cNvGrpSpPr/>
              <p:nvPr/>
            </p:nvGrpSpPr>
            <p:grpSpPr>
              <a:xfrm>
                <a:off x="5221395" y="382089"/>
                <a:ext cx="1314598" cy="1094288"/>
                <a:chOff x="4243474" y="2483798"/>
                <a:chExt cx="4174274" cy="3474720"/>
              </a:xfrm>
            </p:grpSpPr>
            <p:cxnSp>
              <p:nvCxnSpPr>
                <p:cNvPr id="54" name="Straight Arrow Connector 53">
                  <a:extLst>
                    <a:ext uri="{FF2B5EF4-FFF2-40B4-BE49-F238E27FC236}">
                      <a16:creationId xmlns:a16="http://schemas.microsoft.com/office/drawing/2014/main" id="{944A6052-4F9D-2A4B-AB96-8D443537F0D1}"/>
                    </a:ext>
                  </a:extLst>
                </p:cNvPr>
                <p:cNvCxnSpPr/>
                <p:nvPr/>
              </p:nvCxnSpPr>
              <p:spPr>
                <a:xfrm flipV="1">
                  <a:off x="4243474" y="2483798"/>
                  <a:ext cx="0" cy="347472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6B7F314F-A590-BF4E-B468-B2489F53DE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43474" y="5958518"/>
                  <a:ext cx="4174274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A7A7BE0-FD91-F343-990A-1F29CC5074F8}"/>
                  </a:ext>
                </a:extLst>
              </p:cNvPr>
              <p:cNvSpPr/>
              <p:nvPr/>
            </p:nvSpPr>
            <p:spPr>
              <a:xfrm>
                <a:off x="6025567" y="841627"/>
                <a:ext cx="111344" cy="111344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82CFC0F-C21E-0945-B7BB-555FFE06B768}"/>
                  </a:ext>
                </a:extLst>
              </p:cNvPr>
              <p:cNvSpPr/>
              <p:nvPr/>
            </p:nvSpPr>
            <p:spPr>
              <a:xfrm>
                <a:off x="5638655" y="721161"/>
                <a:ext cx="111344" cy="111344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60E26C6A-CB9E-4E4A-84ED-D83DC5D71A69}"/>
                  </a:ext>
                </a:extLst>
              </p:cNvPr>
              <p:cNvSpPr/>
              <p:nvPr/>
            </p:nvSpPr>
            <p:spPr>
              <a:xfrm>
                <a:off x="5569531" y="984905"/>
                <a:ext cx="111344" cy="111344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0938D4B-2F92-F34D-9C2C-59DB819D5793}"/>
                  </a:ext>
                </a:extLst>
              </p:cNvPr>
              <p:cNvSpPr/>
              <p:nvPr/>
            </p:nvSpPr>
            <p:spPr>
              <a:xfrm>
                <a:off x="5756828" y="1096249"/>
                <a:ext cx="111344" cy="111344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7585E4A4-938C-0945-985A-1538C7E7F5F9}"/>
                  </a:ext>
                </a:extLst>
              </p:cNvPr>
              <p:cNvSpPr/>
              <p:nvPr/>
            </p:nvSpPr>
            <p:spPr>
              <a:xfrm>
                <a:off x="5832111" y="734381"/>
                <a:ext cx="111344" cy="111344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035F7C89-3EFF-164C-B49C-3321CA3954DF}"/>
                  </a:ext>
                </a:extLst>
              </p:cNvPr>
              <p:cNvSpPr/>
              <p:nvPr/>
            </p:nvSpPr>
            <p:spPr>
              <a:xfrm>
                <a:off x="6141175" y="970289"/>
                <a:ext cx="111344" cy="111344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D5B484EE-961B-E643-84F8-AFCC1C00E55B}"/>
                  </a:ext>
                </a:extLst>
              </p:cNvPr>
              <p:cNvSpPr/>
              <p:nvPr/>
            </p:nvSpPr>
            <p:spPr>
              <a:xfrm>
                <a:off x="6293575" y="1122689"/>
                <a:ext cx="111344" cy="111344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E32F325-9B2D-5147-9A5E-AF3D7E0FECB6}"/>
                </a:ext>
              </a:extLst>
            </p:cNvPr>
            <p:cNvSpPr/>
            <p:nvPr/>
          </p:nvSpPr>
          <p:spPr>
            <a:xfrm>
              <a:off x="5876409" y="1025230"/>
              <a:ext cx="111344" cy="11134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F63A2DA-DA51-B24C-89CF-17CE079F0F60}"/>
                </a:ext>
              </a:extLst>
            </p:cNvPr>
            <p:cNvSpPr/>
            <p:nvPr/>
          </p:nvSpPr>
          <p:spPr>
            <a:xfrm>
              <a:off x="5810273" y="686911"/>
              <a:ext cx="111344" cy="11134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7657791-F2CE-3044-AE3F-AE36F4501F38}"/>
                </a:ext>
              </a:extLst>
            </p:cNvPr>
            <p:cNvSpPr/>
            <p:nvPr/>
          </p:nvSpPr>
          <p:spPr>
            <a:xfrm>
              <a:off x="5289277" y="566634"/>
              <a:ext cx="111344" cy="11134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383ABCF-EA1F-924C-B451-C23C5DD7027B}"/>
                </a:ext>
              </a:extLst>
            </p:cNvPr>
            <p:cNvSpPr/>
            <p:nvPr/>
          </p:nvSpPr>
          <p:spPr>
            <a:xfrm>
              <a:off x="5509469" y="984174"/>
              <a:ext cx="111344" cy="11134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5724609-5291-6749-BC67-40F97D495A60}"/>
              </a:ext>
            </a:extLst>
          </p:cNvPr>
          <p:cNvGrpSpPr/>
          <p:nvPr/>
        </p:nvGrpSpPr>
        <p:grpSpPr>
          <a:xfrm>
            <a:off x="2589698" y="2736502"/>
            <a:ext cx="1314598" cy="1094288"/>
            <a:chOff x="5188576" y="158670"/>
            <a:chExt cx="1314598" cy="1094288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F50970F3-18BE-F440-802E-81B408346C07}"/>
                </a:ext>
              </a:extLst>
            </p:cNvPr>
            <p:cNvGrpSpPr/>
            <p:nvPr/>
          </p:nvGrpSpPr>
          <p:grpSpPr>
            <a:xfrm>
              <a:off x="5188576" y="158670"/>
              <a:ext cx="1314598" cy="1094288"/>
              <a:chOff x="5221395" y="382089"/>
              <a:chExt cx="1314598" cy="1094288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ED503B91-15D3-8341-B1D3-EFD881E30D4A}"/>
                  </a:ext>
                </a:extLst>
              </p:cNvPr>
              <p:cNvGrpSpPr/>
              <p:nvPr/>
            </p:nvGrpSpPr>
            <p:grpSpPr>
              <a:xfrm>
                <a:off x="5221395" y="382089"/>
                <a:ext cx="1314598" cy="1094288"/>
                <a:chOff x="4243474" y="2483798"/>
                <a:chExt cx="4174274" cy="3474720"/>
              </a:xfrm>
            </p:grpSpPr>
            <p:cxnSp>
              <p:nvCxnSpPr>
                <p:cNvPr id="71" name="Straight Arrow Connector 70">
                  <a:extLst>
                    <a:ext uri="{FF2B5EF4-FFF2-40B4-BE49-F238E27FC236}">
                      <a16:creationId xmlns:a16="http://schemas.microsoft.com/office/drawing/2014/main" id="{7A3A4751-1CEF-D542-B61A-C6FB4AD63DF5}"/>
                    </a:ext>
                  </a:extLst>
                </p:cNvPr>
                <p:cNvCxnSpPr/>
                <p:nvPr/>
              </p:nvCxnSpPr>
              <p:spPr>
                <a:xfrm flipV="1">
                  <a:off x="4243474" y="2483798"/>
                  <a:ext cx="0" cy="347472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>
                  <a:extLst>
                    <a:ext uri="{FF2B5EF4-FFF2-40B4-BE49-F238E27FC236}">
                      <a16:creationId xmlns:a16="http://schemas.microsoft.com/office/drawing/2014/main" id="{182FCE2E-15A4-A246-A8D6-00C6CF03D0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43474" y="5958518"/>
                  <a:ext cx="4174274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502200DB-DE90-3041-9481-8F2AB4BE421D}"/>
                  </a:ext>
                </a:extLst>
              </p:cNvPr>
              <p:cNvSpPr/>
              <p:nvPr/>
            </p:nvSpPr>
            <p:spPr>
              <a:xfrm>
                <a:off x="6025567" y="841627"/>
                <a:ext cx="111344" cy="111344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E4310CEB-D81B-2448-B4F2-36FF2C8797C6}"/>
                  </a:ext>
                </a:extLst>
              </p:cNvPr>
              <p:cNvSpPr/>
              <p:nvPr/>
            </p:nvSpPr>
            <p:spPr>
              <a:xfrm>
                <a:off x="5638655" y="721161"/>
                <a:ext cx="111344" cy="111344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C0873F91-9FA2-4F42-9C4B-BC2154A1C3CF}"/>
                  </a:ext>
                </a:extLst>
              </p:cNvPr>
              <p:cNvSpPr/>
              <p:nvPr/>
            </p:nvSpPr>
            <p:spPr>
              <a:xfrm>
                <a:off x="5832111" y="734381"/>
                <a:ext cx="111344" cy="111344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AA9D8A77-1788-D24D-AD99-0173A659F368}"/>
                  </a:ext>
                </a:extLst>
              </p:cNvPr>
              <p:cNvSpPr/>
              <p:nvPr/>
            </p:nvSpPr>
            <p:spPr>
              <a:xfrm>
                <a:off x="6141175" y="970289"/>
                <a:ext cx="111344" cy="111344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0885416-6020-5A48-8DEB-71D1A54835D7}"/>
                </a:ext>
              </a:extLst>
            </p:cNvPr>
            <p:cNvSpPr/>
            <p:nvPr/>
          </p:nvSpPr>
          <p:spPr>
            <a:xfrm>
              <a:off x="5810273" y="686911"/>
              <a:ext cx="111344" cy="11134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FD1C04D-1384-F844-A6E5-E9FFBCE2F209}"/>
                </a:ext>
              </a:extLst>
            </p:cNvPr>
            <p:cNvSpPr/>
            <p:nvPr/>
          </p:nvSpPr>
          <p:spPr>
            <a:xfrm>
              <a:off x="5289277" y="566634"/>
              <a:ext cx="111344" cy="11134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0DAE3B3-55A7-DD46-8D77-E5C488A760DA}"/>
              </a:ext>
            </a:extLst>
          </p:cNvPr>
          <p:cNvGrpSpPr/>
          <p:nvPr/>
        </p:nvGrpSpPr>
        <p:grpSpPr>
          <a:xfrm>
            <a:off x="4518816" y="2909812"/>
            <a:ext cx="1314598" cy="1094288"/>
            <a:chOff x="5188576" y="158670"/>
            <a:chExt cx="1314598" cy="1094288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AFAA9E2D-7FF1-F746-87D1-FC72BC5D3ED8}"/>
                </a:ext>
              </a:extLst>
            </p:cNvPr>
            <p:cNvGrpSpPr/>
            <p:nvPr/>
          </p:nvGrpSpPr>
          <p:grpSpPr>
            <a:xfrm>
              <a:off x="5188576" y="158670"/>
              <a:ext cx="1314598" cy="1094288"/>
              <a:chOff x="5221395" y="382089"/>
              <a:chExt cx="1314598" cy="1094288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DB80CD42-86E8-1649-9C40-8BDEA4DCE62B}"/>
                  </a:ext>
                </a:extLst>
              </p:cNvPr>
              <p:cNvGrpSpPr/>
              <p:nvPr/>
            </p:nvGrpSpPr>
            <p:grpSpPr>
              <a:xfrm>
                <a:off x="5221395" y="382089"/>
                <a:ext cx="1314598" cy="1094288"/>
                <a:chOff x="4243474" y="2483798"/>
                <a:chExt cx="4174274" cy="3474720"/>
              </a:xfrm>
            </p:grpSpPr>
            <p:cxnSp>
              <p:nvCxnSpPr>
                <p:cNvPr id="87" name="Straight Arrow Connector 86">
                  <a:extLst>
                    <a:ext uri="{FF2B5EF4-FFF2-40B4-BE49-F238E27FC236}">
                      <a16:creationId xmlns:a16="http://schemas.microsoft.com/office/drawing/2014/main" id="{9BBA607D-2881-DF48-BDE9-FBBFBD9FD63B}"/>
                    </a:ext>
                  </a:extLst>
                </p:cNvPr>
                <p:cNvCxnSpPr/>
                <p:nvPr/>
              </p:nvCxnSpPr>
              <p:spPr>
                <a:xfrm flipV="1">
                  <a:off x="4243474" y="2483798"/>
                  <a:ext cx="0" cy="347472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Arrow Connector 87">
                  <a:extLst>
                    <a:ext uri="{FF2B5EF4-FFF2-40B4-BE49-F238E27FC236}">
                      <a16:creationId xmlns:a16="http://schemas.microsoft.com/office/drawing/2014/main" id="{B1CCA0CF-14E6-B643-AD9A-BB2C78BF72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43474" y="5958518"/>
                  <a:ext cx="4174274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0407A0F4-E935-B745-83A0-678FE3DCA785}"/>
                  </a:ext>
                </a:extLst>
              </p:cNvPr>
              <p:cNvSpPr/>
              <p:nvPr/>
            </p:nvSpPr>
            <p:spPr>
              <a:xfrm>
                <a:off x="5569531" y="984905"/>
                <a:ext cx="111344" cy="111344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DBC6D48E-AC64-1E42-BDE1-83CF3150473F}"/>
                  </a:ext>
                </a:extLst>
              </p:cNvPr>
              <p:cNvSpPr/>
              <p:nvPr/>
            </p:nvSpPr>
            <p:spPr>
              <a:xfrm>
                <a:off x="5756828" y="1096249"/>
                <a:ext cx="111344" cy="111344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B9A85FE9-E598-084A-AD95-28A3C47B4A06}"/>
                  </a:ext>
                </a:extLst>
              </p:cNvPr>
              <p:cNvSpPr/>
              <p:nvPr/>
            </p:nvSpPr>
            <p:spPr>
              <a:xfrm>
                <a:off x="6293575" y="1122689"/>
                <a:ext cx="111344" cy="111344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F450BA0-6DA2-4840-B3BD-2FCE4080C68C}"/>
                </a:ext>
              </a:extLst>
            </p:cNvPr>
            <p:cNvSpPr/>
            <p:nvPr/>
          </p:nvSpPr>
          <p:spPr>
            <a:xfrm>
              <a:off x="5810273" y="686911"/>
              <a:ext cx="111344" cy="11134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9B86A715-BA66-0F46-8873-E920B32104E3}"/>
                </a:ext>
              </a:extLst>
            </p:cNvPr>
            <p:cNvSpPr/>
            <p:nvPr/>
          </p:nvSpPr>
          <p:spPr>
            <a:xfrm>
              <a:off x="5289277" y="566634"/>
              <a:ext cx="111344" cy="11134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7832C4AE-60D4-E344-8FA0-34A2B9CA4F95}"/>
                </a:ext>
              </a:extLst>
            </p:cNvPr>
            <p:cNvSpPr/>
            <p:nvPr/>
          </p:nvSpPr>
          <p:spPr>
            <a:xfrm>
              <a:off x="5509469" y="984174"/>
              <a:ext cx="111344" cy="11134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2601046A-7644-BE44-9E16-E5ECC42A0CF1}"/>
              </a:ext>
            </a:extLst>
          </p:cNvPr>
          <p:cNvGrpSpPr/>
          <p:nvPr/>
        </p:nvGrpSpPr>
        <p:grpSpPr>
          <a:xfrm>
            <a:off x="8296384" y="2881976"/>
            <a:ext cx="1314598" cy="1094288"/>
            <a:chOff x="5188576" y="158670"/>
            <a:chExt cx="1314598" cy="1094288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159DC162-9603-FD4B-B7B1-712A66D71D94}"/>
                </a:ext>
              </a:extLst>
            </p:cNvPr>
            <p:cNvGrpSpPr/>
            <p:nvPr/>
          </p:nvGrpSpPr>
          <p:grpSpPr>
            <a:xfrm>
              <a:off x="5188576" y="158670"/>
              <a:ext cx="1314598" cy="1094288"/>
              <a:chOff x="5221395" y="382089"/>
              <a:chExt cx="1314598" cy="1094288"/>
            </a:xfrm>
          </p:grpSpPr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48A2BCC7-0099-B448-844E-09D78C089737}"/>
                  </a:ext>
                </a:extLst>
              </p:cNvPr>
              <p:cNvGrpSpPr/>
              <p:nvPr/>
            </p:nvGrpSpPr>
            <p:grpSpPr>
              <a:xfrm>
                <a:off x="5221395" y="382089"/>
                <a:ext cx="1314598" cy="1094288"/>
                <a:chOff x="4243474" y="2483798"/>
                <a:chExt cx="4174274" cy="3474720"/>
              </a:xfrm>
            </p:grpSpPr>
            <p:cxnSp>
              <p:nvCxnSpPr>
                <p:cNvPr id="103" name="Straight Arrow Connector 102">
                  <a:extLst>
                    <a:ext uri="{FF2B5EF4-FFF2-40B4-BE49-F238E27FC236}">
                      <a16:creationId xmlns:a16="http://schemas.microsoft.com/office/drawing/2014/main" id="{4D3DC719-6E6A-254A-BFC2-FC440C5553B7}"/>
                    </a:ext>
                  </a:extLst>
                </p:cNvPr>
                <p:cNvCxnSpPr/>
                <p:nvPr/>
              </p:nvCxnSpPr>
              <p:spPr>
                <a:xfrm flipV="1">
                  <a:off x="4243474" y="2483798"/>
                  <a:ext cx="0" cy="347472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Arrow Connector 103">
                  <a:extLst>
                    <a:ext uri="{FF2B5EF4-FFF2-40B4-BE49-F238E27FC236}">
                      <a16:creationId xmlns:a16="http://schemas.microsoft.com/office/drawing/2014/main" id="{6CECADCA-2C88-F04C-A6DA-66CB996B54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43474" y="5958518"/>
                  <a:ext cx="4174274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EAB218C1-FD55-DC4A-A10A-F157DE0F5673}"/>
                  </a:ext>
                </a:extLst>
              </p:cNvPr>
              <p:cNvSpPr/>
              <p:nvPr/>
            </p:nvSpPr>
            <p:spPr>
              <a:xfrm>
                <a:off x="6025567" y="841627"/>
                <a:ext cx="111344" cy="111344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2D2A42AE-677C-0B44-919C-1D8CC7086A8C}"/>
                  </a:ext>
                </a:extLst>
              </p:cNvPr>
              <p:cNvSpPr/>
              <p:nvPr/>
            </p:nvSpPr>
            <p:spPr>
              <a:xfrm>
                <a:off x="5832111" y="734381"/>
                <a:ext cx="111344" cy="111344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97CAE672-A735-AB4C-8671-676D95DF34E8}"/>
                  </a:ext>
                </a:extLst>
              </p:cNvPr>
              <p:cNvSpPr/>
              <p:nvPr/>
            </p:nvSpPr>
            <p:spPr>
              <a:xfrm>
                <a:off x="6293575" y="1122689"/>
                <a:ext cx="111344" cy="111344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D713106F-422F-B14A-8F85-BDF57E30A3D0}"/>
                </a:ext>
              </a:extLst>
            </p:cNvPr>
            <p:cNvSpPr/>
            <p:nvPr/>
          </p:nvSpPr>
          <p:spPr>
            <a:xfrm>
              <a:off x="5876409" y="1025230"/>
              <a:ext cx="111344" cy="11134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78C10445-EC20-B744-B815-239B9F602C16}"/>
                </a:ext>
              </a:extLst>
            </p:cNvPr>
            <p:cNvSpPr/>
            <p:nvPr/>
          </p:nvSpPr>
          <p:spPr>
            <a:xfrm>
              <a:off x="5810273" y="686911"/>
              <a:ext cx="111344" cy="11134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45CAD9E-41F7-5145-9EDF-61CFE6F33E4E}"/>
              </a:ext>
            </a:extLst>
          </p:cNvPr>
          <p:cNvSpPr/>
          <p:nvPr/>
        </p:nvSpPr>
        <p:spPr>
          <a:xfrm>
            <a:off x="6701205" y="3125538"/>
            <a:ext cx="7056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.  .  .</a:t>
            </a: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55353008-4C9C-274F-85C5-973377ACAB9C}"/>
              </a:ext>
            </a:extLst>
          </p:cNvPr>
          <p:cNvSpPr/>
          <p:nvPr/>
        </p:nvSpPr>
        <p:spPr>
          <a:xfrm>
            <a:off x="1968571" y="4649392"/>
            <a:ext cx="2076773" cy="55968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venir Roman" panose="02000503020000020003" pitchFamily="2" charset="0"/>
              </a:rPr>
              <a:t>Classifier </a:t>
            </a:r>
            <a:r>
              <a:rPr lang="en-US" sz="2400" i="1" dirty="0">
                <a:solidFill>
                  <a:schemeClr val="bg1"/>
                </a:solidFill>
                <a:latin typeface="Avenir Roman" panose="02000503020000020003" pitchFamily="2" charset="0"/>
              </a:rPr>
              <a:t>1</a:t>
            </a:r>
          </a:p>
        </p:txBody>
      </p: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75FEFB8A-A33E-4A4F-82FF-6EB2549A2D30}"/>
              </a:ext>
            </a:extLst>
          </p:cNvPr>
          <p:cNvSpPr/>
          <p:nvPr/>
        </p:nvSpPr>
        <p:spPr>
          <a:xfrm>
            <a:off x="4157798" y="4649392"/>
            <a:ext cx="2076773" cy="55968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venir Roman" panose="02000503020000020003" pitchFamily="2" charset="0"/>
              </a:rPr>
              <a:t>Classifier </a:t>
            </a:r>
            <a:r>
              <a:rPr lang="en-US" sz="2400" i="1" dirty="0">
                <a:solidFill>
                  <a:schemeClr val="bg1"/>
                </a:solidFill>
                <a:latin typeface="Avenir Roman" panose="02000503020000020003" pitchFamily="2" charset="0"/>
              </a:rPr>
              <a:t>2</a:t>
            </a:r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967B877C-5958-B640-B6A3-7634D13A3A12}"/>
              </a:ext>
            </a:extLst>
          </p:cNvPr>
          <p:cNvSpPr/>
          <p:nvPr/>
        </p:nvSpPr>
        <p:spPr>
          <a:xfrm>
            <a:off x="7924385" y="4681307"/>
            <a:ext cx="2076773" cy="55968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venir Roman" panose="02000503020000020003" pitchFamily="2" charset="0"/>
              </a:rPr>
              <a:t>Classifier </a:t>
            </a:r>
            <a:r>
              <a:rPr lang="en-US" sz="2400" i="1" dirty="0">
                <a:solidFill>
                  <a:schemeClr val="bg1"/>
                </a:solidFill>
                <a:latin typeface="Avenir Roman" panose="02000503020000020003" pitchFamily="2" charset="0"/>
              </a:rPr>
              <a:t>n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AA1D1DF-A7DF-D943-B5F0-FA27202A0E53}"/>
              </a:ext>
            </a:extLst>
          </p:cNvPr>
          <p:cNvSpPr/>
          <p:nvPr/>
        </p:nvSpPr>
        <p:spPr>
          <a:xfrm>
            <a:off x="6777201" y="4649392"/>
            <a:ext cx="7056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.  .  .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CC5FEB2-B5A4-6B40-94F9-AC32B6A3BC3F}"/>
              </a:ext>
            </a:extLst>
          </p:cNvPr>
          <p:cNvCxnSpPr>
            <a:cxnSpLocks/>
          </p:cNvCxnSpPr>
          <p:nvPr/>
        </p:nvCxnSpPr>
        <p:spPr>
          <a:xfrm flipH="1">
            <a:off x="3200366" y="3945544"/>
            <a:ext cx="1" cy="463942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DFDEC10B-7378-F340-88DC-73E165479110}"/>
              </a:ext>
            </a:extLst>
          </p:cNvPr>
          <p:cNvCxnSpPr>
            <a:cxnSpLocks/>
          </p:cNvCxnSpPr>
          <p:nvPr/>
        </p:nvCxnSpPr>
        <p:spPr>
          <a:xfrm flipH="1">
            <a:off x="5207585" y="4177515"/>
            <a:ext cx="1" cy="463942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E262B86-B5C6-5E4C-8014-8D37D54BF7CF}"/>
              </a:ext>
            </a:extLst>
          </p:cNvPr>
          <p:cNvCxnSpPr>
            <a:cxnSpLocks/>
          </p:cNvCxnSpPr>
          <p:nvPr/>
        </p:nvCxnSpPr>
        <p:spPr>
          <a:xfrm flipH="1">
            <a:off x="8994345" y="4102224"/>
            <a:ext cx="1" cy="463942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Rounded Rectangle 113">
                <a:extLst>
                  <a:ext uri="{FF2B5EF4-FFF2-40B4-BE49-F238E27FC236}">
                    <a16:creationId xmlns:a16="http://schemas.microsoft.com/office/drawing/2014/main" id="{6395075C-9076-8A46-964D-8C31E19440A8}"/>
                  </a:ext>
                </a:extLst>
              </p:cNvPr>
              <p:cNvSpPr/>
              <p:nvPr/>
            </p:nvSpPr>
            <p:spPr>
              <a:xfrm>
                <a:off x="7865362" y="1087592"/>
                <a:ext cx="1164063" cy="732966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1600" b="1" dirty="0">
                    <a:solidFill>
                      <a:schemeClr val="tx1"/>
                    </a:solidFill>
                    <a:latin typeface="Avenir Roman" panose="02000503020000020003" pitchFamily="2" charset="0"/>
                  </a:rPr>
                  <a:t> </a:t>
                </a:r>
              </a:p>
              <a:p>
                <a:pPr algn="ctr"/>
                <a:r>
                  <a:rPr lang="en-US" sz="1600" b="1" dirty="0">
                    <a:solidFill>
                      <a:schemeClr val="tx1"/>
                    </a:solidFill>
                    <a:latin typeface="Avenir Roman" panose="02000503020000020003" pitchFamily="2" charset="0"/>
                  </a:rPr>
                  <a:t>Training Samples</a:t>
                </a:r>
              </a:p>
            </p:txBody>
          </p:sp>
        </mc:Choice>
        <mc:Fallback>
          <p:sp>
            <p:nvSpPr>
              <p:cNvPr id="114" name="Rounded Rectangle 113">
                <a:extLst>
                  <a:ext uri="{FF2B5EF4-FFF2-40B4-BE49-F238E27FC236}">
                    <a16:creationId xmlns:a16="http://schemas.microsoft.com/office/drawing/2014/main" id="{6395075C-9076-8A46-964D-8C31E19440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5362" y="1087592"/>
                <a:ext cx="1164063" cy="732966"/>
              </a:xfrm>
              <a:prstGeom prst="roundRect">
                <a:avLst/>
              </a:prstGeom>
              <a:blipFill>
                <a:blip r:embed="rId3"/>
                <a:stretch>
                  <a:fillRect b="-1724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Rounded Rectangle 114">
                <a:extLst>
                  <a:ext uri="{FF2B5EF4-FFF2-40B4-BE49-F238E27FC236}">
                    <a16:creationId xmlns:a16="http://schemas.microsoft.com/office/drawing/2014/main" id="{820DF34A-33D8-E747-BF71-CBAB02C475CC}"/>
                  </a:ext>
                </a:extLst>
              </p:cNvPr>
              <p:cNvSpPr/>
              <p:nvPr/>
            </p:nvSpPr>
            <p:spPr>
              <a:xfrm>
                <a:off x="8452008" y="2044266"/>
                <a:ext cx="1214495" cy="773841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1600" b="1" dirty="0">
                    <a:solidFill>
                      <a:schemeClr val="tx1"/>
                    </a:solidFill>
                    <a:latin typeface="Avenir Roman" panose="02000503020000020003" pitchFamily="2" charset="0"/>
                  </a:rPr>
                  <a:t> </a:t>
                </a:r>
              </a:p>
              <a:p>
                <a:pPr algn="ctr"/>
                <a:r>
                  <a:rPr lang="en-US" sz="1600" b="1" dirty="0">
                    <a:solidFill>
                      <a:schemeClr val="tx1"/>
                    </a:solidFill>
                    <a:latin typeface="Avenir Roman" panose="02000503020000020003" pitchFamily="2" charset="0"/>
                  </a:rPr>
                  <a:t>Random Sampling</a:t>
                </a:r>
              </a:p>
            </p:txBody>
          </p:sp>
        </mc:Choice>
        <mc:Fallback>
          <p:sp>
            <p:nvSpPr>
              <p:cNvPr id="115" name="Rounded Rectangle 114">
                <a:extLst>
                  <a:ext uri="{FF2B5EF4-FFF2-40B4-BE49-F238E27FC236}">
                    <a16:creationId xmlns:a16="http://schemas.microsoft.com/office/drawing/2014/main" id="{820DF34A-33D8-E747-BF71-CBAB02C475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2008" y="2044266"/>
                <a:ext cx="1214495" cy="773841"/>
              </a:xfrm>
              <a:prstGeom prst="roundRect">
                <a:avLst/>
              </a:prstGeom>
              <a:blipFill>
                <a:blip r:embed="rId4"/>
                <a:stretch>
                  <a:fillRect b="-1290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Rounded Rectangle 116">
                <a:extLst>
                  <a:ext uri="{FF2B5EF4-FFF2-40B4-BE49-F238E27FC236}">
                    <a16:creationId xmlns:a16="http://schemas.microsoft.com/office/drawing/2014/main" id="{55056680-7C93-4C45-BBC6-208F6071B9BD}"/>
                  </a:ext>
                </a:extLst>
              </p:cNvPr>
              <p:cNvSpPr/>
              <p:nvPr/>
            </p:nvSpPr>
            <p:spPr>
              <a:xfrm>
                <a:off x="9666503" y="4038028"/>
                <a:ext cx="1343544" cy="519133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1600" b="1" dirty="0">
                    <a:solidFill>
                      <a:schemeClr val="tx1"/>
                    </a:solidFill>
                    <a:latin typeface="Avenir Roman" panose="02000503020000020003" pitchFamily="2" charset="0"/>
                  </a:rPr>
                  <a:t> </a:t>
                </a:r>
              </a:p>
              <a:p>
                <a:pPr algn="ctr"/>
                <a:r>
                  <a:rPr lang="en-US" sz="1600" b="1" dirty="0">
                    <a:solidFill>
                      <a:schemeClr val="tx1"/>
                    </a:solidFill>
                    <a:latin typeface="Avenir Roman" panose="02000503020000020003" pitchFamily="2" charset="0"/>
                  </a:rPr>
                  <a:t>Training</a:t>
                </a:r>
              </a:p>
            </p:txBody>
          </p:sp>
        </mc:Choice>
        <mc:Fallback>
          <p:sp>
            <p:nvSpPr>
              <p:cNvPr id="117" name="Rounded Rectangle 116">
                <a:extLst>
                  <a:ext uri="{FF2B5EF4-FFF2-40B4-BE49-F238E27FC236}">
                    <a16:creationId xmlns:a16="http://schemas.microsoft.com/office/drawing/2014/main" id="{55056680-7C93-4C45-BBC6-208F6071B9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6503" y="4038028"/>
                <a:ext cx="1343544" cy="519133"/>
              </a:xfrm>
              <a:prstGeom prst="roundRect">
                <a:avLst/>
              </a:prstGeom>
              <a:blipFill>
                <a:blip r:embed="rId5"/>
                <a:stretch>
                  <a:fillRect b="-2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ectangle 120">
            <a:extLst>
              <a:ext uri="{FF2B5EF4-FFF2-40B4-BE49-F238E27FC236}">
                <a16:creationId xmlns:a16="http://schemas.microsoft.com/office/drawing/2014/main" id="{2A85F6ED-999C-5043-8F4B-3499F97D66B8}"/>
              </a:ext>
            </a:extLst>
          </p:cNvPr>
          <p:cNvSpPr/>
          <p:nvPr/>
        </p:nvSpPr>
        <p:spPr>
          <a:xfrm>
            <a:off x="8962771" y="5576705"/>
            <a:ext cx="2042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Olatomiwa Bifarin</a:t>
            </a:r>
          </a:p>
        </p:txBody>
      </p:sp>
    </p:spTree>
    <p:extLst>
      <p:ext uri="{BB962C8B-B14F-4D97-AF65-F5344CB8AC3E}">
        <p14:creationId xmlns:p14="http://schemas.microsoft.com/office/powerpoint/2010/main" val="75119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57BE6789-CD92-1541-A45B-65080EDF2EA9}"/>
              </a:ext>
            </a:extLst>
          </p:cNvPr>
          <p:cNvGrpSpPr/>
          <p:nvPr/>
        </p:nvGrpSpPr>
        <p:grpSpPr>
          <a:xfrm>
            <a:off x="3104810" y="2276928"/>
            <a:ext cx="1191978" cy="1160264"/>
            <a:chOff x="2911650" y="3196040"/>
            <a:chExt cx="1191978" cy="116026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3CC714B-D949-AD4B-B24D-86109BD1D5A4}"/>
                </a:ext>
              </a:extLst>
            </p:cNvPr>
            <p:cNvSpPr/>
            <p:nvPr/>
          </p:nvSpPr>
          <p:spPr>
            <a:xfrm>
              <a:off x="3393870" y="3196040"/>
              <a:ext cx="228804" cy="22880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C8E08E8-29D1-AA49-AF42-C5EC2B3270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06663" y="3391442"/>
              <a:ext cx="220611" cy="2578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601D8BB-315C-424C-BF64-32553D3EBBD4}"/>
                </a:ext>
              </a:extLst>
            </p:cNvPr>
            <p:cNvSpPr/>
            <p:nvPr/>
          </p:nvSpPr>
          <p:spPr>
            <a:xfrm>
              <a:off x="3088164" y="3649249"/>
              <a:ext cx="228804" cy="22880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501B3FE-B8D3-6C45-A52F-D43C3BEE79BC}"/>
                </a:ext>
              </a:extLst>
            </p:cNvPr>
            <p:cNvSpPr/>
            <p:nvPr/>
          </p:nvSpPr>
          <p:spPr>
            <a:xfrm>
              <a:off x="3700758" y="3649249"/>
              <a:ext cx="228804" cy="2288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DF8AEAA-ECD2-5147-91D3-5BBC30BD872F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3586658" y="3391442"/>
              <a:ext cx="228502" cy="2578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ACEBA55-3493-4C47-872E-F4806F9FDC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54969" y="3866941"/>
              <a:ext cx="90246" cy="2494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AD36F09-9A58-C647-9929-78A45013C39A}"/>
                </a:ext>
              </a:extLst>
            </p:cNvPr>
            <p:cNvCxnSpPr>
              <a:cxnSpLocks/>
            </p:cNvCxnSpPr>
            <p:nvPr/>
          </p:nvCxnSpPr>
          <p:spPr>
            <a:xfrm>
              <a:off x="3252500" y="3870474"/>
              <a:ext cx="92678" cy="2459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35589D8-88E2-7A49-8A1F-8EBBE836A70B}"/>
                </a:ext>
              </a:extLst>
            </p:cNvPr>
            <p:cNvSpPr/>
            <p:nvPr/>
          </p:nvSpPr>
          <p:spPr>
            <a:xfrm>
              <a:off x="2911650" y="4116904"/>
              <a:ext cx="228804" cy="22880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99679EB-573C-374F-8DCE-4A63CD84013E}"/>
                </a:ext>
              </a:extLst>
            </p:cNvPr>
            <p:cNvSpPr/>
            <p:nvPr/>
          </p:nvSpPr>
          <p:spPr>
            <a:xfrm>
              <a:off x="3233009" y="4117792"/>
              <a:ext cx="228804" cy="22880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5CFDCC2-A8ED-AF4C-9D51-6364DA07F8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89969" y="3878053"/>
              <a:ext cx="90246" cy="2494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52D9D00-A71D-344A-8525-0E0B449F8767}"/>
                </a:ext>
              </a:extLst>
            </p:cNvPr>
            <p:cNvCxnSpPr>
              <a:cxnSpLocks/>
            </p:cNvCxnSpPr>
            <p:nvPr/>
          </p:nvCxnSpPr>
          <p:spPr>
            <a:xfrm>
              <a:off x="3874824" y="3874264"/>
              <a:ext cx="105354" cy="2532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796D58-A694-EB43-8E95-FA542EDB713E}"/>
                </a:ext>
              </a:extLst>
            </p:cNvPr>
            <p:cNvSpPr/>
            <p:nvPr/>
          </p:nvSpPr>
          <p:spPr>
            <a:xfrm>
              <a:off x="3539908" y="4127500"/>
              <a:ext cx="228804" cy="22880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CD08874-C687-E440-885B-0343C4B32C58}"/>
                </a:ext>
              </a:extLst>
            </p:cNvPr>
            <p:cNvSpPr/>
            <p:nvPr/>
          </p:nvSpPr>
          <p:spPr>
            <a:xfrm>
              <a:off x="3874824" y="4127500"/>
              <a:ext cx="228804" cy="2288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51E72F3-82D2-5B4E-8BE5-2086EB1BE635}"/>
              </a:ext>
            </a:extLst>
          </p:cNvPr>
          <p:cNvGrpSpPr/>
          <p:nvPr/>
        </p:nvGrpSpPr>
        <p:grpSpPr>
          <a:xfrm>
            <a:off x="5216638" y="2264407"/>
            <a:ext cx="1191978" cy="1160264"/>
            <a:chOff x="2911650" y="3196040"/>
            <a:chExt cx="1191978" cy="1160264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22FD72D-E08A-5A43-8D80-81724ABB553C}"/>
                </a:ext>
              </a:extLst>
            </p:cNvPr>
            <p:cNvSpPr/>
            <p:nvPr/>
          </p:nvSpPr>
          <p:spPr>
            <a:xfrm>
              <a:off x="3393870" y="3196040"/>
              <a:ext cx="228804" cy="22880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D817BD-A66C-6649-8289-90DA3354CD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06663" y="3391442"/>
              <a:ext cx="220611" cy="2578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447D929-C218-F045-B3DA-1875E0470C83}"/>
                </a:ext>
              </a:extLst>
            </p:cNvPr>
            <p:cNvSpPr/>
            <p:nvPr/>
          </p:nvSpPr>
          <p:spPr>
            <a:xfrm>
              <a:off x="3088164" y="3649249"/>
              <a:ext cx="228804" cy="22880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41095E2B-2BBA-4644-A183-850B8D300FEE}"/>
                </a:ext>
              </a:extLst>
            </p:cNvPr>
            <p:cNvSpPr/>
            <p:nvPr/>
          </p:nvSpPr>
          <p:spPr>
            <a:xfrm>
              <a:off x="3700758" y="3649249"/>
              <a:ext cx="228804" cy="2288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6BD72E9-2B41-014A-95F1-0B79487EBF6D}"/>
                </a:ext>
              </a:extLst>
            </p:cNvPr>
            <p:cNvCxnSpPr>
              <a:cxnSpLocks/>
              <a:endCxn id="48" idx="0"/>
            </p:cNvCxnSpPr>
            <p:nvPr/>
          </p:nvCxnSpPr>
          <p:spPr>
            <a:xfrm>
              <a:off x="3586658" y="3391442"/>
              <a:ext cx="228502" cy="2578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2AAE78B-8BF7-4A45-8CD1-C2E5B76B89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54969" y="3866941"/>
              <a:ext cx="90246" cy="2494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3749558-3326-D342-B250-245D141D5ADA}"/>
                </a:ext>
              </a:extLst>
            </p:cNvPr>
            <p:cNvCxnSpPr>
              <a:cxnSpLocks/>
            </p:cNvCxnSpPr>
            <p:nvPr/>
          </p:nvCxnSpPr>
          <p:spPr>
            <a:xfrm>
              <a:off x="3252500" y="3870474"/>
              <a:ext cx="92678" cy="2459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7BF93C0D-755A-6F49-A42D-B1437E8A6C59}"/>
                </a:ext>
              </a:extLst>
            </p:cNvPr>
            <p:cNvSpPr/>
            <p:nvPr/>
          </p:nvSpPr>
          <p:spPr>
            <a:xfrm>
              <a:off x="2911650" y="4116904"/>
              <a:ext cx="228804" cy="22880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57BCBDC-F374-424A-9877-A090B97D5EDE}"/>
                </a:ext>
              </a:extLst>
            </p:cNvPr>
            <p:cNvSpPr/>
            <p:nvPr/>
          </p:nvSpPr>
          <p:spPr>
            <a:xfrm>
              <a:off x="3233009" y="4117792"/>
              <a:ext cx="228804" cy="22880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845F9C5-75A3-2A42-BB5A-EA73C3549E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89969" y="3878053"/>
              <a:ext cx="90246" cy="2494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3B4B0BA-983E-464D-98D3-5A76236C0653}"/>
                </a:ext>
              </a:extLst>
            </p:cNvPr>
            <p:cNvCxnSpPr>
              <a:cxnSpLocks/>
            </p:cNvCxnSpPr>
            <p:nvPr/>
          </p:nvCxnSpPr>
          <p:spPr>
            <a:xfrm>
              <a:off x="3874824" y="3874264"/>
              <a:ext cx="105354" cy="2532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2A7AC647-E57F-CD44-A49C-2B2512CD55D5}"/>
                </a:ext>
              </a:extLst>
            </p:cNvPr>
            <p:cNvSpPr/>
            <p:nvPr/>
          </p:nvSpPr>
          <p:spPr>
            <a:xfrm>
              <a:off x="3539908" y="4127500"/>
              <a:ext cx="228804" cy="2288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6258AA92-48D6-104A-89D1-6A5171DDEC28}"/>
                </a:ext>
              </a:extLst>
            </p:cNvPr>
            <p:cNvSpPr/>
            <p:nvPr/>
          </p:nvSpPr>
          <p:spPr>
            <a:xfrm>
              <a:off x="3874824" y="4127500"/>
              <a:ext cx="228804" cy="22880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BFE1D86-79E1-884B-88D3-E0A06A54404C}"/>
              </a:ext>
            </a:extLst>
          </p:cNvPr>
          <p:cNvGrpSpPr/>
          <p:nvPr/>
        </p:nvGrpSpPr>
        <p:grpSpPr>
          <a:xfrm>
            <a:off x="7332033" y="2276928"/>
            <a:ext cx="1191978" cy="1160264"/>
            <a:chOff x="2911650" y="3196040"/>
            <a:chExt cx="1191978" cy="1160264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04039B0-8E4E-4E45-8CF0-4714C90C6AEC}"/>
                </a:ext>
              </a:extLst>
            </p:cNvPr>
            <p:cNvSpPr/>
            <p:nvPr/>
          </p:nvSpPr>
          <p:spPr>
            <a:xfrm>
              <a:off x="3393870" y="3196040"/>
              <a:ext cx="228804" cy="22880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D1E07FD-A89A-6B47-894D-955193E85D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06663" y="3391442"/>
              <a:ext cx="220611" cy="2578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EF645FA9-A320-6144-A59F-E6EE6FA422AE}"/>
                </a:ext>
              </a:extLst>
            </p:cNvPr>
            <p:cNvSpPr/>
            <p:nvPr/>
          </p:nvSpPr>
          <p:spPr>
            <a:xfrm>
              <a:off x="3088164" y="3649249"/>
              <a:ext cx="228804" cy="2288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277D825-D9F1-834A-AAE3-0C5F99F4349E}"/>
                </a:ext>
              </a:extLst>
            </p:cNvPr>
            <p:cNvSpPr/>
            <p:nvPr/>
          </p:nvSpPr>
          <p:spPr>
            <a:xfrm>
              <a:off x="3700758" y="3649249"/>
              <a:ext cx="228804" cy="22880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964426F-B3F6-1449-AB78-4D09E5772FB2}"/>
                </a:ext>
              </a:extLst>
            </p:cNvPr>
            <p:cNvCxnSpPr>
              <a:cxnSpLocks/>
              <a:endCxn id="62" idx="0"/>
            </p:cNvCxnSpPr>
            <p:nvPr/>
          </p:nvCxnSpPr>
          <p:spPr>
            <a:xfrm>
              <a:off x="3586658" y="3391442"/>
              <a:ext cx="228502" cy="2578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EDBC2B8-6EB0-6145-BD86-C6281595AE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54969" y="3866941"/>
              <a:ext cx="90246" cy="2494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19077ED-A14B-1949-8D03-E949D3D69897}"/>
                </a:ext>
              </a:extLst>
            </p:cNvPr>
            <p:cNvCxnSpPr>
              <a:cxnSpLocks/>
            </p:cNvCxnSpPr>
            <p:nvPr/>
          </p:nvCxnSpPr>
          <p:spPr>
            <a:xfrm>
              <a:off x="3252500" y="3870474"/>
              <a:ext cx="92678" cy="2459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B6034E78-58D8-1D40-89D1-22797FF87E84}"/>
                </a:ext>
              </a:extLst>
            </p:cNvPr>
            <p:cNvSpPr/>
            <p:nvPr/>
          </p:nvSpPr>
          <p:spPr>
            <a:xfrm>
              <a:off x="2911650" y="4116904"/>
              <a:ext cx="228804" cy="2288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90F60E6C-9D6E-174A-97F5-516ECC9F6402}"/>
                </a:ext>
              </a:extLst>
            </p:cNvPr>
            <p:cNvSpPr/>
            <p:nvPr/>
          </p:nvSpPr>
          <p:spPr>
            <a:xfrm>
              <a:off x="3233009" y="4117792"/>
              <a:ext cx="228804" cy="22880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D948662-86AC-B94A-9278-105F0A63CA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89969" y="3878053"/>
              <a:ext cx="90246" cy="2494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806FD22-F83C-3F46-8B01-D65F9FAEF332}"/>
                </a:ext>
              </a:extLst>
            </p:cNvPr>
            <p:cNvCxnSpPr>
              <a:cxnSpLocks/>
            </p:cNvCxnSpPr>
            <p:nvPr/>
          </p:nvCxnSpPr>
          <p:spPr>
            <a:xfrm>
              <a:off x="3874824" y="3874264"/>
              <a:ext cx="105354" cy="2532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81341AB-4715-6D4E-B7E5-B0CB256A1039}"/>
                </a:ext>
              </a:extLst>
            </p:cNvPr>
            <p:cNvSpPr/>
            <p:nvPr/>
          </p:nvSpPr>
          <p:spPr>
            <a:xfrm>
              <a:off x="3539908" y="4127500"/>
              <a:ext cx="228804" cy="22880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8B8F9BF-127F-4041-BED9-2BAAB1B2C46B}"/>
                </a:ext>
              </a:extLst>
            </p:cNvPr>
            <p:cNvSpPr/>
            <p:nvPr/>
          </p:nvSpPr>
          <p:spPr>
            <a:xfrm>
              <a:off x="3874824" y="4127500"/>
              <a:ext cx="228804" cy="22880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Down Arrow 71">
            <a:extLst>
              <a:ext uri="{FF2B5EF4-FFF2-40B4-BE49-F238E27FC236}">
                <a16:creationId xmlns:a16="http://schemas.microsoft.com/office/drawing/2014/main" id="{13DAA1EE-DCE2-A54B-85D6-9B2AC097FE91}"/>
              </a:ext>
            </a:extLst>
          </p:cNvPr>
          <p:cNvSpPr/>
          <p:nvPr/>
        </p:nvSpPr>
        <p:spPr>
          <a:xfrm>
            <a:off x="3538338" y="3649658"/>
            <a:ext cx="277845" cy="43542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Down Arrow 72">
            <a:extLst>
              <a:ext uri="{FF2B5EF4-FFF2-40B4-BE49-F238E27FC236}">
                <a16:creationId xmlns:a16="http://schemas.microsoft.com/office/drawing/2014/main" id="{80C5DBA0-3063-FB44-963B-5E2394928DE6}"/>
              </a:ext>
            </a:extLst>
          </p:cNvPr>
          <p:cNvSpPr/>
          <p:nvPr/>
        </p:nvSpPr>
        <p:spPr>
          <a:xfrm>
            <a:off x="5674337" y="3642080"/>
            <a:ext cx="277845" cy="43542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Down Arrow 73">
            <a:extLst>
              <a:ext uri="{FF2B5EF4-FFF2-40B4-BE49-F238E27FC236}">
                <a16:creationId xmlns:a16="http://schemas.microsoft.com/office/drawing/2014/main" id="{40E277CC-145F-4D47-963A-E92C7C44DFCA}"/>
              </a:ext>
            </a:extLst>
          </p:cNvPr>
          <p:cNvSpPr/>
          <p:nvPr/>
        </p:nvSpPr>
        <p:spPr>
          <a:xfrm>
            <a:off x="7814423" y="3642079"/>
            <a:ext cx="277845" cy="43542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Left Brace 74">
            <a:extLst>
              <a:ext uri="{FF2B5EF4-FFF2-40B4-BE49-F238E27FC236}">
                <a16:creationId xmlns:a16="http://schemas.microsoft.com/office/drawing/2014/main" id="{3421DB9B-7CFE-9C44-BE0E-026D0E381DB9}"/>
              </a:ext>
            </a:extLst>
          </p:cNvPr>
          <p:cNvSpPr/>
          <p:nvPr/>
        </p:nvSpPr>
        <p:spPr>
          <a:xfrm rot="16200000">
            <a:off x="5699178" y="1632171"/>
            <a:ext cx="291437" cy="563634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2CA11C4-A4A8-AE49-9DBB-5371AE21C09E}"/>
              </a:ext>
            </a:extLst>
          </p:cNvPr>
          <p:cNvCxnSpPr>
            <a:cxnSpLocks/>
          </p:cNvCxnSpPr>
          <p:nvPr/>
        </p:nvCxnSpPr>
        <p:spPr>
          <a:xfrm flipH="1">
            <a:off x="3928970" y="1287277"/>
            <a:ext cx="1884288" cy="866794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32BC330-0703-CF41-9EAD-41C93BA54290}"/>
              </a:ext>
            </a:extLst>
          </p:cNvPr>
          <p:cNvCxnSpPr>
            <a:cxnSpLocks/>
          </p:cNvCxnSpPr>
          <p:nvPr/>
        </p:nvCxnSpPr>
        <p:spPr>
          <a:xfrm>
            <a:off x="5813258" y="1287277"/>
            <a:ext cx="2" cy="785565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0542AE2-260B-4E47-867F-00A17C2FEE7F}"/>
              </a:ext>
            </a:extLst>
          </p:cNvPr>
          <p:cNvCxnSpPr>
            <a:cxnSpLocks/>
          </p:cNvCxnSpPr>
          <p:nvPr/>
        </p:nvCxnSpPr>
        <p:spPr>
          <a:xfrm>
            <a:off x="5813259" y="1290680"/>
            <a:ext cx="1809690" cy="897842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6F1CF47-E30F-F544-8352-62CC7EA06DEB}"/>
              </a:ext>
            </a:extLst>
          </p:cNvPr>
          <p:cNvCxnSpPr>
            <a:cxnSpLocks/>
          </p:cNvCxnSpPr>
          <p:nvPr/>
        </p:nvCxnSpPr>
        <p:spPr>
          <a:xfrm>
            <a:off x="3858041" y="2422823"/>
            <a:ext cx="209943" cy="257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A00747F-6FB3-1C4E-8F7B-1FC7BE2586E7}"/>
              </a:ext>
            </a:extLst>
          </p:cNvPr>
          <p:cNvCxnSpPr>
            <a:cxnSpLocks/>
          </p:cNvCxnSpPr>
          <p:nvPr/>
        </p:nvCxnSpPr>
        <p:spPr>
          <a:xfrm>
            <a:off x="4140684" y="2926168"/>
            <a:ext cx="124848" cy="258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B340695-5F25-CD4A-8A83-EFF77FBBB861}"/>
              </a:ext>
            </a:extLst>
          </p:cNvPr>
          <p:cNvCxnSpPr>
            <a:cxnSpLocks/>
          </p:cNvCxnSpPr>
          <p:nvPr/>
        </p:nvCxnSpPr>
        <p:spPr>
          <a:xfrm>
            <a:off x="5850341" y="2523016"/>
            <a:ext cx="192601" cy="210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A6F460D0-0400-E24E-B8D6-6D4C082A3A35}"/>
              </a:ext>
            </a:extLst>
          </p:cNvPr>
          <p:cNvCxnSpPr>
            <a:cxnSpLocks/>
          </p:cNvCxnSpPr>
          <p:nvPr/>
        </p:nvCxnSpPr>
        <p:spPr>
          <a:xfrm flipH="1">
            <a:off x="5927662" y="2930112"/>
            <a:ext cx="89505" cy="235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4546090-EAD5-894D-9D7F-0E08843F6118}"/>
              </a:ext>
            </a:extLst>
          </p:cNvPr>
          <p:cNvCxnSpPr>
            <a:cxnSpLocks/>
          </p:cNvCxnSpPr>
          <p:nvPr/>
        </p:nvCxnSpPr>
        <p:spPr>
          <a:xfrm flipH="1">
            <a:off x="7549840" y="2446264"/>
            <a:ext cx="201459" cy="234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2034B09-AEE2-134D-96D3-FB9A1A5F2019}"/>
              </a:ext>
            </a:extLst>
          </p:cNvPr>
          <p:cNvCxnSpPr>
            <a:cxnSpLocks/>
          </p:cNvCxnSpPr>
          <p:nvPr/>
        </p:nvCxnSpPr>
        <p:spPr>
          <a:xfrm flipH="1">
            <a:off x="7405472" y="2935308"/>
            <a:ext cx="100730" cy="245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52327B9A-8EA1-AF4C-A011-F6DB971A27CD}"/>
              </a:ext>
            </a:extLst>
          </p:cNvPr>
          <p:cNvSpPr/>
          <p:nvPr/>
        </p:nvSpPr>
        <p:spPr>
          <a:xfrm>
            <a:off x="3181376" y="4085058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Avenir Roman" panose="02000503020000020003" pitchFamily="2" charset="0"/>
              </a:rPr>
              <a:t>Class A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245DBD20-E38A-1043-B4B8-2304FA7B4021}"/>
              </a:ext>
            </a:extLst>
          </p:cNvPr>
          <p:cNvSpPr/>
          <p:nvPr/>
        </p:nvSpPr>
        <p:spPr>
          <a:xfrm>
            <a:off x="5264861" y="4113950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Avenir Roman" panose="02000503020000020003" pitchFamily="2" charset="0"/>
              </a:rPr>
              <a:t>Class A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2DB0910-D1B4-3741-8DF6-AD640F1B7A7C}"/>
              </a:ext>
            </a:extLst>
          </p:cNvPr>
          <p:cNvSpPr/>
          <p:nvPr/>
        </p:nvSpPr>
        <p:spPr>
          <a:xfrm>
            <a:off x="7464095" y="4110251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Avenir Roman" panose="02000503020000020003" pitchFamily="2" charset="0"/>
              </a:rPr>
              <a:t>Class B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A8B9ACC-9D2C-3D46-A06C-C81F2932AB18}"/>
              </a:ext>
            </a:extLst>
          </p:cNvPr>
          <p:cNvSpPr/>
          <p:nvPr/>
        </p:nvSpPr>
        <p:spPr>
          <a:xfrm>
            <a:off x="5387384" y="4743282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Avenir Roman" panose="02000503020000020003" pitchFamily="2" charset="0"/>
              </a:rPr>
              <a:t>Class A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1EA31A3-4ABA-C04B-833D-FDD7950D1E6E}"/>
              </a:ext>
            </a:extLst>
          </p:cNvPr>
          <p:cNvGrpSpPr/>
          <p:nvPr/>
        </p:nvGrpSpPr>
        <p:grpSpPr>
          <a:xfrm>
            <a:off x="5368717" y="758183"/>
            <a:ext cx="953579" cy="517542"/>
            <a:chOff x="10022220" y="908302"/>
            <a:chExt cx="953579" cy="517542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30E2EC5-4A96-2E40-BC20-F83C8A6AFEDE}"/>
                </a:ext>
              </a:extLst>
            </p:cNvPr>
            <p:cNvSpPr/>
            <p:nvPr/>
          </p:nvSpPr>
          <p:spPr>
            <a:xfrm>
              <a:off x="10022220" y="908302"/>
              <a:ext cx="889082" cy="51754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D045687-8B3F-5143-BEFE-6DA4192404E7}"/>
                </a:ext>
              </a:extLst>
            </p:cNvPr>
            <p:cNvSpPr/>
            <p:nvPr/>
          </p:nvSpPr>
          <p:spPr>
            <a:xfrm>
              <a:off x="10210991" y="978094"/>
              <a:ext cx="76480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Avenir Roman" panose="02000503020000020003" pitchFamily="2" charset="0"/>
                </a:rPr>
                <a:t>M</a:t>
              </a:r>
              <a:r>
                <a:rPr lang="en-US" b="1" baseline="-25000" dirty="0">
                  <a:solidFill>
                    <a:schemeClr val="bg1"/>
                  </a:solidFill>
                  <a:latin typeface="Avenir Roman" panose="02000503020000020003" pitchFamily="2" charset="0"/>
                </a:rPr>
                <a:t>x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Rounded Rectangle 108">
                <a:extLst>
                  <a:ext uri="{FF2B5EF4-FFF2-40B4-BE49-F238E27FC236}">
                    <a16:creationId xmlns:a16="http://schemas.microsoft.com/office/drawing/2014/main" id="{A76BFB79-C2C9-8341-9C07-BA34DC00F749}"/>
                  </a:ext>
                </a:extLst>
              </p:cNvPr>
              <p:cNvSpPr/>
              <p:nvPr/>
            </p:nvSpPr>
            <p:spPr>
              <a:xfrm>
                <a:off x="9151438" y="850885"/>
                <a:ext cx="1384673" cy="436392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1600" b="1" dirty="0">
                    <a:solidFill>
                      <a:schemeClr val="tx1"/>
                    </a:solidFill>
                    <a:latin typeface="Avenir Roman" panose="02000503020000020003" pitchFamily="2" charset="0"/>
                  </a:rPr>
                  <a:t> </a:t>
                </a:r>
              </a:p>
              <a:p>
                <a:pPr algn="ctr"/>
                <a:r>
                  <a:rPr lang="en-US" sz="1600" b="1" dirty="0">
                    <a:solidFill>
                      <a:schemeClr val="tx1"/>
                    </a:solidFill>
                    <a:latin typeface="Avenir Roman" panose="02000503020000020003" pitchFamily="2" charset="0"/>
                  </a:rPr>
                  <a:t>Instance</a:t>
                </a:r>
              </a:p>
            </p:txBody>
          </p:sp>
        </mc:Choice>
        <mc:Fallback>
          <p:sp>
            <p:nvSpPr>
              <p:cNvPr id="109" name="Rounded Rectangle 108">
                <a:extLst>
                  <a:ext uri="{FF2B5EF4-FFF2-40B4-BE49-F238E27FC236}">
                    <a16:creationId xmlns:a16="http://schemas.microsoft.com/office/drawing/2014/main" id="{A76BFB79-C2C9-8341-9C07-BA34DC00F7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1438" y="850885"/>
                <a:ext cx="1384673" cy="436392"/>
              </a:xfrm>
              <a:prstGeom prst="roundRect">
                <a:avLst/>
              </a:prstGeom>
              <a:blipFill>
                <a:blip r:embed="rId3"/>
                <a:stretch>
                  <a:fillRect t="-16667" b="-30556"/>
                </a:stretch>
              </a:blip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Rounded Rectangle 109">
                <a:extLst>
                  <a:ext uri="{FF2B5EF4-FFF2-40B4-BE49-F238E27FC236}">
                    <a16:creationId xmlns:a16="http://schemas.microsoft.com/office/drawing/2014/main" id="{CDFB141D-EE55-6F4F-982E-82B9D2501E8F}"/>
                  </a:ext>
                </a:extLst>
              </p:cNvPr>
              <p:cNvSpPr/>
              <p:nvPr/>
            </p:nvSpPr>
            <p:spPr>
              <a:xfrm>
                <a:off x="9151703" y="2551718"/>
                <a:ext cx="1384673" cy="7746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1600" b="1" dirty="0">
                    <a:solidFill>
                      <a:schemeClr val="tx1"/>
                    </a:solidFill>
                    <a:latin typeface="Avenir Roman" panose="02000503020000020003" pitchFamily="2" charset="0"/>
                  </a:rPr>
                  <a:t> </a:t>
                </a:r>
              </a:p>
              <a:p>
                <a:pPr algn="ctr"/>
                <a:r>
                  <a:rPr lang="en-US" sz="1600" b="1" dirty="0">
                    <a:solidFill>
                      <a:schemeClr val="tx1"/>
                    </a:solidFill>
                    <a:latin typeface="Avenir Roman" panose="02000503020000020003" pitchFamily="2" charset="0"/>
                  </a:rPr>
                  <a:t>Decision</a:t>
                </a:r>
              </a:p>
              <a:p>
                <a:pPr algn="ctr"/>
                <a:r>
                  <a:rPr lang="en-US" sz="1600" b="1" dirty="0">
                    <a:solidFill>
                      <a:schemeClr val="tx1"/>
                    </a:solidFill>
                    <a:latin typeface="Avenir Roman" panose="02000503020000020003" pitchFamily="2" charset="0"/>
                  </a:rPr>
                  <a:t>Trees</a:t>
                </a:r>
              </a:p>
            </p:txBody>
          </p:sp>
        </mc:Choice>
        <mc:Fallback>
          <p:sp>
            <p:nvSpPr>
              <p:cNvPr id="110" name="Rounded Rectangle 109">
                <a:extLst>
                  <a:ext uri="{FF2B5EF4-FFF2-40B4-BE49-F238E27FC236}">
                    <a16:creationId xmlns:a16="http://schemas.microsoft.com/office/drawing/2014/main" id="{CDFB141D-EE55-6F4F-982E-82B9D2501E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1703" y="2551718"/>
                <a:ext cx="1384673" cy="774675"/>
              </a:xfrm>
              <a:prstGeom prst="roundRect">
                <a:avLst/>
              </a:prstGeom>
              <a:blipFill>
                <a:blip r:embed="rId4"/>
                <a:stretch>
                  <a:fillRect b="-11111"/>
                </a:stretch>
              </a:blip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Rounded Rectangle 110">
                <a:extLst>
                  <a:ext uri="{FF2B5EF4-FFF2-40B4-BE49-F238E27FC236}">
                    <a16:creationId xmlns:a16="http://schemas.microsoft.com/office/drawing/2014/main" id="{61A7B13B-3E2C-1040-8BF1-FCDED378E7E1}"/>
                  </a:ext>
                </a:extLst>
              </p:cNvPr>
              <p:cNvSpPr/>
              <p:nvPr/>
            </p:nvSpPr>
            <p:spPr>
              <a:xfrm>
                <a:off x="9151703" y="3703649"/>
                <a:ext cx="1384673" cy="45455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1600" b="1" dirty="0">
                    <a:solidFill>
                      <a:schemeClr val="tx1"/>
                    </a:solidFill>
                    <a:latin typeface="Avenir Roman" panose="02000503020000020003" pitchFamily="2" charset="0"/>
                  </a:rPr>
                  <a:t> Prediction</a:t>
                </a:r>
              </a:p>
            </p:txBody>
          </p:sp>
        </mc:Choice>
        <mc:Fallback>
          <p:sp>
            <p:nvSpPr>
              <p:cNvPr id="111" name="Rounded Rectangle 110">
                <a:extLst>
                  <a:ext uri="{FF2B5EF4-FFF2-40B4-BE49-F238E27FC236}">
                    <a16:creationId xmlns:a16="http://schemas.microsoft.com/office/drawing/2014/main" id="{61A7B13B-3E2C-1040-8BF1-FCDED378E7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1703" y="3703649"/>
                <a:ext cx="1384673" cy="454554"/>
              </a:xfrm>
              <a:prstGeom prst="roundRect">
                <a:avLst/>
              </a:prstGeom>
              <a:blipFill>
                <a:blip r:embed="rId5"/>
                <a:stretch>
                  <a:fillRect b="-27027"/>
                </a:stretch>
              </a:blip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Rounded Rectangle 111">
                <a:extLst>
                  <a:ext uri="{FF2B5EF4-FFF2-40B4-BE49-F238E27FC236}">
                    <a16:creationId xmlns:a16="http://schemas.microsoft.com/office/drawing/2014/main" id="{74A614EA-3298-A243-9641-6B6EA125A78F}"/>
                  </a:ext>
                </a:extLst>
              </p:cNvPr>
              <p:cNvSpPr/>
              <p:nvPr/>
            </p:nvSpPr>
            <p:spPr>
              <a:xfrm>
                <a:off x="9151436" y="4590834"/>
                <a:ext cx="1384673" cy="64788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1600" b="1" dirty="0">
                    <a:solidFill>
                      <a:schemeClr val="tx1"/>
                    </a:solidFill>
                    <a:latin typeface="Avenir Roman" panose="02000503020000020003" pitchFamily="2" charset="0"/>
                  </a:rPr>
                  <a:t> </a:t>
                </a:r>
              </a:p>
              <a:p>
                <a:pPr algn="ctr"/>
                <a:r>
                  <a:rPr lang="en-US" sz="1600" b="1" dirty="0">
                    <a:solidFill>
                      <a:schemeClr val="tx1"/>
                    </a:solidFill>
                    <a:latin typeface="Avenir Roman" panose="02000503020000020003" pitchFamily="2" charset="0"/>
                  </a:rPr>
                  <a:t>Majority Vote</a:t>
                </a:r>
              </a:p>
            </p:txBody>
          </p:sp>
        </mc:Choice>
        <mc:Fallback>
          <p:sp>
            <p:nvSpPr>
              <p:cNvPr id="112" name="Rounded Rectangle 111">
                <a:extLst>
                  <a:ext uri="{FF2B5EF4-FFF2-40B4-BE49-F238E27FC236}">
                    <a16:creationId xmlns:a16="http://schemas.microsoft.com/office/drawing/2014/main" id="{74A614EA-3298-A243-9641-6B6EA125A7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1436" y="4590834"/>
                <a:ext cx="1384673" cy="647885"/>
              </a:xfrm>
              <a:prstGeom prst="roundRect">
                <a:avLst/>
              </a:prstGeom>
              <a:blipFill>
                <a:blip r:embed="rId6"/>
                <a:stretch>
                  <a:fillRect b="-22642"/>
                </a:stretch>
              </a:blip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Rectangle 112">
            <a:extLst>
              <a:ext uri="{FF2B5EF4-FFF2-40B4-BE49-F238E27FC236}">
                <a16:creationId xmlns:a16="http://schemas.microsoft.com/office/drawing/2014/main" id="{BE02AEE1-41DD-AD4E-924A-57F57D1DEE8D}"/>
              </a:ext>
            </a:extLst>
          </p:cNvPr>
          <p:cNvSpPr/>
          <p:nvPr/>
        </p:nvSpPr>
        <p:spPr>
          <a:xfrm>
            <a:off x="8822500" y="5606912"/>
            <a:ext cx="2042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Olatomiwa Bifarin</a:t>
            </a:r>
          </a:p>
        </p:txBody>
      </p:sp>
    </p:spTree>
    <p:extLst>
      <p:ext uri="{BB962C8B-B14F-4D97-AF65-F5344CB8AC3E}">
        <p14:creationId xmlns:p14="http://schemas.microsoft.com/office/powerpoint/2010/main" val="1167982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5A937-857C-8643-93B5-6B4149739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CE3846-A259-3240-91C0-1524DCF9BA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6400" y="2591594"/>
            <a:ext cx="3759200" cy="28194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17C1B8-85AA-AB46-82D5-484AE49E8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084" y="967563"/>
            <a:ext cx="6563832" cy="492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288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3FAD32F7-1F6D-BF45-AB57-C7024565AE07}"/>
              </a:ext>
            </a:extLst>
          </p:cNvPr>
          <p:cNvGrpSpPr/>
          <p:nvPr/>
        </p:nvGrpSpPr>
        <p:grpSpPr>
          <a:xfrm>
            <a:off x="786221" y="984928"/>
            <a:ext cx="3917490" cy="4587639"/>
            <a:chOff x="3838894" y="753224"/>
            <a:chExt cx="3917490" cy="4587639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C89FD75-45FE-3646-97E0-B266660FD747}"/>
                </a:ext>
              </a:extLst>
            </p:cNvPr>
            <p:cNvGrpSpPr/>
            <p:nvPr/>
          </p:nvGrpSpPr>
          <p:grpSpPr>
            <a:xfrm>
              <a:off x="3838894" y="1454663"/>
              <a:ext cx="3917490" cy="3886200"/>
              <a:chOff x="3838894" y="1454663"/>
              <a:chExt cx="3917490" cy="388620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C8B8F51-843B-074F-8982-28211CF43DCF}"/>
                  </a:ext>
                </a:extLst>
              </p:cNvPr>
              <p:cNvSpPr/>
              <p:nvPr/>
            </p:nvSpPr>
            <p:spPr>
              <a:xfrm>
                <a:off x="3838894" y="1454663"/>
                <a:ext cx="1958745" cy="3886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2609AFE-87CB-A747-89C3-2067C149A20E}"/>
                  </a:ext>
                </a:extLst>
              </p:cNvPr>
              <p:cNvSpPr/>
              <p:nvPr/>
            </p:nvSpPr>
            <p:spPr>
              <a:xfrm>
                <a:off x="5797639" y="1454663"/>
                <a:ext cx="1958745" cy="388620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" name="Delay 12">
                <a:extLst>
                  <a:ext uri="{FF2B5EF4-FFF2-40B4-BE49-F238E27FC236}">
                    <a16:creationId xmlns:a16="http://schemas.microsoft.com/office/drawing/2014/main" id="{42517DEF-66AD-0A4E-8DDA-54CC0BB66B9F}"/>
                  </a:ext>
                </a:extLst>
              </p:cNvPr>
              <p:cNvSpPr/>
              <p:nvPr/>
            </p:nvSpPr>
            <p:spPr>
              <a:xfrm>
                <a:off x="5797639" y="2506092"/>
                <a:ext cx="1523826" cy="1693890"/>
              </a:xfrm>
              <a:prstGeom prst="flowChartDelay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Delay 13">
                <a:extLst>
                  <a:ext uri="{FF2B5EF4-FFF2-40B4-BE49-F238E27FC236}">
                    <a16:creationId xmlns:a16="http://schemas.microsoft.com/office/drawing/2014/main" id="{0EF74660-3EF1-AD48-A33B-27E30519E757}"/>
                  </a:ext>
                </a:extLst>
              </p:cNvPr>
              <p:cNvSpPr/>
              <p:nvPr/>
            </p:nvSpPr>
            <p:spPr>
              <a:xfrm flipH="1">
                <a:off x="4417518" y="2506093"/>
                <a:ext cx="1386136" cy="1693889"/>
              </a:xfrm>
              <a:prstGeom prst="flowChartDelay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9045CD4-A6CD-D842-A5B5-75043BB6442C}"/>
                  </a:ext>
                </a:extLst>
              </p:cNvPr>
              <p:cNvSpPr/>
              <p:nvPr/>
            </p:nvSpPr>
            <p:spPr>
              <a:xfrm>
                <a:off x="5795663" y="3183760"/>
                <a:ext cx="152176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Avenir Roman" panose="02000503020000020003" pitchFamily="2" charset="0"/>
                  </a:rPr>
                  <a:t>False positives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DD05FDE-E8F0-1249-A0C6-22959176DC71}"/>
                  </a:ext>
                </a:extLst>
              </p:cNvPr>
              <p:cNvSpPr/>
              <p:nvPr/>
            </p:nvSpPr>
            <p:spPr>
              <a:xfrm>
                <a:off x="4391482" y="3182967"/>
                <a:ext cx="144841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Avenir Roman" panose="02000503020000020003" pitchFamily="2" charset="0"/>
                  </a:rPr>
                  <a:t>True positives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646CAD4-3A89-9746-86F1-2419D4922115}"/>
                  </a:ext>
                </a:extLst>
              </p:cNvPr>
              <p:cNvSpPr/>
              <p:nvPr/>
            </p:nvSpPr>
            <p:spPr>
              <a:xfrm>
                <a:off x="6016129" y="1811101"/>
                <a:ext cx="152214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Avenir Roman" panose="02000503020000020003" pitchFamily="2" charset="0"/>
                  </a:rPr>
                  <a:t>True negatives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A7B0B05-09BE-A143-910E-3B12CA80DE21}"/>
                  </a:ext>
                </a:extLst>
              </p:cNvPr>
              <p:cNvSpPr/>
              <p:nvPr/>
            </p:nvSpPr>
            <p:spPr>
              <a:xfrm>
                <a:off x="4017136" y="1810984"/>
                <a:ext cx="159550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Avenir Roman" panose="02000503020000020003" pitchFamily="2" charset="0"/>
                  </a:rPr>
                  <a:t>False negatives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3CBC6748-478C-1C44-AD14-685B8DF9FEB6}"/>
                  </a:ext>
                </a:extLst>
              </p:cNvPr>
              <p:cNvSpPr/>
              <p:nvPr/>
            </p:nvSpPr>
            <p:spPr>
              <a:xfrm>
                <a:off x="4996742" y="2173583"/>
                <a:ext cx="221673" cy="22167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8099A874-7C7E-1B4D-89BA-17EF6791AD15}"/>
                  </a:ext>
                </a:extLst>
              </p:cNvPr>
              <p:cNvSpPr/>
              <p:nvPr/>
            </p:nvSpPr>
            <p:spPr>
              <a:xfrm>
                <a:off x="4469143" y="2417956"/>
                <a:ext cx="221673" cy="22167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9BFE4E17-15B5-2D45-B5DA-8C564FC274DE}"/>
                  </a:ext>
                </a:extLst>
              </p:cNvPr>
              <p:cNvSpPr/>
              <p:nvPr/>
            </p:nvSpPr>
            <p:spPr>
              <a:xfrm>
                <a:off x="5150558" y="2751811"/>
                <a:ext cx="221673" cy="22167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B830E6D-9C1A-E94E-9955-AE7E74311299}"/>
                  </a:ext>
                </a:extLst>
              </p:cNvPr>
              <p:cNvSpPr/>
              <p:nvPr/>
            </p:nvSpPr>
            <p:spPr>
              <a:xfrm>
                <a:off x="5040050" y="3792045"/>
                <a:ext cx="221673" cy="22167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0BB0748A-1213-D042-98E2-FDF44458DE7F}"/>
                  </a:ext>
                </a:extLst>
              </p:cNvPr>
              <p:cNvSpPr/>
              <p:nvPr/>
            </p:nvSpPr>
            <p:spPr>
              <a:xfrm>
                <a:off x="4293664" y="4133214"/>
                <a:ext cx="221673" cy="22167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E8F127F5-A932-4345-BA34-A88041CD89BF}"/>
                  </a:ext>
                </a:extLst>
              </p:cNvPr>
              <p:cNvSpPr/>
              <p:nvPr/>
            </p:nvSpPr>
            <p:spPr>
              <a:xfrm>
                <a:off x="5107578" y="4662555"/>
                <a:ext cx="221673" cy="22167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695C4DF-E891-AE45-BFD0-2FB5922D7C88}"/>
                  </a:ext>
                </a:extLst>
              </p:cNvPr>
              <p:cNvSpPr/>
              <p:nvPr/>
            </p:nvSpPr>
            <p:spPr>
              <a:xfrm>
                <a:off x="3973804" y="3352244"/>
                <a:ext cx="221673" cy="22167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8E087A2A-FFB2-6142-87A9-B2A6B3013E24}"/>
                  </a:ext>
                </a:extLst>
              </p:cNvPr>
              <p:cNvSpPr/>
              <p:nvPr/>
            </p:nvSpPr>
            <p:spPr>
              <a:xfrm>
                <a:off x="6206215" y="2196282"/>
                <a:ext cx="221673" cy="22167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0FD2E64-90BA-CC43-AD49-31FCEC53F8CC}"/>
                  </a:ext>
                </a:extLst>
              </p:cNvPr>
              <p:cNvSpPr/>
              <p:nvPr/>
            </p:nvSpPr>
            <p:spPr>
              <a:xfrm>
                <a:off x="7095753" y="2263525"/>
                <a:ext cx="221673" cy="22167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F776AB3-CCEF-2244-B1B2-A6406D5FAD7E}"/>
                  </a:ext>
                </a:extLst>
              </p:cNvPr>
              <p:cNvSpPr/>
              <p:nvPr/>
            </p:nvSpPr>
            <p:spPr>
              <a:xfrm>
                <a:off x="6957516" y="2833965"/>
                <a:ext cx="221673" cy="22167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0CF44A06-379E-F342-BC23-C78B9F11DD54}"/>
                  </a:ext>
                </a:extLst>
              </p:cNvPr>
              <p:cNvSpPr/>
              <p:nvPr/>
            </p:nvSpPr>
            <p:spPr>
              <a:xfrm>
                <a:off x="7177760" y="4143000"/>
                <a:ext cx="221673" cy="22167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14A0C760-3C2C-F74D-AAB8-ABD435BA6E16}"/>
                  </a:ext>
                </a:extLst>
              </p:cNvPr>
              <p:cNvSpPr/>
              <p:nvPr/>
            </p:nvSpPr>
            <p:spPr>
              <a:xfrm>
                <a:off x="6664855" y="4498518"/>
                <a:ext cx="221673" cy="22167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BEA43996-8DAF-7C4D-89B4-F8D20A15C616}"/>
                  </a:ext>
                </a:extLst>
              </p:cNvPr>
              <p:cNvSpPr/>
              <p:nvPr/>
            </p:nvSpPr>
            <p:spPr>
              <a:xfrm>
                <a:off x="6188091" y="3820850"/>
                <a:ext cx="221673" cy="22167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E249012-E76D-4E41-9ED7-B6E01B0A189B}"/>
                  </a:ext>
                </a:extLst>
              </p:cNvPr>
              <p:cNvSpPr/>
              <p:nvPr/>
            </p:nvSpPr>
            <p:spPr>
              <a:xfrm>
                <a:off x="7177159" y="4713440"/>
                <a:ext cx="221673" cy="22167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66D6F77-6D7E-2A49-99FE-2677F744FC6A}"/>
                </a:ext>
              </a:extLst>
            </p:cNvPr>
            <p:cNvSpPr/>
            <p:nvPr/>
          </p:nvSpPr>
          <p:spPr>
            <a:xfrm>
              <a:off x="4616536" y="907398"/>
              <a:ext cx="42351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Avenir Roman" panose="02000503020000020003" pitchFamily="2" charset="0"/>
                </a:rPr>
                <a:t>+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972097F-64AF-DC41-992F-C10F368F97A4}"/>
                </a:ext>
              </a:extLst>
            </p:cNvPr>
            <p:cNvSpPr/>
            <p:nvPr/>
          </p:nvSpPr>
          <p:spPr>
            <a:xfrm>
              <a:off x="6495990" y="753224"/>
              <a:ext cx="3642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Avenir Roman" panose="02000503020000020003" pitchFamily="2" charset="0"/>
                </a:rPr>
                <a:t>_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816B7F3-AC27-5E45-8B97-C777F4BFD183}"/>
              </a:ext>
            </a:extLst>
          </p:cNvPr>
          <p:cNvGrpSpPr/>
          <p:nvPr/>
        </p:nvGrpSpPr>
        <p:grpSpPr>
          <a:xfrm>
            <a:off x="5547689" y="1719855"/>
            <a:ext cx="5869050" cy="3035868"/>
            <a:chOff x="5547689" y="1719855"/>
            <a:chExt cx="5869050" cy="303586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512B3CE-98F8-E94D-A8CC-1DEB3A1C50BD}"/>
                </a:ext>
              </a:extLst>
            </p:cNvPr>
            <p:cNvSpPr/>
            <p:nvPr/>
          </p:nvSpPr>
          <p:spPr>
            <a:xfrm>
              <a:off x="6418019" y="2388497"/>
              <a:ext cx="2499360" cy="11849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E2080DA-634F-B74A-838A-3591F11DF766}"/>
                </a:ext>
              </a:extLst>
            </p:cNvPr>
            <p:cNvSpPr/>
            <p:nvPr/>
          </p:nvSpPr>
          <p:spPr>
            <a:xfrm>
              <a:off x="6418019" y="3570757"/>
              <a:ext cx="2499360" cy="11849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9358641-62DE-BD4E-AF68-99A278B4465B}"/>
                </a:ext>
              </a:extLst>
            </p:cNvPr>
            <p:cNvSpPr/>
            <p:nvPr/>
          </p:nvSpPr>
          <p:spPr>
            <a:xfrm>
              <a:off x="8917379" y="2385791"/>
              <a:ext cx="2499360" cy="118496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38757E2-9A88-EC4C-8195-116C760D264C}"/>
                </a:ext>
              </a:extLst>
            </p:cNvPr>
            <p:cNvSpPr/>
            <p:nvPr/>
          </p:nvSpPr>
          <p:spPr>
            <a:xfrm>
              <a:off x="8917379" y="3568051"/>
              <a:ext cx="2499360" cy="118496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DBE801A-8581-2D4A-B447-9EDBABDD0103}"/>
                </a:ext>
              </a:extLst>
            </p:cNvPr>
            <p:cNvSpPr/>
            <p:nvPr/>
          </p:nvSpPr>
          <p:spPr>
            <a:xfrm>
              <a:off x="6813053" y="2755528"/>
              <a:ext cx="16064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venir Roman" panose="02000503020000020003" pitchFamily="2" charset="0"/>
                </a:rPr>
                <a:t>True positives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47596A6-DAE8-9C46-BFB9-069CAEDD369B}"/>
                </a:ext>
              </a:extLst>
            </p:cNvPr>
            <p:cNvSpPr/>
            <p:nvPr/>
          </p:nvSpPr>
          <p:spPr>
            <a:xfrm>
              <a:off x="6844289" y="3935403"/>
              <a:ext cx="17718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venir Roman" panose="02000503020000020003" pitchFamily="2" charset="0"/>
                </a:rPr>
                <a:t>False negatives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C31E45B-C040-1043-9C78-E4EE1B7F718D}"/>
                </a:ext>
              </a:extLst>
            </p:cNvPr>
            <p:cNvSpPr/>
            <p:nvPr/>
          </p:nvSpPr>
          <p:spPr>
            <a:xfrm>
              <a:off x="9313576" y="2755528"/>
              <a:ext cx="168693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venir Roman" panose="02000503020000020003" pitchFamily="2" charset="0"/>
                </a:rPr>
                <a:t>False positives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85774DE-766B-EF4E-A0DD-404E90A7183A}"/>
                </a:ext>
              </a:extLst>
            </p:cNvPr>
            <p:cNvSpPr/>
            <p:nvPr/>
          </p:nvSpPr>
          <p:spPr>
            <a:xfrm>
              <a:off x="9313191" y="3935403"/>
              <a:ext cx="16913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venir Roman" panose="02000503020000020003" pitchFamily="2" charset="0"/>
                </a:rPr>
                <a:t>True negatives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A3A4108-3F3A-FD4E-88E1-9353125EAF99}"/>
                </a:ext>
              </a:extLst>
            </p:cNvPr>
            <p:cNvSpPr/>
            <p:nvPr/>
          </p:nvSpPr>
          <p:spPr>
            <a:xfrm>
              <a:off x="7466670" y="1891645"/>
              <a:ext cx="42351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Avenir Roman" panose="02000503020000020003" pitchFamily="2" charset="0"/>
                </a:rPr>
                <a:t>+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F9F39F5-B5C2-A843-92A4-AEB696AD7FE1}"/>
                </a:ext>
              </a:extLst>
            </p:cNvPr>
            <p:cNvSpPr/>
            <p:nvPr/>
          </p:nvSpPr>
          <p:spPr>
            <a:xfrm>
              <a:off x="9802857" y="1792954"/>
              <a:ext cx="3642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Avenir Roman" panose="02000503020000020003" pitchFamily="2" charset="0"/>
                </a:rPr>
                <a:t>_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17ED856-45D8-3E42-9C2E-30C45A2AB7A9}"/>
                </a:ext>
              </a:extLst>
            </p:cNvPr>
            <p:cNvSpPr/>
            <p:nvPr/>
          </p:nvSpPr>
          <p:spPr>
            <a:xfrm>
              <a:off x="5979684" y="2755528"/>
              <a:ext cx="42351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Avenir Roman" panose="02000503020000020003" pitchFamily="2" charset="0"/>
                </a:rPr>
                <a:t>+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80D6AC4-FDA0-C245-9837-4ACADA8CA9FF}"/>
                </a:ext>
              </a:extLst>
            </p:cNvPr>
            <p:cNvSpPr/>
            <p:nvPr/>
          </p:nvSpPr>
          <p:spPr>
            <a:xfrm>
              <a:off x="5962620" y="3787762"/>
              <a:ext cx="3642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Avenir Roman" panose="02000503020000020003" pitchFamily="2" charset="0"/>
                </a:rPr>
                <a:t>_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DDB4884-D2B5-4343-874B-0EE156B295C7}"/>
                </a:ext>
              </a:extLst>
            </p:cNvPr>
            <p:cNvSpPr/>
            <p:nvPr/>
          </p:nvSpPr>
          <p:spPr>
            <a:xfrm>
              <a:off x="7890184" y="1719855"/>
              <a:ext cx="178536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>
                  <a:latin typeface="Avenir Roman" panose="02000503020000020003" pitchFamily="2" charset="0"/>
                </a:rPr>
                <a:t>Ground Truth</a:t>
              </a:r>
              <a:endParaRPr lang="en-US" sz="2000" dirty="0">
                <a:latin typeface="Avenir Roman" panose="02000503020000020003" pitchFamily="2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2AD399E-1820-9C4C-BC84-EDD6C217A1A6}"/>
                </a:ext>
              </a:extLst>
            </p:cNvPr>
            <p:cNvSpPr/>
            <p:nvPr/>
          </p:nvSpPr>
          <p:spPr>
            <a:xfrm rot="16200000">
              <a:off x="5043513" y="3400449"/>
              <a:ext cx="140846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>
                  <a:latin typeface="Avenir Roman" panose="02000503020000020003" pitchFamily="2" charset="0"/>
                </a:rPr>
                <a:t>Prediction</a:t>
              </a:r>
              <a:endParaRPr lang="en-US" sz="2000" dirty="0">
                <a:latin typeface="Avenir Roman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7209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50B5C6F8-AF8D-A649-972B-DC092AC4798E}"/>
              </a:ext>
            </a:extLst>
          </p:cNvPr>
          <p:cNvGrpSpPr/>
          <p:nvPr/>
        </p:nvGrpSpPr>
        <p:grpSpPr>
          <a:xfrm>
            <a:off x="374058" y="3667288"/>
            <a:ext cx="3516500" cy="2306048"/>
            <a:chOff x="1705417" y="1751068"/>
            <a:chExt cx="3808475" cy="249751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589950A-7EAD-F249-8919-159E34BD907F}"/>
                </a:ext>
              </a:extLst>
            </p:cNvPr>
            <p:cNvSpPr/>
            <p:nvPr/>
          </p:nvSpPr>
          <p:spPr>
            <a:xfrm>
              <a:off x="1705417" y="2800091"/>
              <a:ext cx="1703670" cy="433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>
                  <a:latin typeface="Avenir Roman" panose="02000503020000020003" pitchFamily="2" charset="0"/>
                </a:rPr>
                <a:t>Precision</a:t>
              </a:r>
              <a:r>
                <a:rPr lang="en-US" sz="2000" dirty="0">
                  <a:latin typeface="Avenir Roman" panose="02000503020000020003" pitchFamily="2" charset="0"/>
                </a:rPr>
                <a:t> = </a:t>
              </a:r>
            </a:p>
          </p:txBody>
        </p:sp>
        <p:sp>
          <p:nvSpPr>
            <p:cNvPr id="27" name="Delay 26">
              <a:extLst>
                <a:ext uri="{FF2B5EF4-FFF2-40B4-BE49-F238E27FC236}">
                  <a16:creationId xmlns:a16="http://schemas.microsoft.com/office/drawing/2014/main" id="{F0CBB1DB-3A00-0D4C-9CB7-6CE6B7A33A35}"/>
                </a:ext>
              </a:extLst>
            </p:cNvPr>
            <p:cNvSpPr/>
            <p:nvPr/>
          </p:nvSpPr>
          <p:spPr>
            <a:xfrm flipH="1">
              <a:off x="3907672" y="1751068"/>
              <a:ext cx="865561" cy="1057735"/>
            </a:xfrm>
            <a:prstGeom prst="flowChartDelay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8" name="Delay 27">
              <a:extLst>
                <a:ext uri="{FF2B5EF4-FFF2-40B4-BE49-F238E27FC236}">
                  <a16:creationId xmlns:a16="http://schemas.microsoft.com/office/drawing/2014/main" id="{907A3D1A-28C0-2848-8D56-965904A9A40E}"/>
                </a:ext>
              </a:extLst>
            </p:cNvPr>
            <p:cNvSpPr/>
            <p:nvPr/>
          </p:nvSpPr>
          <p:spPr>
            <a:xfrm>
              <a:off x="4365809" y="3156403"/>
              <a:ext cx="982529" cy="1092183"/>
            </a:xfrm>
            <a:prstGeom prst="flowChartDelay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Delay 28">
              <a:extLst>
                <a:ext uri="{FF2B5EF4-FFF2-40B4-BE49-F238E27FC236}">
                  <a16:creationId xmlns:a16="http://schemas.microsoft.com/office/drawing/2014/main" id="{13F4A95F-528E-AD45-8672-750E6B388002}"/>
                </a:ext>
              </a:extLst>
            </p:cNvPr>
            <p:cNvSpPr/>
            <p:nvPr/>
          </p:nvSpPr>
          <p:spPr>
            <a:xfrm flipH="1">
              <a:off x="3472059" y="3156405"/>
              <a:ext cx="893750" cy="1092182"/>
            </a:xfrm>
            <a:prstGeom prst="flowChartDelay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E3BE161-FE4A-254F-9863-951ED8564A94}"/>
                </a:ext>
              </a:extLst>
            </p:cNvPr>
            <p:cNvCxnSpPr>
              <a:cxnSpLocks/>
            </p:cNvCxnSpPr>
            <p:nvPr/>
          </p:nvCxnSpPr>
          <p:spPr>
            <a:xfrm>
              <a:off x="3406313" y="2987126"/>
              <a:ext cx="210757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55BD70-DE10-4D42-BB27-308B6AA01DC9}"/>
                </a:ext>
              </a:extLst>
            </p:cNvPr>
            <p:cNvSpPr/>
            <p:nvPr/>
          </p:nvSpPr>
          <p:spPr>
            <a:xfrm>
              <a:off x="4152714" y="2097866"/>
              <a:ext cx="48442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Avenir Roman" panose="02000503020000020003" pitchFamily="2" charset="0"/>
                </a:rPr>
                <a:t>TP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C85206D-6E72-1A47-8526-13DECB14AACF}"/>
                </a:ext>
              </a:extLst>
            </p:cNvPr>
            <p:cNvSpPr/>
            <p:nvPr/>
          </p:nvSpPr>
          <p:spPr>
            <a:xfrm>
              <a:off x="3827228" y="3516231"/>
              <a:ext cx="48442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Avenir Roman" panose="02000503020000020003" pitchFamily="2" charset="0"/>
                </a:rPr>
                <a:t>TP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2F33C3C-EA92-4E47-B971-433FD0F1A10D}"/>
                </a:ext>
              </a:extLst>
            </p:cNvPr>
            <p:cNvSpPr/>
            <p:nvPr/>
          </p:nvSpPr>
          <p:spPr>
            <a:xfrm>
              <a:off x="4560836" y="3516231"/>
              <a:ext cx="48442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Avenir Roman" panose="02000503020000020003" pitchFamily="2" charset="0"/>
                </a:rPr>
                <a:t>FP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91D2B59-D579-7349-8CC5-F0044A68181B}"/>
              </a:ext>
            </a:extLst>
          </p:cNvPr>
          <p:cNvGrpSpPr/>
          <p:nvPr/>
        </p:nvGrpSpPr>
        <p:grpSpPr>
          <a:xfrm>
            <a:off x="6403234" y="391625"/>
            <a:ext cx="3829099" cy="2656404"/>
            <a:chOff x="945491" y="3159499"/>
            <a:chExt cx="3829099" cy="265640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9982B84-D352-2D46-98EB-7C0B10B03A57}"/>
                </a:ext>
              </a:extLst>
            </p:cNvPr>
            <p:cNvGrpSpPr/>
            <p:nvPr/>
          </p:nvGrpSpPr>
          <p:grpSpPr>
            <a:xfrm>
              <a:off x="945491" y="3159499"/>
              <a:ext cx="3829099" cy="1668839"/>
              <a:chOff x="1684793" y="1801024"/>
              <a:chExt cx="3829099" cy="1668839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03068BBC-856D-3D43-972C-A03D7A6DA6C4}"/>
                  </a:ext>
                </a:extLst>
              </p:cNvPr>
              <p:cNvSpPr/>
              <p:nvPr/>
            </p:nvSpPr>
            <p:spPr>
              <a:xfrm>
                <a:off x="1684793" y="2761977"/>
                <a:ext cx="1725409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b="1" dirty="0">
                    <a:latin typeface="Avenir Roman" panose="02000503020000020003" pitchFamily="2" charset="0"/>
                  </a:rPr>
                  <a:t>Recall/</a:t>
                </a:r>
              </a:p>
              <a:p>
                <a:r>
                  <a:rPr lang="en-US" sz="2000" b="1" dirty="0">
                    <a:latin typeface="Avenir Roman" panose="02000503020000020003" pitchFamily="2" charset="0"/>
                  </a:rPr>
                  <a:t>Sensitivity </a:t>
                </a:r>
                <a:r>
                  <a:rPr lang="en-US" sz="2000" dirty="0">
                    <a:latin typeface="Avenir Roman" panose="02000503020000020003" pitchFamily="2" charset="0"/>
                  </a:rPr>
                  <a:t>= </a:t>
                </a:r>
              </a:p>
            </p:txBody>
          </p:sp>
          <p:sp>
            <p:nvSpPr>
              <p:cNvPr id="40" name="Delay 39">
                <a:extLst>
                  <a:ext uri="{FF2B5EF4-FFF2-40B4-BE49-F238E27FC236}">
                    <a16:creationId xmlns:a16="http://schemas.microsoft.com/office/drawing/2014/main" id="{8E019B93-8604-4248-86AD-746F37120B6B}"/>
                  </a:ext>
                </a:extLst>
              </p:cNvPr>
              <p:cNvSpPr/>
              <p:nvPr/>
            </p:nvSpPr>
            <p:spPr>
              <a:xfrm flipH="1">
                <a:off x="3978002" y="1801024"/>
                <a:ext cx="865561" cy="1057735"/>
              </a:xfrm>
              <a:prstGeom prst="flowChartDelay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C905E36-7EE8-D449-BA7B-F478A34082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6313" y="2987126"/>
                <a:ext cx="210757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26A50BC-92D6-8442-BB59-DACCE90087D0}"/>
                  </a:ext>
                </a:extLst>
              </p:cNvPr>
              <p:cNvSpPr/>
              <p:nvPr/>
            </p:nvSpPr>
            <p:spPr>
              <a:xfrm>
                <a:off x="4272068" y="2129836"/>
                <a:ext cx="4844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latin typeface="Avenir Roman" panose="02000503020000020003" pitchFamily="2" charset="0"/>
                  </a:rPr>
                  <a:t>TP</a:t>
                </a:r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E376A5C-07D6-214D-ACCF-B5ED7D87CF4C}"/>
                </a:ext>
              </a:extLst>
            </p:cNvPr>
            <p:cNvSpPr/>
            <p:nvPr/>
          </p:nvSpPr>
          <p:spPr>
            <a:xfrm>
              <a:off x="3413411" y="4491950"/>
              <a:ext cx="827173" cy="13239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Delay 47">
              <a:extLst>
                <a:ext uri="{FF2B5EF4-FFF2-40B4-BE49-F238E27FC236}">
                  <a16:creationId xmlns:a16="http://schemas.microsoft.com/office/drawing/2014/main" id="{6FA5717F-9615-E34F-B988-94C395F6A9B2}"/>
                </a:ext>
              </a:extLst>
            </p:cNvPr>
            <p:cNvSpPr/>
            <p:nvPr/>
          </p:nvSpPr>
          <p:spPr>
            <a:xfrm flipH="1">
              <a:off x="3671481" y="4787165"/>
              <a:ext cx="545086" cy="722683"/>
            </a:xfrm>
            <a:prstGeom prst="flowChartDelay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41B1E7B-DDE1-2042-AA92-063F68A0F868}"/>
                </a:ext>
              </a:extLst>
            </p:cNvPr>
            <p:cNvSpPr/>
            <p:nvPr/>
          </p:nvSpPr>
          <p:spPr>
            <a:xfrm>
              <a:off x="3771239" y="4986757"/>
              <a:ext cx="4539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venir Roman" panose="02000503020000020003" pitchFamily="2" charset="0"/>
                </a:rPr>
                <a:t>TP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6B551BC-E84D-EF48-91A2-1CE977ECB8D8}"/>
                </a:ext>
              </a:extLst>
            </p:cNvPr>
            <p:cNvSpPr/>
            <p:nvPr/>
          </p:nvSpPr>
          <p:spPr>
            <a:xfrm>
              <a:off x="3371874" y="4510254"/>
              <a:ext cx="4924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venir Roman" panose="02000503020000020003" pitchFamily="2" charset="0"/>
                </a:rPr>
                <a:t>FN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0DD387B-DB65-BE46-81F2-63C8F1A1AF6C}"/>
              </a:ext>
            </a:extLst>
          </p:cNvPr>
          <p:cNvGrpSpPr/>
          <p:nvPr/>
        </p:nvGrpSpPr>
        <p:grpSpPr>
          <a:xfrm>
            <a:off x="6730429" y="3667288"/>
            <a:ext cx="3533357" cy="2510739"/>
            <a:chOff x="4107481" y="226198"/>
            <a:chExt cx="3533357" cy="2510739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33C5D2F-D4A9-2C49-BDEB-A67F57BDAF6F}"/>
                </a:ext>
              </a:extLst>
            </p:cNvPr>
            <p:cNvSpPr/>
            <p:nvPr/>
          </p:nvSpPr>
          <p:spPr>
            <a:xfrm>
              <a:off x="4107481" y="1199560"/>
              <a:ext cx="172515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>
                  <a:latin typeface="Avenir Roman" panose="02000503020000020003" pitchFamily="2" charset="0"/>
                </a:rPr>
                <a:t>Specificity</a:t>
              </a:r>
              <a:r>
                <a:rPr lang="en-US" sz="2000" dirty="0">
                  <a:latin typeface="Avenir Roman" panose="02000503020000020003" pitchFamily="2" charset="0"/>
                </a:rPr>
                <a:t> = 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C55BE54-8913-E748-96D5-1F15D7EEE789}"/>
                </a:ext>
              </a:extLst>
            </p:cNvPr>
            <p:cNvSpPr/>
            <p:nvPr/>
          </p:nvSpPr>
          <p:spPr>
            <a:xfrm>
              <a:off x="6261747" y="226198"/>
              <a:ext cx="812180" cy="100876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2E5BA5A-E054-BC48-9446-807A87C7F37A}"/>
                </a:ext>
              </a:extLst>
            </p:cNvPr>
            <p:cNvCxnSpPr>
              <a:cxnSpLocks/>
            </p:cNvCxnSpPr>
            <p:nvPr/>
          </p:nvCxnSpPr>
          <p:spPr>
            <a:xfrm>
              <a:off x="5694836" y="1399615"/>
              <a:ext cx="19460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81B777C-3E62-9A43-980F-E34A50A879F1}"/>
                </a:ext>
              </a:extLst>
            </p:cNvPr>
            <p:cNvSpPr/>
            <p:nvPr/>
          </p:nvSpPr>
          <p:spPr>
            <a:xfrm>
              <a:off x="6419211" y="545914"/>
              <a:ext cx="4972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venir Roman" panose="02000503020000020003" pitchFamily="2" charset="0"/>
                </a:rPr>
                <a:t>TN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A4E7048-8F07-6449-BC68-6AAFD5A1CF54}"/>
                </a:ext>
              </a:extLst>
            </p:cNvPr>
            <p:cNvSpPr/>
            <p:nvPr/>
          </p:nvSpPr>
          <p:spPr>
            <a:xfrm>
              <a:off x="6235041" y="1507716"/>
              <a:ext cx="838886" cy="122922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1" name="Delay 60">
              <a:extLst>
                <a:ext uri="{FF2B5EF4-FFF2-40B4-BE49-F238E27FC236}">
                  <a16:creationId xmlns:a16="http://schemas.microsoft.com/office/drawing/2014/main" id="{A9CE5B9C-84A2-7C4F-967F-1EA436FC26FC}"/>
                </a:ext>
              </a:extLst>
            </p:cNvPr>
            <p:cNvSpPr/>
            <p:nvPr/>
          </p:nvSpPr>
          <p:spPr>
            <a:xfrm>
              <a:off x="6237445" y="1765697"/>
              <a:ext cx="521887" cy="708193"/>
            </a:xfrm>
            <a:prstGeom prst="flowChartDelay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E24F0CE-B69E-7D4E-8010-F06BA14659C9}"/>
                </a:ext>
              </a:extLst>
            </p:cNvPr>
            <p:cNvSpPr/>
            <p:nvPr/>
          </p:nvSpPr>
          <p:spPr>
            <a:xfrm>
              <a:off x="6218675" y="1937660"/>
              <a:ext cx="4491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venir Roman" panose="02000503020000020003" pitchFamily="2" charset="0"/>
                </a:rPr>
                <a:t>FP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5E420EF-851C-6C49-BE25-AB650514C7DC}"/>
                </a:ext>
              </a:extLst>
            </p:cNvPr>
            <p:cNvSpPr/>
            <p:nvPr/>
          </p:nvSpPr>
          <p:spPr>
            <a:xfrm>
              <a:off x="6624535" y="1492944"/>
              <a:ext cx="4972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venir Roman" panose="02000503020000020003" pitchFamily="2" charset="0"/>
                </a:rPr>
                <a:t>TN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D327344-DC35-C743-9ADE-BC3667BE16E8}"/>
              </a:ext>
            </a:extLst>
          </p:cNvPr>
          <p:cNvGrpSpPr/>
          <p:nvPr/>
        </p:nvGrpSpPr>
        <p:grpSpPr>
          <a:xfrm>
            <a:off x="374058" y="722231"/>
            <a:ext cx="5411711" cy="2339758"/>
            <a:chOff x="194055" y="3571429"/>
            <a:chExt cx="5411711" cy="2339758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9C74F39-E048-6147-933E-317FDB15E9BF}"/>
                </a:ext>
              </a:extLst>
            </p:cNvPr>
            <p:cNvSpPr/>
            <p:nvPr/>
          </p:nvSpPr>
          <p:spPr>
            <a:xfrm>
              <a:off x="194055" y="4473029"/>
              <a:ext cx="157126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>
                  <a:latin typeface="Avenir Roman" panose="02000503020000020003" pitchFamily="2" charset="0"/>
                </a:rPr>
                <a:t>Accuracy</a:t>
              </a:r>
              <a:r>
                <a:rPr lang="en-US" sz="2000" dirty="0">
                  <a:latin typeface="Avenir Roman" panose="02000503020000020003" pitchFamily="2" charset="0"/>
                </a:rPr>
                <a:t> = </a:t>
              </a:r>
            </a:p>
          </p:txBody>
        </p:sp>
        <p:sp>
          <p:nvSpPr>
            <p:cNvPr id="67" name="Delay 66">
              <a:extLst>
                <a:ext uri="{FF2B5EF4-FFF2-40B4-BE49-F238E27FC236}">
                  <a16:creationId xmlns:a16="http://schemas.microsoft.com/office/drawing/2014/main" id="{57B58737-2DC0-2F43-92F4-D61EAC059CA6}"/>
                </a:ext>
              </a:extLst>
            </p:cNvPr>
            <p:cNvSpPr/>
            <p:nvPr/>
          </p:nvSpPr>
          <p:spPr>
            <a:xfrm flipH="1">
              <a:off x="2573045" y="3571429"/>
              <a:ext cx="799203" cy="976644"/>
            </a:xfrm>
            <a:prstGeom prst="flowChartDelay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69F3555-4A24-0C44-983D-72A18E5BD6BF}"/>
                </a:ext>
              </a:extLst>
            </p:cNvPr>
            <p:cNvSpPr/>
            <p:nvPr/>
          </p:nvSpPr>
          <p:spPr>
            <a:xfrm>
              <a:off x="2799301" y="3891640"/>
              <a:ext cx="447290" cy="3694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Avenir Roman" panose="02000503020000020003" pitchFamily="2" charset="0"/>
                </a:rPr>
                <a:t>TP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3B40AD1-1166-AE43-B19E-E7E1D93E5805}"/>
                </a:ext>
              </a:extLst>
            </p:cNvPr>
            <p:cNvSpPr/>
            <p:nvPr/>
          </p:nvSpPr>
          <p:spPr>
            <a:xfrm>
              <a:off x="3350329" y="3789332"/>
              <a:ext cx="3642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/>
                <a:t>+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86061F4-FCC4-5C45-A4B9-C4A949B804CC}"/>
                </a:ext>
              </a:extLst>
            </p:cNvPr>
            <p:cNvSpPr/>
            <p:nvPr/>
          </p:nvSpPr>
          <p:spPr>
            <a:xfrm>
              <a:off x="3673453" y="3573029"/>
              <a:ext cx="812180" cy="97109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68132BC-3C4D-F642-9113-B618CE3255A2}"/>
                </a:ext>
              </a:extLst>
            </p:cNvPr>
            <p:cNvSpPr/>
            <p:nvPr/>
          </p:nvSpPr>
          <p:spPr>
            <a:xfrm>
              <a:off x="3830917" y="3892745"/>
              <a:ext cx="4972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venir Roman" panose="02000503020000020003" pitchFamily="2" charset="0"/>
                </a:rPr>
                <a:t>TN</a:t>
              </a: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2FC1AC2-81E3-DD4C-801D-2B60D98B18D1}"/>
                </a:ext>
              </a:extLst>
            </p:cNvPr>
            <p:cNvCxnSpPr>
              <a:cxnSpLocks/>
            </p:cNvCxnSpPr>
            <p:nvPr/>
          </p:nvCxnSpPr>
          <p:spPr>
            <a:xfrm>
              <a:off x="2709281" y="4724328"/>
              <a:ext cx="19460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Delay 74">
              <a:extLst>
                <a:ext uri="{FF2B5EF4-FFF2-40B4-BE49-F238E27FC236}">
                  <a16:creationId xmlns:a16="http://schemas.microsoft.com/office/drawing/2014/main" id="{4457AC3B-5E52-B84F-BEC0-57A2C97FBAA5}"/>
                </a:ext>
              </a:extLst>
            </p:cNvPr>
            <p:cNvSpPr/>
            <p:nvPr/>
          </p:nvSpPr>
          <p:spPr>
            <a:xfrm flipH="1">
              <a:off x="1590356" y="4902736"/>
              <a:ext cx="799203" cy="976644"/>
            </a:xfrm>
            <a:prstGeom prst="flowChartDelay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71EB109-91B3-2B4B-BD12-B0A9BFB7D73A}"/>
                </a:ext>
              </a:extLst>
            </p:cNvPr>
            <p:cNvSpPr/>
            <p:nvPr/>
          </p:nvSpPr>
          <p:spPr>
            <a:xfrm>
              <a:off x="1816612" y="5222947"/>
              <a:ext cx="447290" cy="3694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Avenir Roman" panose="02000503020000020003" pitchFamily="2" charset="0"/>
                </a:rPr>
                <a:t>TP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3192059-A1B5-8444-9B3E-031653F5A14B}"/>
                </a:ext>
              </a:extLst>
            </p:cNvPr>
            <p:cNvSpPr/>
            <p:nvPr/>
          </p:nvSpPr>
          <p:spPr>
            <a:xfrm>
              <a:off x="2367640" y="5120639"/>
              <a:ext cx="3642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/>
                <a:t>+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29423C0E-7C49-C648-8255-B6776894487E}"/>
                </a:ext>
              </a:extLst>
            </p:cNvPr>
            <p:cNvSpPr/>
            <p:nvPr/>
          </p:nvSpPr>
          <p:spPr>
            <a:xfrm>
              <a:off x="2690764" y="4904336"/>
              <a:ext cx="812180" cy="97109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C267C38-9B55-DF42-AFA7-74535BE46AE6}"/>
                </a:ext>
              </a:extLst>
            </p:cNvPr>
            <p:cNvSpPr/>
            <p:nvPr/>
          </p:nvSpPr>
          <p:spPr>
            <a:xfrm>
              <a:off x="2848228" y="5224052"/>
              <a:ext cx="4972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venir Roman" panose="02000503020000020003" pitchFamily="2" charset="0"/>
                </a:rPr>
                <a:t>TN</a:t>
              </a:r>
            </a:p>
          </p:txBody>
        </p:sp>
        <p:sp>
          <p:nvSpPr>
            <p:cNvPr id="80" name="Delay 79">
              <a:extLst>
                <a:ext uri="{FF2B5EF4-FFF2-40B4-BE49-F238E27FC236}">
                  <a16:creationId xmlns:a16="http://schemas.microsoft.com/office/drawing/2014/main" id="{258E96C2-0D1B-C047-B4D0-BEDBFD5FA667}"/>
                </a:ext>
              </a:extLst>
            </p:cNvPr>
            <p:cNvSpPr/>
            <p:nvPr/>
          </p:nvSpPr>
          <p:spPr>
            <a:xfrm>
              <a:off x="3807939" y="4902736"/>
              <a:ext cx="724309" cy="1008451"/>
            </a:xfrm>
            <a:prstGeom prst="flowChartDelay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53D446D-A6AD-C24E-B68C-317B8A4B4405}"/>
                </a:ext>
              </a:extLst>
            </p:cNvPr>
            <p:cNvSpPr/>
            <p:nvPr/>
          </p:nvSpPr>
          <p:spPr>
            <a:xfrm>
              <a:off x="3875402" y="5235087"/>
              <a:ext cx="447290" cy="3694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Avenir Roman" panose="02000503020000020003" pitchFamily="2" charset="0"/>
                </a:rPr>
                <a:t>FP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52A68F4-DEC8-6F49-AC38-064D8B5B3ECA}"/>
                </a:ext>
              </a:extLst>
            </p:cNvPr>
            <p:cNvSpPr/>
            <p:nvPr/>
          </p:nvSpPr>
          <p:spPr>
            <a:xfrm>
              <a:off x="3500181" y="5123653"/>
              <a:ext cx="3642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/>
                <a:t>+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69D71B3-992F-2441-AA8D-549870DFAA73}"/>
                </a:ext>
              </a:extLst>
            </p:cNvPr>
            <p:cNvSpPr/>
            <p:nvPr/>
          </p:nvSpPr>
          <p:spPr>
            <a:xfrm>
              <a:off x="4532248" y="5120639"/>
              <a:ext cx="3642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/>
                <a:t>+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F633C453-D2CF-1B43-A1E6-DBD72BD7949E}"/>
                </a:ext>
              </a:extLst>
            </p:cNvPr>
            <p:cNvSpPr/>
            <p:nvPr/>
          </p:nvSpPr>
          <p:spPr>
            <a:xfrm>
              <a:off x="4914974" y="4899094"/>
              <a:ext cx="649341" cy="10120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5E212CAD-D50B-9644-8D0A-AAC1E38B5DC0}"/>
                </a:ext>
              </a:extLst>
            </p:cNvPr>
            <p:cNvSpPr/>
            <p:nvPr/>
          </p:nvSpPr>
          <p:spPr>
            <a:xfrm>
              <a:off x="4989317" y="5232245"/>
              <a:ext cx="61644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Avenir Roman" panose="02000503020000020003" pitchFamily="2" charset="0"/>
                </a:rPr>
                <a:t>FN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5927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8879</TotalTime>
  <Words>465</Words>
  <Application>Microsoft Macintosh PowerPoint</Application>
  <PresentationFormat>Widescreen</PresentationFormat>
  <Paragraphs>198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Avenir Black</vt:lpstr>
      <vt:lpstr>Avenir Roman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79</cp:revision>
  <dcterms:created xsi:type="dcterms:W3CDTF">2020-03-10T21:40:48Z</dcterms:created>
  <dcterms:modified xsi:type="dcterms:W3CDTF">2020-07-02T19:19:08Z</dcterms:modified>
</cp:coreProperties>
</file>