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0" r:id="rId3"/>
    <p:sldId id="261" r:id="rId4"/>
    <p:sldId id="262" r:id="rId5"/>
    <p:sldId id="256" r:id="rId6"/>
    <p:sldId id="257" r:id="rId7"/>
    <p:sldId id="259" r:id="rId8"/>
    <p:sldId id="263" r:id="rId9"/>
    <p:sldId id="265" r:id="rId10"/>
    <p:sldId id="266" r:id="rId11"/>
    <p:sldId id="258" r:id="rId12"/>
    <p:sldId id="264" r:id="rId13"/>
    <p:sldId id="267" r:id="rId14"/>
    <p:sldId id="268" r:id="rId15"/>
    <p:sldId id="269" r:id="rId16"/>
    <p:sldId id="279" r:id="rId17"/>
    <p:sldId id="273" r:id="rId18"/>
    <p:sldId id="275" r:id="rId19"/>
    <p:sldId id="276" r:id="rId20"/>
    <p:sldId id="277" r:id="rId21"/>
    <p:sldId id="278" r:id="rId22"/>
    <p:sldId id="274" r:id="rId23"/>
    <p:sldId id="271" r:id="rId24"/>
    <p:sldId id="281" r:id="rId25"/>
    <p:sldId id="280" r:id="rId26"/>
    <p:sldId id="272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04"/>
  </p:normalViewPr>
  <p:slideViewPr>
    <p:cSldViewPr snapToGrid="0" snapToObjects="1" showGuides="1">
      <p:cViewPr varScale="1">
        <p:scale>
          <a:sx n="90" d="100"/>
          <a:sy n="90" d="100"/>
        </p:scale>
        <p:origin x="232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E918A-2221-EE40-989B-30225EAE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F6A48-8E63-AA42-9106-A8A27587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97CE2-6D0A-ED40-81F5-60AC74BF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3E504-32A5-C04B-9C3A-BD16B39A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AAC5E-9EA3-F846-A384-213BEAE6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05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C9299-6FFC-634F-B797-1D4F8D10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00D4A-7B4B-2A4D-A71A-FBC825C68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72AE7-DF89-F54C-ACC7-8456D173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A960F-42E6-B04E-8E21-0E68894B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C46CA-1613-6D4A-BB9B-31B04650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482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51FCEE-CE43-E041-AE13-914FC35AC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D3955-D535-1041-9595-F80A87CBD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521AB-2DCA-BA47-88C8-767B69B6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55907-4373-AF4C-AB17-E26DCDC9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889B0-BD20-B64A-AF03-D388D33A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600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C6021-12C3-E446-81CB-328FCF99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8DD9A-0662-CE49-A460-9BEDD3CD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C973-7703-7F4B-BB58-A24320CE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99FDA-13B4-F24A-A928-23558D6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FFB07-9153-6C49-8B4F-C35AF00F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65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2D81-A140-8445-96BF-0D9BDAAD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4FA5E-A42A-D149-BD4D-312081F3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998DF-EF54-EE40-BF55-CD045D17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17BAD-A6F5-6049-8860-2C6EFE65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1FC47-002D-1444-B94A-55E245EC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281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D33E4-82D6-1E40-8DF9-16C6709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89682-0B05-3147-B8AC-0F8A3ED81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EBE35-46DF-8E44-8016-844DFC9E6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752DB-5B15-0541-8FD8-0D3ABC4B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878E7-135F-3545-BC9D-1CDEA022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BE0523-F89F-494B-8D28-E5C43485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2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BFCC-9FA7-1A49-A5D2-7EE544CB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63868-1712-3247-9E30-D21EFCCB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9BAED-0E13-2A42-BC2E-54082FD7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C23EC8-7D58-4049-B00E-D090D746D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1B13BC-A037-6649-AB7F-0DF34508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5A4419-CC1D-F742-A5F5-240D9097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E9CFCF-B299-0043-8B28-393C9E2D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8B44E5-7899-564E-9EBF-3FD954DE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43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10577-D5C5-8144-9B4A-4ABF64F6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7829D-B3D9-F540-90AD-1D534A95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E180E-C716-D349-AF2A-0F6E4C27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12107-A6C8-204E-95E6-BBCA2FE5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973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0AA220-A068-4E41-A7E6-56D7B5A9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CF7CAB-F6C3-F646-9747-AE722FD2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83D58-C732-C74A-A41F-F2F9F73F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223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83D0B-BE74-D743-B395-F7944A4F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B95B1-52E6-4E4F-B590-06148990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24007-B3D3-5E47-A983-7ED9E1B82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032102-2161-4A43-AC0C-6EF569AA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7DE9A-6B1E-8848-A746-8DC74F46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9B356-5E2C-F646-A66C-875B04E1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790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D9C6-D78C-1F48-9201-75DAC647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064C6D-F706-8848-A02B-2EA91DAAB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75434-D7B1-8E4C-8EF6-ABECFC48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C2890-B83F-C544-B0B7-8D33F47F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DCB2A-8AD0-A04D-9ADE-F6EDADD5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F8FCB-F7DD-444E-BE89-EADE06A9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88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3E60EF-23DB-0143-B962-904DEF71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CBE84-1B03-5C46-8D35-7BA91660C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EC282-CBC2-6F49-8861-7C4FEFAB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0F17-C177-FD48-B436-4A6CFDCD5624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5096F-3B8B-424A-A1D3-BE8F0EFBB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0A31B-1C8A-8C40-BE9C-8630BB3CF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372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3955D-3AA3-6247-A192-8A9E5FB0AB41}"/>
              </a:ext>
            </a:extLst>
          </p:cNvPr>
          <p:cNvSpPr txBox="1"/>
          <p:nvPr/>
        </p:nvSpPr>
        <p:spPr>
          <a:xfrm>
            <a:off x="1179462" y="1158295"/>
            <a:ext cx="19960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사내식당</a:t>
            </a:r>
            <a:endParaRPr kumimoji="1" lang="en-US" altLang="ko-Kore-KR" sz="28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  <a:p>
            <a:r>
              <a:rPr kumimoji="1" lang="ko-KR" altLang="en-US" sz="28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식수</a:t>
            </a:r>
            <a:r>
              <a:rPr kumimoji="1" lang="en-US" altLang="ko-KR" sz="28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ko-KR" altLang="en-US" sz="28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인원</a:t>
            </a:r>
            <a:endParaRPr kumimoji="1" lang="en-US" altLang="ko-KR" sz="28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  <a:p>
            <a:r>
              <a:rPr kumimoji="1" lang="ko-KR" altLang="en-US" sz="2800" b="1" spc="-150" dirty="0">
                <a:solidFill>
                  <a:schemeClr val="accent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예측 프로그램</a:t>
            </a:r>
            <a:endParaRPr kumimoji="1" lang="ko-Kore-KR" altLang="en-US" sz="2800" b="1" spc="-150" dirty="0">
              <a:solidFill>
                <a:schemeClr val="accent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9842F-27F8-9D48-9B04-7C35E0961B41}"/>
              </a:ext>
            </a:extLst>
          </p:cNvPr>
          <p:cNvSpPr txBox="1"/>
          <p:nvPr/>
        </p:nvSpPr>
        <p:spPr>
          <a:xfrm>
            <a:off x="1179462" y="2701786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u="sng" spc="-150" dirty="0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Forecast on Data Program</a:t>
            </a:r>
            <a:endParaRPr kumimoji="1" lang="ko-Kore-KR" altLang="en-US" sz="2000" u="sng" spc="-150" dirty="0">
              <a:solidFill>
                <a:schemeClr val="accent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1AF81-3660-D04F-AB4F-77CBC04A2B2C}"/>
              </a:ext>
            </a:extLst>
          </p:cNvPr>
          <p:cNvSpPr txBox="1"/>
          <p:nvPr/>
        </p:nvSpPr>
        <p:spPr>
          <a:xfrm>
            <a:off x="1179462" y="5036554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2022.01.20</a:t>
            </a:r>
          </a:p>
          <a:p>
            <a:r>
              <a:rPr kumimoji="1" lang="en-US" altLang="ko-Kore-KR" sz="12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Team 3</a:t>
            </a:r>
            <a:endParaRPr kumimoji="1" lang="ko-Kore-KR" altLang="en-US" sz="1200" b="1" spc="-150" dirty="0">
              <a:solidFill>
                <a:schemeClr val="tx1">
                  <a:lumMod val="65000"/>
                  <a:lumOff val="3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839CF-680E-864C-9D9C-04921986A69F}"/>
              </a:ext>
            </a:extLst>
          </p:cNvPr>
          <p:cNvSpPr txBox="1"/>
          <p:nvPr/>
        </p:nvSpPr>
        <p:spPr>
          <a:xfrm>
            <a:off x="1179461" y="5578600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u="sng" spc="-150" dirty="0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https://</a:t>
            </a:r>
            <a:r>
              <a:rPr kumimoji="1" lang="en-US" altLang="ko-Kore-KR" sz="1200" b="1" u="sng" spc="-150" dirty="0" err="1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github.com</a:t>
            </a:r>
            <a:r>
              <a:rPr kumimoji="1" lang="en-US" altLang="ko-Kore-KR" sz="1200" b="1" u="sng" spc="-150" dirty="0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/</a:t>
            </a:r>
            <a:r>
              <a:rPr kumimoji="1" lang="en-US" altLang="ko-Kore-KR" sz="1200" b="1" u="sng" spc="-150" dirty="0" err="1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obilige</a:t>
            </a:r>
            <a:r>
              <a:rPr kumimoji="1" lang="en-US" altLang="ko-Kore-KR" sz="1200" b="1" u="sng" spc="-150" dirty="0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/Team3/</a:t>
            </a:r>
          </a:p>
        </p:txBody>
      </p:sp>
    </p:spTree>
    <p:extLst>
      <p:ext uri="{BB962C8B-B14F-4D97-AF65-F5344CB8AC3E}">
        <p14:creationId xmlns:p14="http://schemas.microsoft.com/office/powerpoint/2010/main" val="37438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9654AC-B811-A04F-A610-187FB4439410}"/>
              </a:ext>
            </a:extLst>
          </p:cNvPr>
          <p:cNvSpPr txBox="1"/>
          <p:nvPr/>
        </p:nvSpPr>
        <p:spPr>
          <a:xfrm>
            <a:off x="707136" y="47778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u="sng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Data</a:t>
            </a:r>
            <a:endParaRPr kumimoji="1" lang="ko-Kore-KR" altLang="en-US" sz="2400" b="1" u="sng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01CDA-115A-6F45-BA0A-FD5055F778E6}"/>
              </a:ext>
            </a:extLst>
          </p:cNvPr>
          <p:cNvSpPr/>
          <p:nvPr/>
        </p:nvSpPr>
        <p:spPr>
          <a:xfrm>
            <a:off x="698299" y="5010912"/>
            <a:ext cx="10810949" cy="1207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C25AF-B232-2D4A-AE8A-4AC270A03D82}"/>
              </a:ext>
            </a:extLst>
          </p:cNvPr>
          <p:cNvSpPr txBox="1"/>
          <p:nvPr/>
        </p:nvSpPr>
        <p:spPr>
          <a:xfrm>
            <a:off x="859536" y="5067407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1. 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삭제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지점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지점명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등 불필요한 칼럼은 제거한다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1FE25-A8D5-F147-AEB3-2C24AB10A7D4}"/>
              </a:ext>
            </a:extLst>
          </p:cNvPr>
          <p:cNvSpPr txBox="1"/>
          <p:nvPr/>
        </p:nvSpPr>
        <p:spPr>
          <a:xfrm>
            <a:off x="859536" y="5436739"/>
            <a:ext cx="660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 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추가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기온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강수량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풍속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습도 등을 이용해 불쾌지수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체감온도 칼럼을 추가한다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14158-DDE8-0345-BF37-66F32E662F3D}"/>
              </a:ext>
            </a:extLst>
          </p:cNvPr>
          <p:cNvSpPr txBox="1"/>
          <p:nvPr/>
        </p:nvSpPr>
        <p:spPr>
          <a:xfrm>
            <a:off x="859536" y="5806071"/>
            <a:ext cx="585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3</a:t>
            </a:r>
            <a:r>
              <a:rPr kumimoji="1" lang="en-US" altLang="ko-Kore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 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변경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비가 오지 않았을 때 </a:t>
            </a:r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결측값으로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처리했다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이를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으로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바꿔준다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7" name="그림 6" descr="텍스트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979E1AF0-A64D-0C49-B73D-29676475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" y="1115589"/>
            <a:ext cx="7083552" cy="35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6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CB1738-038E-8E45-97A6-1003F40408A3}"/>
              </a:ext>
            </a:extLst>
          </p:cNvPr>
          <p:cNvSpPr/>
          <p:nvPr/>
        </p:nvSpPr>
        <p:spPr>
          <a:xfrm>
            <a:off x="704336" y="296559"/>
            <a:ext cx="10775092" cy="2934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D3CF2-C039-AF47-83C3-EFBD497958D5}"/>
              </a:ext>
            </a:extLst>
          </p:cNvPr>
          <p:cNvSpPr/>
          <p:nvPr/>
        </p:nvSpPr>
        <p:spPr>
          <a:xfrm>
            <a:off x="1112113" y="1641008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9840DD-1D1B-7E45-BE59-646828B8D903}"/>
              </a:ext>
            </a:extLst>
          </p:cNvPr>
          <p:cNvSpPr/>
          <p:nvPr/>
        </p:nvSpPr>
        <p:spPr>
          <a:xfrm>
            <a:off x="2026514" y="1641008"/>
            <a:ext cx="823781" cy="771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요일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E5994-AABA-8F4A-A361-0BDA3AB15B01}"/>
              </a:ext>
            </a:extLst>
          </p:cNvPr>
          <p:cNvSpPr/>
          <p:nvPr/>
        </p:nvSpPr>
        <p:spPr>
          <a:xfrm>
            <a:off x="2940916" y="1641001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본사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정원수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8682A7-27B0-BF41-AA16-A1FB84ECA5D3}"/>
              </a:ext>
            </a:extLst>
          </p:cNvPr>
          <p:cNvSpPr/>
          <p:nvPr/>
        </p:nvSpPr>
        <p:spPr>
          <a:xfrm>
            <a:off x="3855317" y="1641000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출장자수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8F02DE-1A85-CA4C-A237-BD814A3C5F45}"/>
              </a:ext>
            </a:extLst>
          </p:cNvPr>
          <p:cNvSpPr/>
          <p:nvPr/>
        </p:nvSpPr>
        <p:spPr>
          <a:xfrm>
            <a:off x="4769718" y="1641000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야근자수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6CE4B-CD1F-CC4E-8C16-859A8A4223C6}"/>
              </a:ext>
            </a:extLst>
          </p:cNvPr>
          <p:cNvSpPr/>
          <p:nvPr/>
        </p:nvSpPr>
        <p:spPr>
          <a:xfrm>
            <a:off x="5684119" y="16409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재택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근무자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C92F5E-EA3C-584D-B16B-B397AC82A1F5}"/>
              </a:ext>
            </a:extLst>
          </p:cNvPr>
          <p:cNvSpPr/>
          <p:nvPr/>
        </p:nvSpPr>
        <p:spPr>
          <a:xfrm>
            <a:off x="6598520" y="16409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조식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메뉴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068BE8-A9BF-FB44-A4A4-ECC2CCA8004B}"/>
              </a:ext>
            </a:extLst>
          </p:cNvPr>
          <p:cNvSpPr/>
          <p:nvPr/>
        </p:nvSpPr>
        <p:spPr>
          <a:xfrm>
            <a:off x="7512921" y="16409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중식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메뉴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A1FD72-7FED-714C-BF71-A1BB5403E29C}"/>
              </a:ext>
            </a:extLst>
          </p:cNvPr>
          <p:cNvSpPr/>
          <p:nvPr/>
        </p:nvSpPr>
        <p:spPr>
          <a:xfrm>
            <a:off x="8427322" y="16409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석식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메뉴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1A4EB3-E7C0-6849-8226-6376665D28D7}"/>
              </a:ext>
            </a:extLst>
          </p:cNvPr>
          <p:cNvSpPr/>
          <p:nvPr/>
        </p:nvSpPr>
        <p:spPr>
          <a:xfrm>
            <a:off x="9341723" y="16409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중식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인원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0386FF-78E9-B54F-92C8-A1D3C172BB64}"/>
              </a:ext>
            </a:extLst>
          </p:cNvPr>
          <p:cNvSpPr/>
          <p:nvPr/>
        </p:nvSpPr>
        <p:spPr>
          <a:xfrm>
            <a:off x="10256124" y="16409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석식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85F48-9723-D449-A134-290F4E17E85E}"/>
              </a:ext>
            </a:extLst>
          </p:cNvPr>
          <p:cNvSpPr txBox="1"/>
          <p:nvPr/>
        </p:nvSpPr>
        <p:spPr>
          <a:xfrm>
            <a:off x="1112113" y="840256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식당</a:t>
            </a:r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CSV </a:t>
            </a:r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데이터 변수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0A2881-8ED2-B14F-AA51-193C7BF7D157}"/>
              </a:ext>
            </a:extLst>
          </p:cNvPr>
          <p:cNvSpPr/>
          <p:nvPr/>
        </p:nvSpPr>
        <p:spPr>
          <a:xfrm>
            <a:off x="708454" y="3570368"/>
            <a:ext cx="10775092" cy="2934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B9B3C9-AA92-6B43-A68C-78404F94125A}"/>
              </a:ext>
            </a:extLst>
          </p:cNvPr>
          <p:cNvSpPr txBox="1"/>
          <p:nvPr/>
        </p:nvSpPr>
        <p:spPr>
          <a:xfrm>
            <a:off x="1112113" y="4114065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날씨 </a:t>
            </a:r>
            <a:r>
              <a:rPr kumimoji="1" lang="en-US" altLang="ko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CSV </a:t>
            </a:r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데이터 변수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D68961-F5BA-CE4E-BC3E-0B28B4813E1A}"/>
              </a:ext>
            </a:extLst>
          </p:cNvPr>
          <p:cNvSpPr/>
          <p:nvPr/>
        </p:nvSpPr>
        <p:spPr>
          <a:xfrm>
            <a:off x="1112113" y="491480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지점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5478E9-C860-4645-BA8A-A14EE20043B0}"/>
              </a:ext>
            </a:extLst>
          </p:cNvPr>
          <p:cNvSpPr/>
          <p:nvPr/>
        </p:nvSpPr>
        <p:spPr>
          <a:xfrm>
            <a:off x="2026514" y="4914809"/>
            <a:ext cx="823781" cy="771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지점명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0AE836-DFE5-FA4F-9E56-5BAE048D8393}"/>
              </a:ext>
            </a:extLst>
          </p:cNvPr>
          <p:cNvSpPr/>
          <p:nvPr/>
        </p:nvSpPr>
        <p:spPr>
          <a:xfrm>
            <a:off x="2940916" y="4914802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일시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119AE0-61D9-384A-BD20-7DAAB8F126E0}"/>
              </a:ext>
            </a:extLst>
          </p:cNvPr>
          <p:cNvSpPr/>
          <p:nvPr/>
        </p:nvSpPr>
        <p:spPr>
          <a:xfrm>
            <a:off x="3855317" y="4914801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평균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FE6D4D-9633-6049-BF00-EC8353811863}"/>
              </a:ext>
            </a:extLst>
          </p:cNvPr>
          <p:cNvSpPr/>
          <p:nvPr/>
        </p:nvSpPr>
        <p:spPr>
          <a:xfrm>
            <a:off x="4769718" y="4914801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일일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강수량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19C9209-0E9A-864C-9272-0E56F3C1119E}"/>
              </a:ext>
            </a:extLst>
          </p:cNvPr>
          <p:cNvSpPr/>
          <p:nvPr/>
        </p:nvSpPr>
        <p:spPr>
          <a:xfrm>
            <a:off x="5684119" y="4914800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평균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풍속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E4850A7-6249-1C4B-B6D9-609577AF9EE6}"/>
              </a:ext>
            </a:extLst>
          </p:cNvPr>
          <p:cNvSpPr/>
          <p:nvPr/>
        </p:nvSpPr>
        <p:spPr>
          <a:xfrm>
            <a:off x="6598520" y="4914800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평균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습도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94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CB1738-038E-8E45-97A6-1003F40408A3}"/>
              </a:ext>
            </a:extLst>
          </p:cNvPr>
          <p:cNvSpPr/>
          <p:nvPr/>
        </p:nvSpPr>
        <p:spPr>
          <a:xfrm>
            <a:off x="704336" y="296559"/>
            <a:ext cx="10775092" cy="2934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D3CF2-C039-AF47-83C3-EFBD497958D5}"/>
              </a:ext>
            </a:extLst>
          </p:cNvPr>
          <p:cNvSpPr/>
          <p:nvPr/>
        </p:nvSpPr>
        <p:spPr>
          <a:xfrm>
            <a:off x="1112113" y="1336208"/>
            <a:ext cx="823781" cy="771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9840DD-1D1B-7E45-BE59-646828B8D903}"/>
              </a:ext>
            </a:extLst>
          </p:cNvPr>
          <p:cNvSpPr/>
          <p:nvPr/>
        </p:nvSpPr>
        <p:spPr>
          <a:xfrm>
            <a:off x="2026514" y="1336208"/>
            <a:ext cx="823781" cy="771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요일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E5994-AABA-8F4A-A361-0BDA3AB15B01}"/>
              </a:ext>
            </a:extLst>
          </p:cNvPr>
          <p:cNvSpPr/>
          <p:nvPr/>
        </p:nvSpPr>
        <p:spPr>
          <a:xfrm>
            <a:off x="2940916" y="1336201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본사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정원수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8682A7-27B0-BF41-AA16-A1FB84ECA5D3}"/>
              </a:ext>
            </a:extLst>
          </p:cNvPr>
          <p:cNvSpPr/>
          <p:nvPr/>
        </p:nvSpPr>
        <p:spPr>
          <a:xfrm>
            <a:off x="3855317" y="1336200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출장자수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8F02DE-1A85-CA4C-A237-BD814A3C5F45}"/>
              </a:ext>
            </a:extLst>
          </p:cNvPr>
          <p:cNvSpPr/>
          <p:nvPr/>
        </p:nvSpPr>
        <p:spPr>
          <a:xfrm>
            <a:off x="4769718" y="1336200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야근자수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6CE4B-CD1F-CC4E-8C16-859A8A4223C6}"/>
              </a:ext>
            </a:extLst>
          </p:cNvPr>
          <p:cNvSpPr/>
          <p:nvPr/>
        </p:nvSpPr>
        <p:spPr>
          <a:xfrm>
            <a:off x="5684119" y="13361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재택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근무자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068BE8-A9BF-FB44-A4A4-ECC2CCA8004B}"/>
              </a:ext>
            </a:extLst>
          </p:cNvPr>
          <p:cNvSpPr/>
          <p:nvPr/>
        </p:nvSpPr>
        <p:spPr>
          <a:xfrm>
            <a:off x="7086201" y="1336199"/>
            <a:ext cx="823781" cy="771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중식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메뉴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A1FD72-7FED-714C-BF71-A1BB5403E29C}"/>
              </a:ext>
            </a:extLst>
          </p:cNvPr>
          <p:cNvSpPr/>
          <p:nvPr/>
        </p:nvSpPr>
        <p:spPr>
          <a:xfrm>
            <a:off x="8000602" y="1336199"/>
            <a:ext cx="823781" cy="771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석식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메뉴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1A4EB3-E7C0-6849-8226-6376665D28D7}"/>
              </a:ext>
            </a:extLst>
          </p:cNvPr>
          <p:cNvSpPr/>
          <p:nvPr/>
        </p:nvSpPr>
        <p:spPr>
          <a:xfrm>
            <a:off x="9341723" y="13361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중식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인원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0386FF-78E9-B54F-92C8-A1D3C172BB64}"/>
              </a:ext>
            </a:extLst>
          </p:cNvPr>
          <p:cNvSpPr/>
          <p:nvPr/>
        </p:nvSpPr>
        <p:spPr>
          <a:xfrm>
            <a:off x="10256124" y="13361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석식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85F48-9723-D449-A134-290F4E17E85E}"/>
              </a:ext>
            </a:extLst>
          </p:cNvPr>
          <p:cNvSpPr txBox="1"/>
          <p:nvPr/>
        </p:nvSpPr>
        <p:spPr>
          <a:xfrm>
            <a:off x="1112113" y="535456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식당</a:t>
            </a:r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CSV </a:t>
            </a:r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데이터 변수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0A2881-8ED2-B14F-AA51-193C7BF7D157}"/>
              </a:ext>
            </a:extLst>
          </p:cNvPr>
          <p:cNvSpPr/>
          <p:nvPr/>
        </p:nvSpPr>
        <p:spPr>
          <a:xfrm>
            <a:off x="708454" y="3570368"/>
            <a:ext cx="10775092" cy="2934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B9B3C9-AA92-6B43-A68C-78404F94125A}"/>
              </a:ext>
            </a:extLst>
          </p:cNvPr>
          <p:cNvSpPr txBox="1"/>
          <p:nvPr/>
        </p:nvSpPr>
        <p:spPr>
          <a:xfrm>
            <a:off x="1112113" y="3809265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날씨 </a:t>
            </a:r>
            <a:r>
              <a:rPr kumimoji="1" lang="en-US" altLang="ko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CSV </a:t>
            </a:r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데이터 변수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0AE836-DFE5-FA4F-9E56-5BAE048D8393}"/>
              </a:ext>
            </a:extLst>
          </p:cNvPr>
          <p:cNvSpPr/>
          <p:nvPr/>
        </p:nvSpPr>
        <p:spPr>
          <a:xfrm>
            <a:off x="2940916" y="4610002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일시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119AE0-61D9-384A-BD20-7DAAB8F126E0}"/>
              </a:ext>
            </a:extLst>
          </p:cNvPr>
          <p:cNvSpPr/>
          <p:nvPr/>
        </p:nvSpPr>
        <p:spPr>
          <a:xfrm>
            <a:off x="3855317" y="4610001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평균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FE6D4D-9633-6049-BF00-EC8353811863}"/>
              </a:ext>
            </a:extLst>
          </p:cNvPr>
          <p:cNvSpPr/>
          <p:nvPr/>
        </p:nvSpPr>
        <p:spPr>
          <a:xfrm>
            <a:off x="4769718" y="4610001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일일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강수량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19C9209-0E9A-864C-9272-0E56F3C1119E}"/>
              </a:ext>
            </a:extLst>
          </p:cNvPr>
          <p:cNvSpPr/>
          <p:nvPr/>
        </p:nvSpPr>
        <p:spPr>
          <a:xfrm>
            <a:off x="5684119" y="4610000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평균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풍속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E4850A7-6249-1C4B-B6D9-609577AF9EE6}"/>
              </a:ext>
            </a:extLst>
          </p:cNvPr>
          <p:cNvSpPr/>
          <p:nvPr/>
        </p:nvSpPr>
        <p:spPr>
          <a:xfrm>
            <a:off x="6598520" y="4610000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평균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습도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F4E554-2806-4347-80CD-17C3F91901B7}"/>
              </a:ext>
            </a:extLst>
          </p:cNvPr>
          <p:cNvSpPr/>
          <p:nvPr/>
        </p:nvSpPr>
        <p:spPr>
          <a:xfrm>
            <a:off x="5238840" y="2239367"/>
            <a:ext cx="823781" cy="7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실근무자수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A454CA-5018-EC4B-8E4C-C0410A1B8103}"/>
              </a:ext>
            </a:extLst>
          </p:cNvPr>
          <p:cNvSpPr/>
          <p:nvPr/>
        </p:nvSpPr>
        <p:spPr>
          <a:xfrm>
            <a:off x="1112113" y="2243540"/>
            <a:ext cx="823781" cy="7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계절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35F348-C941-7941-874B-BFABF6A13A80}"/>
              </a:ext>
            </a:extLst>
          </p:cNvPr>
          <p:cNvSpPr/>
          <p:nvPr/>
        </p:nvSpPr>
        <p:spPr>
          <a:xfrm>
            <a:off x="6622888" y="2243540"/>
            <a:ext cx="823781" cy="7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밥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C82F4A-C144-9B4B-8A67-2FBC7A4E6E46}"/>
              </a:ext>
            </a:extLst>
          </p:cNvPr>
          <p:cNvSpPr/>
          <p:nvPr/>
        </p:nvSpPr>
        <p:spPr>
          <a:xfrm>
            <a:off x="7537305" y="2243540"/>
            <a:ext cx="823781" cy="7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국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5BAC908-DA6C-8646-B510-39C007EC92EA}"/>
              </a:ext>
            </a:extLst>
          </p:cNvPr>
          <p:cNvSpPr/>
          <p:nvPr/>
        </p:nvSpPr>
        <p:spPr>
          <a:xfrm>
            <a:off x="8451706" y="2243540"/>
            <a:ext cx="823781" cy="7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메인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9EE2EA-5CFA-3B47-B2A3-4156F2E6B941}"/>
              </a:ext>
            </a:extLst>
          </p:cNvPr>
          <p:cNvSpPr/>
          <p:nvPr/>
        </p:nvSpPr>
        <p:spPr>
          <a:xfrm>
            <a:off x="6598504" y="5521801"/>
            <a:ext cx="823781" cy="7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불쾌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지수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5FFF7F-41CA-7941-8873-E9D358E31541}"/>
              </a:ext>
            </a:extLst>
          </p:cNvPr>
          <p:cNvSpPr/>
          <p:nvPr/>
        </p:nvSpPr>
        <p:spPr>
          <a:xfrm>
            <a:off x="7512921" y="5521801"/>
            <a:ext cx="823781" cy="7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체감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온도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79EA53-0AC9-5448-9206-899291DFEEC0}"/>
              </a:ext>
            </a:extLst>
          </p:cNvPr>
          <p:cNvSpPr/>
          <p:nvPr/>
        </p:nvSpPr>
        <p:spPr>
          <a:xfrm>
            <a:off x="2027037" y="2239368"/>
            <a:ext cx="823781" cy="7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연도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028076-5C66-354C-9BD5-F892EA6FEFE9}"/>
              </a:ext>
            </a:extLst>
          </p:cNvPr>
          <p:cNvSpPr/>
          <p:nvPr/>
        </p:nvSpPr>
        <p:spPr>
          <a:xfrm>
            <a:off x="2940915" y="2239368"/>
            <a:ext cx="823781" cy="7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월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87EEA3D-4C9C-FD4A-92DB-6E2D7E5306E8}"/>
              </a:ext>
            </a:extLst>
          </p:cNvPr>
          <p:cNvSpPr/>
          <p:nvPr/>
        </p:nvSpPr>
        <p:spPr>
          <a:xfrm>
            <a:off x="3854793" y="2239368"/>
            <a:ext cx="823781" cy="7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</a:t>
            </a:r>
            <a:endParaRPr kumimoji="1" lang="en-US" altLang="ko-Kore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63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99E3130-F252-7D4C-9C94-9D7240D0C041}"/>
              </a:ext>
            </a:extLst>
          </p:cNvPr>
          <p:cNvSpPr txBox="1"/>
          <p:nvPr/>
        </p:nvSpPr>
        <p:spPr>
          <a:xfrm>
            <a:off x="1136497" y="632992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시계열</a:t>
            </a:r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EDA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0A5A6F-6D62-C940-A282-4F7F29D3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97" y="1795722"/>
            <a:ext cx="3935375" cy="184396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32F0972-BE61-3840-8657-0B988098C2F8}"/>
              </a:ext>
            </a:extLst>
          </p:cNvPr>
          <p:cNvSpPr txBox="1"/>
          <p:nvPr/>
        </p:nvSpPr>
        <p:spPr>
          <a:xfrm>
            <a:off x="1136496" y="137894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-</a:t>
            </a:r>
            <a:r>
              <a:rPr kumimoji="1"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일별 중식</a:t>
            </a:r>
            <a:r>
              <a:rPr kumimoji="1"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석식</a:t>
            </a:r>
            <a:r>
              <a:rPr kumimoji="1"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인원 수 변화 추이</a:t>
            </a:r>
            <a:endParaRPr kumimoji="1" lang="ko-Kore-KR" altLang="en-US" spc="-15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527836-D20B-664C-B0BE-5456D05BB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84" y="4163786"/>
            <a:ext cx="3913200" cy="18431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1CE7356-3984-CD4A-BD8C-E7D0F829B389}"/>
              </a:ext>
            </a:extLst>
          </p:cNvPr>
          <p:cNvSpPr txBox="1"/>
          <p:nvPr/>
        </p:nvSpPr>
        <p:spPr>
          <a:xfrm>
            <a:off x="1143871" y="3756685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-</a:t>
            </a:r>
            <a:r>
              <a:rPr kumimoji="1"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재택근무자</a:t>
            </a:r>
            <a:r>
              <a:rPr kumimoji="1"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수 변화 추이</a:t>
            </a:r>
            <a:endParaRPr kumimoji="1" lang="ko-Kore-KR" altLang="en-US" spc="-15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D24D14-CF2D-104F-BE5A-985672CBE931}"/>
              </a:ext>
            </a:extLst>
          </p:cNvPr>
          <p:cNvSpPr/>
          <p:nvPr/>
        </p:nvSpPr>
        <p:spPr>
          <a:xfrm>
            <a:off x="5779008" y="1926336"/>
            <a:ext cx="5974080" cy="1539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E11F85-3EB8-AC4E-A15E-275129DE86EA}"/>
              </a:ext>
            </a:extLst>
          </p:cNvPr>
          <p:cNvSpPr/>
          <p:nvPr/>
        </p:nvSpPr>
        <p:spPr>
          <a:xfrm>
            <a:off x="5779008" y="4315716"/>
            <a:ext cx="5974080" cy="1539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34C8EC-C8E9-8443-8BEB-A6FEA8478FCF}"/>
              </a:ext>
            </a:extLst>
          </p:cNvPr>
          <p:cNvSpPr txBox="1"/>
          <p:nvPr/>
        </p:nvSpPr>
        <p:spPr>
          <a:xfrm>
            <a:off x="5932926" y="2141327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1. 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매년 비슷한 패턴의 증감 추이를 보임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62E52C-04A9-3849-85D2-1E6912F2FF1B}"/>
              </a:ext>
            </a:extLst>
          </p:cNvPr>
          <p:cNvSpPr txBox="1"/>
          <p:nvPr/>
        </p:nvSpPr>
        <p:spPr>
          <a:xfrm>
            <a:off x="5932926" y="2510659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 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계절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요일에 따른 증감 패턴이 있을 수 있음을 유추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EC8E0B-2499-964D-A8F6-86C297DC111E}"/>
              </a:ext>
            </a:extLst>
          </p:cNvPr>
          <p:cNvSpPr txBox="1"/>
          <p:nvPr/>
        </p:nvSpPr>
        <p:spPr>
          <a:xfrm>
            <a:off x="5932926" y="2879991"/>
            <a:ext cx="530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3</a:t>
            </a:r>
            <a:r>
              <a:rPr kumimoji="1" lang="en-US" altLang="ko-Kore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 </a:t>
            </a:r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석식의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경우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인원이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 값 파악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석식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운영을 하지 않은 날 존재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9904E9-B81B-6945-B410-F8A89906522C}"/>
              </a:ext>
            </a:extLst>
          </p:cNvPr>
          <p:cNvSpPr txBox="1"/>
          <p:nvPr/>
        </p:nvSpPr>
        <p:spPr>
          <a:xfrm>
            <a:off x="5932926" y="4713839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1. 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코로나 이 후 </a:t>
            </a:r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재택근무자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수가 늘어남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0FA607-2208-C941-AA1F-7AA67C2B157F}"/>
              </a:ext>
            </a:extLst>
          </p:cNvPr>
          <p:cNvSpPr txBox="1"/>
          <p:nvPr/>
        </p:nvSpPr>
        <p:spPr>
          <a:xfrm>
            <a:off x="5932926" y="5083171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 </a:t>
            </a:r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재택근무자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수 변화에 비해 </a:t>
            </a:r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식수인원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증감 변화 폭이 크지 않음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16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44FE3C-5472-E54F-919E-3099EF535C5D}"/>
              </a:ext>
            </a:extLst>
          </p:cNvPr>
          <p:cNvSpPr txBox="1"/>
          <p:nvPr/>
        </p:nvSpPr>
        <p:spPr>
          <a:xfrm>
            <a:off x="1136497" y="59013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SQL</a:t>
            </a:r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EDA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A0F75-028E-FA41-9E2F-A2C683FC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206505"/>
            <a:ext cx="9852426" cy="1479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AB280-9E0A-CA46-9479-8F76BFF25801}"/>
              </a:ext>
            </a:extLst>
          </p:cNvPr>
          <p:cNvSpPr txBox="1"/>
          <p:nvPr/>
        </p:nvSpPr>
        <p:spPr>
          <a:xfrm>
            <a:off x="714635" y="3658677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Menu :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93DA3-EA0C-F74B-865C-81B35276C2B2}"/>
              </a:ext>
            </a:extLst>
          </p:cNvPr>
          <p:cNvSpPr txBox="1"/>
          <p:nvPr/>
        </p:nvSpPr>
        <p:spPr>
          <a:xfrm>
            <a:off x="4271649" y="3658677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Weather :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4EEF5-50F2-9742-9CF9-FBB5116E21DA}"/>
              </a:ext>
            </a:extLst>
          </p:cNvPr>
          <p:cNvSpPr txBox="1"/>
          <p:nvPr/>
        </p:nvSpPr>
        <p:spPr>
          <a:xfrm>
            <a:off x="8329311" y="3658677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Date :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A1BDB-AD82-F446-827F-FA93D75C3016}"/>
              </a:ext>
            </a:extLst>
          </p:cNvPr>
          <p:cNvSpPr txBox="1"/>
          <p:nvPr/>
        </p:nvSpPr>
        <p:spPr>
          <a:xfrm>
            <a:off x="714635" y="4216966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밥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&amp;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특식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국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&amp;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찌개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면유무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신메뉴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여부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41716-AD4D-BE48-875B-B9CAAC51DED0}"/>
              </a:ext>
            </a:extLst>
          </p:cNvPr>
          <p:cNvSpPr txBox="1"/>
          <p:nvPr/>
        </p:nvSpPr>
        <p:spPr>
          <a:xfrm>
            <a:off x="700346" y="4592896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중식은 영향 있는 편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석식은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영향이 적은 편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97FD6-AB27-9541-A1AA-005FAEB689CE}"/>
              </a:ext>
            </a:extLst>
          </p:cNvPr>
          <p:cNvSpPr txBox="1"/>
          <p:nvPr/>
        </p:nvSpPr>
        <p:spPr>
          <a:xfrm>
            <a:off x="714633" y="4968826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특히 국 종류 선호 있는 것으로 유추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3EA9D-319A-9D46-91B8-13802D535C42}"/>
              </a:ext>
            </a:extLst>
          </p:cNvPr>
          <p:cNvSpPr txBox="1"/>
          <p:nvPr/>
        </p:nvSpPr>
        <p:spPr>
          <a:xfrm>
            <a:off x="4271651" y="4216966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기온에 따라 식당 이용 인원이 늘어나는 경향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X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69207-E86B-3744-AB58-DFFA4D253C63}"/>
              </a:ext>
            </a:extLst>
          </p:cNvPr>
          <p:cNvSpPr txBox="1"/>
          <p:nvPr/>
        </p:nvSpPr>
        <p:spPr>
          <a:xfrm>
            <a:off x="4271650" y="4592896"/>
            <a:ext cx="3047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비 오는 경우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중식 이용 인원 늘어나는 편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4AB2E-D192-DC40-AC3F-598570116E05}"/>
              </a:ext>
            </a:extLst>
          </p:cNvPr>
          <p:cNvSpPr txBox="1"/>
          <p:nvPr/>
        </p:nvSpPr>
        <p:spPr>
          <a:xfrm>
            <a:off x="4271649" y="4968826"/>
            <a:ext cx="3510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비 오는 경우에도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석식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이용 인원은 변화 없는 편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D9119-DA98-2245-9129-0F4FBCE4DCC1}"/>
              </a:ext>
            </a:extLst>
          </p:cNvPr>
          <p:cNvSpPr txBox="1"/>
          <p:nvPr/>
        </p:nvSpPr>
        <p:spPr>
          <a:xfrm>
            <a:off x="8329313" y="412034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주말에 가까울수록 이용 인원 감소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C19A1-7208-2F49-807E-2A3F5F3FF5AD}"/>
              </a:ext>
            </a:extLst>
          </p:cNvPr>
          <p:cNvSpPr txBox="1"/>
          <p:nvPr/>
        </p:nvSpPr>
        <p:spPr>
          <a:xfrm>
            <a:off x="8329312" y="4496272"/>
            <a:ext cx="3530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수요일 저녁은 자기계발의 날이 있어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 날 존재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15D0B-7925-724A-9CD9-419A56199964}"/>
              </a:ext>
            </a:extLst>
          </p:cNvPr>
          <p:cNvSpPr txBox="1"/>
          <p:nvPr/>
        </p:nvSpPr>
        <p:spPr>
          <a:xfrm>
            <a:off x="8329311" y="4872202"/>
            <a:ext cx="3025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연휴 전날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식수인원이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줄어드는 경향 보임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71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24E91-9393-294A-BE6B-C41117A0F6B7}"/>
              </a:ext>
            </a:extLst>
          </p:cNvPr>
          <p:cNvSpPr txBox="1"/>
          <p:nvPr/>
        </p:nvSpPr>
        <p:spPr>
          <a:xfrm>
            <a:off x="1136497" y="632992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Machine Learning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4FD81-CA9F-2146-B24D-07D19A6A9343}"/>
              </a:ext>
            </a:extLst>
          </p:cNvPr>
          <p:cNvSpPr txBox="1"/>
          <p:nvPr/>
        </p:nvSpPr>
        <p:spPr>
          <a:xfrm>
            <a:off x="1136497" y="1094657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 One-Hot Encoding</a:t>
            </a:r>
            <a:endParaRPr kumimoji="1" lang="ko-Kore-KR" altLang="en-US" sz="2000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579305-FBDE-7149-895F-F0A2A5B1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96" y="1658112"/>
            <a:ext cx="2786829" cy="4566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3E22F9-4442-234B-A60E-E2DBA168E0C2}"/>
              </a:ext>
            </a:extLst>
          </p:cNvPr>
          <p:cNvSpPr txBox="1"/>
          <p:nvPr/>
        </p:nvSpPr>
        <p:spPr>
          <a:xfrm>
            <a:off x="5019649" y="1633728"/>
            <a:ext cx="3180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1.</a:t>
            </a:r>
            <a:r>
              <a:rPr kumimoji="1" lang="ko-KR" altLang="en-US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</a:t>
            </a:r>
            <a:r>
              <a:rPr kumimoji="1" lang="ko-KR" altLang="en-US" sz="2000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카테고리화해야할</a:t>
            </a:r>
            <a:r>
              <a:rPr kumimoji="1" lang="ko-KR" altLang="en-US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데이터 칼럼</a:t>
            </a:r>
            <a:endParaRPr kumimoji="1" lang="ko-Kore-KR" altLang="en-US" sz="2000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15091-408A-1742-A738-CDEAC8B0A5E3}"/>
              </a:ext>
            </a:extLst>
          </p:cNvPr>
          <p:cNvSpPr txBox="1"/>
          <p:nvPr/>
        </p:nvSpPr>
        <p:spPr>
          <a:xfrm>
            <a:off x="5019648" y="2160607"/>
            <a:ext cx="4751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season, year, month, date, weekdays</a:t>
            </a:r>
            <a:r>
              <a:rPr kumimoji="1" lang="en-US" altLang="ko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vacation,</a:t>
            </a:r>
          </a:p>
          <a:p>
            <a:r>
              <a:rPr kumimoji="1" lang="en-US" altLang="ko-KR" sz="2000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lunch_rice</a:t>
            </a:r>
            <a:r>
              <a:rPr kumimoji="1" lang="en-US" altLang="ko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kumimoji="1" lang="en-US" altLang="ko-KR" sz="2000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new_lunch</a:t>
            </a:r>
            <a:endParaRPr kumimoji="1" lang="ko-Kore-KR" altLang="en-US" sz="2000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F1E69-F57C-3C4D-A136-83F3202855D1}"/>
              </a:ext>
            </a:extLst>
          </p:cNvPr>
          <p:cNvSpPr txBox="1"/>
          <p:nvPr/>
        </p:nvSpPr>
        <p:spPr>
          <a:xfrm>
            <a:off x="5019647" y="2865517"/>
            <a:ext cx="3485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계절</a:t>
            </a:r>
            <a:r>
              <a:rPr kumimoji="1"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연도</a:t>
            </a:r>
            <a:r>
              <a:rPr kumimoji="1"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월</a:t>
            </a:r>
            <a:r>
              <a:rPr kumimoji="1"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일</a:t>
            </a:r>
            <a:r>
              <a:rPr kumimoji="1"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요일</a:t>
            </a:r>
            <a:r>
              <a:rPr kumimoji="1"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쌀밥 </a:t>
            </a:r>
            <a:r>
              <a:rPr kumimoji="1"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or </a:t>
            </a:r>
            <a:r>
              <a:rPr kumimoji="1"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특식</a:t>
            </a:r>
            <a:r>
              <a:rPr kumimoji="1"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신메뉴</a:t>
            </a:r>
            <a:r>
              <a:rPr kumimoji="1"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여부</a:t>
            </a:r>
            <a:endParaRPr kumimoji="1" lang="ko-Kore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D00A3-F600-2749-8A85-05C91166F805}"/>
              </a:ext>
            </a:extLst>
          </p:cNvPr>
          <p:cNvSpPr txBox="1"/>
          <p:nvPr/>
        </p:nvSpPr>
        <p:spPr>
          <a:xfrm>
            <a:off x="5019649" y="3655997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2.</a:t>
            </a:r>
            <a:r>
              <a:rPr kumimoji="1" lang="ko-KR" altLang="en-US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</a:t>
            </a:r>
            <a:r>
              <a:rPr kumimoji="1" lang="en-US" altLang="ko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Coding</a:t>
            </a:r>
            <a:endParaRPr kumimoji="1" lang="ko-Kore-KR" altLang="en-US" sz="2000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3CA08-7C99-C04E-ADC7-9E33A0B13F8B}"/>
              </a:ext>
            </a:extLst>
          </p:cNvPr>
          <p:cNvSpPr txBox="1"/>
          <p:nvPr/>
        </p:nvSpPr>
        <p:spPr>
          <a:xfrm>
            <a:off x="5019648" y="4182876"/>
            <a:ext cx="462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df[‘columns’] = df[‘columns’].</a:t>
            </a:r>
            <a:r>
              <a:rPr kumimoji="1" lang="en-US" altLang="ko-Kore-KR" sz="2000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astype</a:t>
            </a:r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en-US" altLang="ko-Kore-KR" sz="2000" spc="-150" dirty="0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category</a:t>
            </a:r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endParaRPr kumimoji="1" lang="ko-Kore-KR" altLang="en-US" sz="2000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A45A2-E533-724F-B08A-6E6DEB0CA596}"/>
              </a:ext>
            </a:extLst>
          </p:cNvPr>
          <p:cNvSpPr txBox="1"/>
          <p:nvPr/>
        </p:nvSpPr>
        <p:spPr>
          <a:xfrm>
            <a:off x="5019647" y="4582986"/>
            <a:ext cx="4362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year, month, date</a:t>
            </a:r>
            <a:r>
              <a:rPr kumimoji="1"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등 숫자로 된 값들은 카테고리로 바꿔주기</a:t>
            </a:r>
            <a:endParaRPr kumimoji="1" lang="ko-Kore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E8303-17B2-C941-9829-D53E6C62733B}"/>
              </a:ext>
            </a:extLst>
          </p:cNvPr>
          <p:cNvSpPr txBox="1"/>
          <p:nvPr/>
        </p:nvSpPr>
        <p:spPr>
          <a:xfrm>
            <a:off x="5019648" y="4970520"/>
            <a:ext cx="338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df_coding</a:t>
            </a:r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= </a:t>
            </a:r>
            <a:r>
              <a:rPr kumimoji="1" lang="en-US" altLang="ko-Kore-KR" sz="2000" spc="-150" dirty="0" err="1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pd.get_dummies</a:t>
            </a:r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(df)</a:t>
            </a:r>
            <a:endParaRPr kumimoji="1" lang="ko-Kore-KR" altLang="en-US" sz="2000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695B5-8B07-B74D-81E1-40ED7685A82B}"/>
              </a:ext>
            </a:extLst>
          </p:cNvPr>
          <p:cNvSpPr txBox="1"/>
          <p:nvPr/>
        </p:nvSpPr>
        <p:spPr>
          <a:xfrm>
            <a:off x="5019647" y="5370630"/>
            <a:ext cx="4362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year, month, date</a:t>
            </a:r>
            <a:r>
              <a:rPr kumimoji="1"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등 숫자로 된 값들은 카테고리로 바꿔주기</a:t>
            </a:r>
            <a:endParaRPr kumimoji="1" lang="ko-Kore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1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EABAECB-4EC3-814C-847F-555720C763CE}"/>
              </a:ext>
            </a:extLst>
          </p:cNvPr>
          <p:cNvSpPr/>
          <p:nvPr/>
        </p:nvSpPr>
        <p:spPr>
          <a:xfrm>
            <a:off x="1243584" y="1739202"/>
            <a:ext cx="4194048" cy="3149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 = {</a:t>
            </a:r>
          </a:p>
          <a:p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max_depth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':[2,3,4],</a:t>
            </a:r>
          </a:p>
          <a:p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n_estimators':range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(300,600,100),</a:t>
            </a:r>
            <a:endParaRPr lang="ko-KR" altLang="en-US" sz="1100" spc="-15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colsample_bytree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':[0.5,0.7,1],</a:t>
            </a:r>
          </a:p>
          <a:p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colsample_bylevel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':[0.5,0.7,1]</a:t>
            </a:r>
          </a:p>
          <a:p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b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 = </a:t>
            </a: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XGBRegressor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b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gs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GridSearchCV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(estimator=model, </a:t>
            </a: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param_grid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=param, cv=10, </a:t>
            </a:r>
          </a:p>
          <a:p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scoring='</a:t>
            </a: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neg_mean_squared_error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',</a:t>
            </a:r>
          </a:p>
          <a:p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n_jobs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multiprocessing.cpu_count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b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gs.fit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lunch_X_train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lunch_y_train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</a:t>
            </a: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gs.best_params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_)</a:t>
            </a:r>
          </a:p>
          <a:p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</a:t>
            </a:r>
            <a:r>
              <a:rPr lang="en" altLang="ko-Kore-KR" sz="11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gs.best_score</a:t>
            </a:r>
            <a:r>
              <a:rPr lang="en" altLang="ko-Kore-KR" sz="11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80D38-D6EB-2641-A879-91F7A9FF6BB1}"/>
              </a:ext>
            </a:extLst>
          </p:cNvPr>
          <p:cNvSpPr txBox="1"/>
          <p:nvPr/>
        </p:nvSpPr>
        <p:spPr>
          <a:xfrm>
            <a:off x="1136497" y="632992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Machine Learning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7DBC8-A899-DD41-8F8B-9A35D8EB0A01}"/>
              </a:ext>
            </a:extLst>
          </p:cNvPr>
          <p:cNvSpPr txBox="1"/>
          <p:nvPr/>
        </p:nvSpPr>
        <p:spPr>
          <a:xfrm>
            <a:off x="1136497" y="1094657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</a:t>
            </a:r>
            <a:r>
              <a:rPr kumimoji="1" lang="ko-KR" altLang="en-US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GridSearchCV</a:t>
            </a:r>
            <a:endParaRPr kumimoji="1" lang="ko-Kore-KR" altLang="en-US" sz="2000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CDC65-C746-7D43-A9E9-AB6D62612E0D}"/>
              </a:ext>
            </a:extLst>
          </p:cNvPr>
          <p:cNvSpPr txBox="1"/>
          <p:nvPr/>
        </p:nvSpPr>
        <p:spPr>
          <a:xfrm>
            <a:off x="6537553" y="1094657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</a:t>
            </a:r>
            <a:r>
              <a:rPr kumimoji="1" lang="ko-KR" altLang="en-US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KFold</a:t>
            </a:r>
            <a:r>
              <a:rPr kumimoji="1" lang="en-US" altLang="ko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&amp; </a:t>
            </a:r>
            <a:r>
              <a:rPr kumimoji="1" lang="en-US" altLang="ko-KR" sz="2000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cross_val_score</a:t>
            </a:r>
            <a:endParaRPr kumimoji="1" lang="ko-Kore-KR" altLang="en-US" sz="2000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42E1EEC-9DED-434C-81F1-CDBA79DA58E0}"/>
              </a:ext>
            </a:extLst>
          </p:cNvPr>
          <p:cNvSpPr/>
          <p:nvPr/>
        </p:nvSpPr>
        <p:spPr>
          <a:xfrm>
            <a:off x="6537553" y="1739202"/>
            <a:ext cx="4194048" cy="3149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kfold</a:t>
            </a:r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KFold(</a:t>
            </a:r>
            <a:r>
              <a:rPr lang="en" altLang="ko-Kore-KR" sz="12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" altLang="ko-Kore-KR" sz="1200" spc="-15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splits</a:t>
            </a:r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=10, shuffle=True)</a:t>
            </a:r>
          </a:p>
          <a:p>
            <a:b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2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xgbr</a:t>
            </a:r>
            <a:r>
              <a:rPr lang="en" altLang="ko-Kore-KR" sz="1200" spc="-15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</a:t>
            </a:r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XGBRegressor(</a:t>
            </a:r>
            <a:r>
              <a:rPr lang="en" altLang="ko-Kore-KR" sz="12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" altLang="ko-Kore-KR" sz="1200" spc="-15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estimators</a:t>
            </a:r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=300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colsample</a:t>
            </a:r>
            <a:r>
              <a:rPr lang="en" altLang="ko-Kore-KR" sz="1200" spc="-15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bylevel</a:t>
            </a:r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learning</a:t>
            </a:r>
            <a:r>
              <a:rPr lang="en" altLang="ko-Kore-KR" sz="1200" spc="-15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=0.1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colsample</a:t>
            </a:r>
            <a:r>
              <a:rPr lang="en" altLang="ko-Kore-KR" sz="1200" spc="-15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bytree</a:t>
            </a:r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" altLang="ko-Kore-KR" sz="1200" spc="-15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depth</a:t>
            </a:r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=2)</a:t>
            </a:r>
          </a:p>
          <a:p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scores 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" altLang="ko-Kore-KR" sz="12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cross_val</a:t>
            </a:r>
            <a:r>
              <a:rPr lang="en" altLang="ko-Kore-KR" sz="1200" spc="-15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score(</a:t>
            </a:r>
            <a:r>
              <a:rPr lang="en" altLang="ko-Kore-KR" sz="12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xgbr</a:t>
            </a:r>
            <a:r>
              <a:rPr lang="en" altLang="ko-Kore-KR" sz="1200" spc="-15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lunch, </a:t>
            </a:r>
            <a:r>
              <a:rPr lang="en" altLang="ko-Kore-KR" sz="12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</a:t>
            </a:r>
            <a:r>
              <a:rPr lang="en" altLang="ko-Kore-KR" sz="1200" spc="-15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train, </a:t>
            </a:r>
            <a:r>
              <a:rPr lang="en" altLang="ko-Kore-KR" sz="12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</a:t>
            </a:r>
            <a:r>
              <a:rPr lang="en" altLang="ko-Kore-KR" sz="1200" spc="-15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cv=kfold</a:t>
            </a:r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scoring="</a:t>
            </a:r>
            <a:r>
              <a:rPr lang="en" altLang="ko-Kore-KR" sz="12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neg_mean_squared</a:t>
            </a:r>
            <a:r>
              <a:rPr lang="en" altLang="ko-Kore-KR" sz="1200" spc="-15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print(scores)</a:t>
            </a:r>
          </a:p>
          <a:p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round(</a:t>
            </a:r>
            <a:r>
              <a:rPr lang="en" altLang="ko-Kore-KR" sz="12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np</a:t>
            </a:r>
            <a:r>
              <a:rPr lang="en" altLang="ko-Kore-KR" sz="1200" spc="-15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sz="1200" spc="-1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mean</a:t>
            </a:r>
            <a:r>
              <a:rPr lang="en" altLang="ko-Kore-KR" sz="12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(scores)*100, 2)</a:t>
            </a:r>
          </a:p>
          <a:p>
            <a:endParaRPr lang="en" altLang="ko-Kore-KR" sz="1200" spc="-15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441F7-0E28-C644-901D-ACCBB0B5E37D}"/>
              </a:ext>
            </a:extLst>
          </p:cNvPr>
          <p:cNvSpPr txBox="1"/>
          <p:nvPr/>
        </p:nvSpPr>
        <p:spPr>
          <a:xfrm>
            <a:off x="2264833" y="5133216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spc="-150" dirty="0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[</a:t>
            </a:r>
            <a:r>
              <a:rPr kumimoji="1" lang="ko-KR" altLang="en-US" b="1" spc="-150" dirty="0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최적의 </a:t>
            </a:r>
            <a:r>
              <a:rPr kumimoji="1" lang="ko-KR" altLang="en-US" b="1" spc="-150" dirty="0" err="1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파라미터</a:t>
            </a:r>
            <a:r>
              <a:rPr kumimoji="1" lang="ko-KR" altLang="en-US" b="1" spc="-150" dirty="0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찾기 </a:t>
            </a:r>
            <a:r>
              <a:rPr kumimoji="1" lang="en-US" altLang="ko-KR" b="1" spc="-150" dirty="0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]</a:t>
            </a:r>
            <a:endParaRPr kumimoji="1" lang="ko-Kore-KR" altLang="en-US" b="1" spc="-150" dirty="0">
              <a:solidFill>
                <a:schemeClr val="accent5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42104-9DBD-6244-9EED-919FC2BF1BA8}"/>
              </a:ext>
            </a:extLst>
          </p:cNvPr>
          <p:cNvSpPr txBox="1"/>
          <p:nvPr/>
        </p:nvSpPr>
        <p:spPr>
          <a:xfrm>
            <a:off x="7146833" y="5133216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spc="-150" dirty="0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[</a:t>
            </a:r>
            <a:r>
              <a:rPr kumimoji="1" lang="ko-KR" altLang="en-US" b="1" spc="-150" dirty="0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오차 적은 </a:t>
            </a:r>
            <a:r>
              <a:rPr kumimoji="1" lang="ko-KR" altLang="en-US" b="1" spc="-150" dirty="0" err="1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머신러닝</a:t>
            </a:r>
            <a:r>
              <a:rPr kumimoji="1" lang="ko-KR" altLang="en-US" b="1" spc="-150" dirty="0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모델 만들기 </a:t>
            </a:r>
            <a:r>
              <a:rPr kumimoji="1" lang="en-US" altLang="ko-KR" b="1" spc="-150" dirty="0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]</a:t>
            </a:r>
            <a:endParaRPr kumimoji="1" lang="ko-Kore-KR" altLang="en-US" b="1" spc="-150" dirty="0">
              <a:solidFill>
                <a:schemeClr val="accent5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08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E3DC7-1F27-3348-BA8A-DB970A2546B2}"/>
              </a:ext>
            </a:extLst>
          </p:cNvPr>
          <p:cNvSpPr txBox="1"/>
          <p:nvPr/>
        </p:nvSpPr>
        <p:spPr>
          <a:xfrm>
            <a:off x="1136497" y="632992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Machine Learning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EF65D-E536-E348-A792-D03DD8D19C76}"/>
              </a:ext>
            </a:extLst>
          </p:cNvPr>
          <p:cNvSpPr txBox="1"/>
          <p:nvPr/>
        </p:nvSpPr>
        <p:spPr>
          <a:xfrm>
            <a:off x="1136497" y="1094657"/>
            <a:ext cx="20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 </a:t>
            </a:r>
            <a:r>
              <a:rPr kumimoji="1" lang="en-US" altLang="ko-Kore-KR" sz="2000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LinearRegression</a:t>
            </a:r>
            <a:endParaRPr kumimoji="1" lang="ko-Kore-KR" altLang="en-US" sz="2000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AC98F9F-562A-4F40-A8E5-739D9438BF2B}"/>
              </a:ext>
            </a:extLst>
          </p:cNvPr>
          <p:cNvSpPr/>
          <p:nvPr/>
        </p:nvSpPr>
        <p:spPr>
          <a:xfrm>
            <a:off x="1243584" y="1531938"/>
            <a:ext cx="5693664" cy="1685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LinearRegression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lr.fit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pred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lr.predict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훈련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점검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7DC14D7-D0CA-6243-BD20-28DA047D3114}"/>
              </a:ext>
            </a:extLst>
          </p:cNvPr>
          <p:cNvSpPr/>
          <p:nvPr/>
        </p:nvSpPr>
        <p:spPr>
          <a:xfrm>
            <a:off x="1243584" y="3991844"/>
            <a:ext cx="5693664" cy="1685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LinearRegression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lr.fit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pred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lr.predict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훈련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점검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AE635-9C00-424F-96D2-7FC8CE377D7B}"/>
              </a:ext>
            </a:extLst>
          </p:cNvPr>
          <p:cNvSpPr txBox="1"/>
          <p:nvPr/>
        </p:nvSpPr>
        <p:spPr>
          <a:xfrm>
            <a:off x="1243584" y="5791200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훈련 결과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: 0.5918834531954169</a:t>
            </a:r>
          </a:p>
          <a:p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점검 결과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: 0.49013363353201655</a:t>
            </a:r>
            <a:endParaRPr kumimoji="1" lang="ko-Kore-KR" altLang="en-US" sz="1400" spc="-15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1B646-A04E-7C46-8E45-4245C4DD9201}"/>
              </a:ext>
            </a:extLst>
          </p:cNvPr>
          <p:cNvSpPr txBox="1"/>
          <p:nvPr/>
        </p:nvSpPr>
        <p:spPr>
          <a:xfrm>
            <a:off x="1243584" y="3331294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sz="1400" spc="-15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</a:lstStyle>
          <a:p>
            <a:r>
              <a:rPr lang="ko-KR" altLang="en-US" dirty="0"/>
              <a:t>훈련 결과 </a:t>
            </a:r>
            <a:r>
              <a:rPr lang="en-US" altLang="ko-KR" dirty="0"/>
              <a:t>: 0.8060685580206686</a:t>
            </a:r>
          </a:p>
          <a:p>
            <a:r>
              <a:rPr lang="ko-KR" altLang="en-US" dirty="0"/>
              <a:t>점검 결과 </a:t>
            </a:r>
            <a:r>
              <a:rPr lang="en-US" altLang="ko-KR" dirty="0"/>
              <a:t>: 0.81850928043697</a:t>
            </a:r>
            <a:endParaRPr lang="ko-Kore-KR" altLang="en-US" dirty="0"/>
          </a:p>
        </p:txBody>
      </p:sp>
      <p:pic>
        <p:nvPicPr>
          <p:cNvPr id="10" name="그림 9" descr="텍스트, 연필, 필기구, 문구이(가) 표시된 사진&#10;&#10;자동 생성된 설명">
            <a:extLst>
              <a:ext uri="{FF2B5EF4-FFF2-40B4-BE49-F238E27FC236}">
                <a16:creationId xmlns:a16="http://schemas.microsoft.com/office/drawing/2014/main" id="{F55E539F-55BB-364C-B29F-F02977C4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49" y="1474710"/>
            <a:ext cx="2610687" cy="1800000"/>
          </a:xfrm>
          <a:prstGeom prst="rect">
            <a:avLst/>
          </a:prstGeom>
        </p:spPr>
      </p:pic>
      <p:pic>
        <p:nvPicPr>
          <p:cNvPr id="12" name="그림 11" descr="텍스트, 연필, 필기구, 문구이(가) 표시된 사진&#10;&#10;자동 생성된 설명">
            <a:extLst>
              <a:ext uri="{FF2B5EF4-FFF2-40B4-BE49-F238E27FC236}">
                <a16:creationId xmlns:a16="http://schemas.microsoft.com/office/drawing/2014/main" id="{F4852F68-2623-1F48-85F1-CBAA720E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513" y="3877388"/>
            <a:ext cx="256946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4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E3DC7-1F27-3348-BA8A-DB970A2546B2}"/>
              </a:ext>
            </a:extLst>
          </p:cNvPr>
          <p:cNvSpPr txBox="1"/>
          <p:nvPr/>
        </p:nvSpPr>
        <p:spPr>
          <a:xfrm>
            <a:off x="1136497" y="632992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Machine Learning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EF65D-E536-E348-A792-D03DD8D19C76}"/>
              </a:ext>
            </a:extLst>
          </p:cNvPr>
          <p:cNvSpPr txBox="1"/>
          <p:nvPr/>
        </p:nvSpPr>
        <p:spPr>
          <a:xfrm>
            <a:off x="1136497" y="109465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 Ridge</a:t>
            </a:r>
            <a:endParaRPr kumimoji="1" lang="ko-Kore-KR" altLang="en-US" sz="2000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AC98F9F-562A-4F40-A8E5-739D9438BF2B}"/>
              </a:ext>
            </a:extLst>
          </p:cNvPr>
          <p:cNvSpPr/>
          <p:nvPr/>
        </p:nvSpPr>
        <p:spPr>
          <a:xfrm>
            <a:off x="1243584" y="1531938"/>
            <a:ext cx="5693664" cy="1685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 = Ridge(alpha=10)</a:t>
            </a:r>
            <a:endParaRPr lang="en" altLang="ko-Kore-KR" sz="1400" spc="-15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lr.fit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pred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lr.predict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훈련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점검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7DC14D7-D0CA-6243-BD20-28DA047D3114}"/>
              </a:ext>
            </a:extLst>
          </p:cNvPr>
          <p:cNvSpPr/>
          <p:nvPr/>
        </p:nvSpPr>
        <p:spPr>
          <a:xfrm>
            <a:off x="1243584" y="3991844"/>
            <a:ext cx="5693664" cy="1685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 = Ridge(alpha=10)</a:t>
            </a:r>
            <a:endParaRPr lang="en" altLang="ko-Kore-KR" sz="1400" spc="-15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lr.fit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pred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lr.predict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훈련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점검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AE635-9C00-424F-96D2-7FC8CE377D7B}"/>
              </a:ext>
            </a:extLst>
          </p:cNvPr>
          <p:cNvSpPr txBox="1"/>
          <p:nvPr/>
        </p:nvSpPr>
        <p:spPr>
          <a:xfrm>
            <a:off x="1243584" y="5791200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sz="1400" spc="-15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</a:lstStyle>
          <a:p>
            <a:r>
              <a:rPr lang="ko-KR" altLang="en-US" dirty="0"/>
              <a:t>훈련 결과 </a:t>
            </a:r>
            <a:r>
              <a:rPr lang="en-US" altLang="ko-KR" dirty="0"/>
              <a:t>: 0.5846964863308441</a:t>
            </a:r>
          </a:p>
          <a:p>
            <a:r>
              <a:rPr lang="ko-KR" altLang="en-US" dirty="0"/>
              <a:t>점검 결과 </a:t>
            </a:r>
            <a:r>
              <a:rPr lang="en-US" altLang="ko-KR" dirty="0"/>
              <a:t>: 0.5114079584877648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1B646-A04E-7C46-8E45-4245C4DD9201}"/>
              </a:ext>
            </a:extLst>
          </p:cNvPr>
          <p:cNvSpPr txBox="1"/>
          <p:nvPr/>
        </p:nvSpPr>
        <p:spPr>
          <a:xfrm>
            <a:off x="1243584" y="3331294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sz="1400" spc="-15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</a:lstStyle>
          <a:p>
            <a:r>
              <a:rPr lang="ko-KR" altLang="en-US" dirty="0"/>
              <a:t>훈련 </a:t>
            </a:r>
            <a:r>
              <a:rPr lang="ko-KR" altLang="en-US"/>
              <a:t>결과 </a:t>
            </a:r>
            <a:r>
              <a:rPr lang="en-US" altLang="ko-KR"/>
              <a:t>: </a:t>
            </a:r>
            <a:r>
              <a:rPr lang="en-US" altLang="ko-KR" dirty="0"/>
              <a:t>0.8051371079674186</a:t>
            </a:r>
          </a:p>
          <a:p>
            <a:r>
              <a:rPr lang="ko-KR" altLang="en-US"/>
              <a:t>점검 결과 </a:t>
            </a:r>
            <a:r>
              <a:rPr lang="en-US" altLang="ko-KR" dirty="0"/>
              <a:t>: 0.8216060418923412</a:t>
            </a:r>
            <a:endParaRPr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5E539F-55BB-364C-B29F-F02977C4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30949" y="1474710"/>
            <a:ext cx="2610687" cy="17999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852F68-2623-1F48-85F1-CBAA720E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49513" y="3877388"/>
            <a:ext cx="256946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2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E3DC7-1F27-3348-BA8A-DB970A2546B2}"/>
              </a:ext>
            </a:extLst>
          </p:cNvPr>
          <p:cNvSpPr txBox="1"/>
          <p:nvPr/>
        </p:nvSpPr>
        <p:spPr>
          <a:xfrm>
            <a:off x="1136497" y="632992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Machine Learning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EF65D-E536-E348-A792-D03DD8D19C76}"/>
              </a:ext>
            </a:extLst>
          </p:cNvPr>
          <p:cNvSpPr txBox="1"/>
          <p:nvPr/>
        </p:nvSpPr>
        <p:spPr>
          <a:xfrm>
            <a:off x="1136497" y="1094657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 Lasso</a:t>
            </a:r>
            <a:endParaRPr kumimoji="1" lang="ko-Kore-KR" altLang="en-US" sz="2000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AC98F9F-562A-4F40-A8E5-739D9438BF2B}"/>
              </a:ext>
            </a:extLst>
          </p:cNvPr>
          <p:cNvSpPr/>
          <p:nvPr/>
        </p:nvSpPr>
        <p:spPr>
          <a:xfrm>
            <a:off x="1243584" y="1531938"/>
            <a:ext cx="5693664" cy="1685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Lasso(alpha=1)</a:t>
            </a:r>
          </a:p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lr.fit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pred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lr.predict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훈련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점검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7DC14D7-D0CA-6243-BD20-28DA047D3114}"/>
              </a:ext>
            </a:extLst>
          </p:cNvPr>
          <p:cNvSpPr/>
          <p:nvPr/>
        </p:nvSpPr>
        <p:spPr>
          <a:xfrm>
            <a:off x="1243584" y="3991844"/>
            <a:ext cx="5693664" cy="1685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Lasso(alpha=0.1)</a:t>
            </a:r>
          </a:p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lr.fit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pred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lr.predict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훈련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점검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AE635-9C00-424F-96D2-7FC8CE377D7B}"/>
              </a:ext>
            </a:extLst>
          </p:cNvPr>
          <p:cNvSpPr txBox="1"/>
          <p:nvPr/>
        </p:nvSpPr>
        <p:spPr>
          <a:xfrm>
            <a:off x="1243584" y="5791200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sz="1400" spc="-15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</a:lstStyle>
          <a:p>
            <a:r>
              <a:rPr lang="ko-KR" altLang="en-US" dirty="0"/>
              <a:t>훈련 결과 </a:t>
            </a:r>
            <a:r>
              <a:rPr lang="en-US" altLang="ko-KR" dirty="0"/>
              <a:t>: 0.5915282738733196</a:t>
            </a:r>
          </a:p>
          <a:p>
            <a:r>
              <a:rPr lang="ko-KR" altLang="en-US" dirty="0"/>
              <a:t>점검 결과 </a:t>
            </a:r>
            <a:r>
              <a:rPr lang="en-US" altLang="ko-KR" dirty="0"/>
              <a:t>: 0.49785499714720094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1B646-A04E-7C46-8E45-4245C4DD9201}"/>
              </a:ext>
            </a:extLst>
          </p:cNvPr>
          <p:cNvSpPr txBox="1"/>
          <p:nvPr/>
        </p:nvSpPr>
        <p:spPr>
          <a:xfrm>
            <a:off x="1243584" y="3331294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sz="1400" spc="-15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</a:lstStyle>
          <a:p>
            <a:r>
              <a:rPr lang="ko-KR" altLang="en-US" dirty="0"/>
              <a:t>훈련 결과 </a:t>
            </a:r>
            <a:r>
              <a:rPr lang="en-US" altLang="ko-KR" dirty="0"/>
              <a:t>: 0.79289893058166</a:t>
            </a:r>
          </a:p>
          <a:p>
            <a:r>
              <a:rPr lang="ko-KR" altLang="en-US" dirty="0"/>
              <a:t>점검 결과 </a:t>
            </a:r>
            <a:r>
              <a:rPr lang="en-US" altLang="ko-KR" dirty="0"/>
              <a:t>: 0.825226121116565</a:t>
            </a:r>
            <a:endParaRPr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5E539F-55BB-364C-B29F-F02977C4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30949" y="1474710"/>
            <a:ext cx="2610687" cy="17999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852F68-2623-1F48-85F1-CBAA720E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49513" y="3877388"/>
            <a:ext cx="256946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9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BE220D2B-AD7F-FB4A-87B9-883F52E98173}"/>
              </a:ext>
            </a:extLst>
          </p:cNvPr>
          <p:cNvCxnSpPr/>
          <p:nvPr/>
        </p:nvCxnSpPr>
        <p:spPr>
          <a:xfrm>
            <a:off x="3230880" y="3246120"/>
            <a:ext cx="9497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1F0A7E-96AD-9C42-84F1-65E4284CB850}"/>
              </a:ext>
            </a:extLst>
          </p:cNvPr>
          <p:cNvSpPr txBox="1"/>
          <p:nvPr/>
        </p:nvSpPr>
        <p:spPr>
          <a:xfrm>
            <a:off x="1037805" y="2951726"/>
            <a:ext cx="1390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200" b="1" spc="-300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Team</a:t>
            </a:r>
            <a:r>
              <a:rPr kumimoji="1" lang="en-US" altLang="ko-Kore-KR" sz="3200" b="1" spc="-300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3</a:t>
            </a:r>
            <a:endParaRPr kumimoji="1" lang="ko-Kore-KR" altLang="en-US" sz="3200" b="1" spc="-300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319B4-6C90-AD47-A3E5-8E4C1430C549}"/>
              </a:ext>
            </a:extLst>
          </p:cNvPr>
          <p:cNvSpPr txBox="1"/>
          <p:nvPr/>
        </p:nvSpPr>
        <p:spPr>
          <a:xfrm>
            <a:off x="3230880" y="28767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정재훈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BF9BC-5E12-4E4C-8188-CB46C78BFC49}"/>
              </a:ext>
            </a:extLst>
          </p:cNvPr>
          <p:cNvSpPr txBox="1"/>
          <p:nvPr/>
        </p:nvSpPr>
        <p:spPr>
          <a:xfrm>
            <a:off x="5372725" y="28747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박지윤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A70D7-4607-0645-B5AC-986783D6DCDB}"/>
              </a:ext>
            </a:extLst>
          </p:cNvPr>
          <p:cNvSpPr txBox="1"/>
          <p:nvPr/>
        </p:nvSpPr>
        <p:spPr>
          <a:xfrm>
            <a:off x="7514570" y="28727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변주섭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A89074-8DA6-6C46-92B8-5C80C3967F76}"/>
              </a:ext>
            </a:extLst>
          </p:cNvPr>
          <p:cNvSpPr txBox="1"/>
          <p:nvPr/>
        </p:nvSpPr>
        <p:spPr>
          <a:xfrm>
            <a:off x="9656415" y="28707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이행철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C813CA-9B26-2C46-8306-08C1E5B4D147}"/>
              </a:ext>
            </a:extLst>
          </p:cNvPr>
          <p:cNvSpPr txBox="1"/>
          <p:nvPr/>
        </p:nvSpPr>
        <p:spPr>
          <a:xfrm>
            <a:off x="3015277" y="3351835"/>
            <a:ext cx="1154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데이터 전처리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en-US" altLang="ko-Kore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R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통계 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EDA</a:t>
            </a:r>
          </a:p>
          <a:p>
            <a:pPr algn="ctr"/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DB 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생성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코드 모듈화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머신러닝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모델링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Github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관리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46F8D-4279-FC41-AAC6-95FC848CB3CD}"/>
              </a:ext>
            </a:extLst>
          </p:cNvPr>
          <p:cNvSpPr txBox="1"/>
          <p:nvPr/>
        </p:nvSpPr>
        <p:spPr>
          <a:xfrm>
            <a:off x="4959151" y="3351835"/>
            <a:ext cx="155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데이터 확보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데이터 전처리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en-US" altLang="ko-Kore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SQL EDA</a:t>
            </a:r>
          </a:p>
          <a:p>
            <a:pPr algn="ctr"/>
            <a:r>
              <a:rPr kumimoji="1" lang="en-US" altLang="ko-Kore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SQL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쿼리문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코드 정리</a:t>
            </a:r>
            <a:endParaRPr kumimoji="1" lang="en-US" altLang="ko-Kore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머신러닝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모델링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딥러닝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모델링</a:t>
            </a:r>
            <a:endParaRPr kumimoji="1" lang="ko-Kore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B9D69-0E2D-1F44-A7D0-EADFECEF0630}"/>
              </a:ext>
            </a:extLst>
          </p:cNvPr>
          <p:cNvSpPr txBox="1"/>
          <p:nvPr/>
        </p:nvSpPr>
        <p:spPr>
          <a:xfrm>
            <a:off x="7298966" y="3351835"/>
            <a:ext cx="1154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데이터 확보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데이터 전처리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en-US" altLang="ko-Kore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SQL EDA</a:t>
            </a:r>
          </a:p>
          <a:p>
            <a:pPr algn="ctr"/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머신러닝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모델링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딥러닝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모델링</a:t>
            </a:r>
            <a:endParaRPr kumimoji="1" lang="ko-Kore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5F2C3-0141-9042-9882-C6228C598D35}"/>
              </a:ext>
            </a:extLst>
          </p:cNvPr>
          <p:cNvSpPr txBox="1"/>
          <p:nvPr/>
        </p:nvSpPr>
        <p:spPr>
          <a:xfrm>
            <a:off x="9440811" y="3351835"/>
            <a:ext cx="1154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데이터 확보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데이터 전처리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en-US" altLang="ko-Kore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SQL EDA</a:t>
            </a:r>
          </a:p>
          <a:p>
            <a:pPr algn="ctr"/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머신러닝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모델링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딥러닝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모델링</a:t>
            </a:r>
            <a:endParaRPr kumimoji="1" lang="ko-Kore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48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E3DC7-1F27-3348-BA8A-DB970A2546B2}"/>
              </a:ext>
            </a:extLst>
          </p:cNvPr>
          <p:cNvSpPr txBox="1"/>
          <p:nvPr/>
        </p:nvSpPr>
        <p:spPr>
          <a:xfrm>
            <a:off x="1136497" y="632992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Machine Learning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EF65D-E536-E348-A792-D03DD8D19C76}"/>
              </a:ext>
            </a:extLst>
          </p:cNvPr>
          <p:cNvSpPr txBox="1"/>
          <p:nvPr/>
        </p:nvSpPr>
        <p:spPr>
          <a:xfrm>
            <a:off x="1136497" y="1094657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 </a:t>
            </a:r>
            <a:r>
              <a:rPr kumimoji="1" lang="en-US" altLang="ko-Kore-KR" sz="2000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ElasticNet</a:t>
            </a:r>
            <a:endParaRPr kumimoji="1" lang="ko-Kore-KR" altLang="en-US" sz="2000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AC98F9F-562A-4F40-A8E5-739D9438BF2B}"/>
              </a:ext>
            </a:extLst>
          </p:cNvPr>
          <p:cNvSpPr/>
          <p:nvPr/>
        </p:nvSpPr>
        <p:spPr>
          <a:xfrm>
            <a:off x="1243584" y="1531938"/>
            <a:ext cx="5693664" cy="1685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ElasticNet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(alpha=0.01)</a:t>
            </a:r>
          </a:p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lr.fit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pred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lr.predict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훈련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점검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7DC14D7-D0CA-6243-BD20-28DA047D3114}"/>
              </a:ext>
            </a:extLst>
          </p:cNvPr>
          <p:cNvSpPr/>
          <p:nvPr/>
        </p:nvSpPr>
        <p:spPr>
          <a:xfrm>
            <a:off x="1243584" y="3991844"/>
            <a:ext cx="5693664" cy="1685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</a:t>
            </a:r>
            <a:r>
              <a:rPr lang="en-US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ElasticNet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(alpha=0.01)</a:t>
            </a:r>
          </a:p>
          <a:p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lr.fit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pred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lr.predict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훈련 설명력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dinner_y_train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점검 결과 </a:t>
            </a:r>
            <a:r>
              <a:rPr lang="en-US" altLang="ko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4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dinner_y_test</a:t>
            </a:r>
            <a:r>
              <a:rPr lang="en" altLang="ko-Kore-KR" sz="14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AE635-9C00-424F-96D2-7FC8CE377D7B}"/>
              </a:ext>
            </a:extLst>
          </p:cNvPr>
          <p:cNvSpPr txBox="1"/>
          <p:nvPr/>
        </p:nvSpPr>
        <p:spPr>
          <a:xfrm>
            <a:off x="1243584" y="5791200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sz="1400" spc="-15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</a:lstStyle>
          <a:p>
            <a:r>
              <a:rPr lang="ko-KR" altLang="en-US" dirty="0"/>
              <a:t>훈련 </a:t>
            </a:r>
            <a:r>
              <a:rPr lang="ko-KR" altLang="en-US"/>
              <a:t>결과 </a:t>
            </a:r>
            <a:r>
              <a:rPr lang="en-US" altLang="ko-KR"/>
              <a:t>: </a:t>
            </a:r>
            <a:r>
              <a:rPr lang="en-US" altLang="ko-KR" dirty="0"/>
              <a:t>0.5895755419338433</a:t>
            </a:r>
          </a:p>
          <a:p>
            <a:r>
              <a:rPr lang="ko-KR" altLang="en-US"/>
              <a:t>점검 결과 </a:t>
            </a:r>
            <a:r>
              <a:rPr lang="en-US" altLang="ko-KR" dirty="0"/>
              <a:t>: 0.5038979785074525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1B646-A04E-7C46-8E45-4245C4DD9201}"/>
              </a:ext>
            </a:extLst>
          </p:cNvPr>
          <p:cNvSpPr txBox="1"/>
          <p:nvPr/>
        </p:nvSpPr>
        <p:spPr>
          <a:xfrm>
            <a:off x="1243584" y="3331294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sz="1400" spc="-15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</a:lstStyle>
          <a:p>
            <a:r>
              <a:rPr lang="ko-KR" altLang="en-US" dirty="0"/>
              <a:t>훈련 결과 </a:t>
            </a:r>
            <a:r>
              <a:rPr lang="en-US" altLang="ko-KR" dirty="0"/>
              <a:t>: 0.8068362251560386</a:t>
            </a:r>
          </a:p>
          <a:p>
            <a:r>
              <a:rPr lang="ko-KR" altLang="en-US" dirty="0"/>
              <a:t>점검 결과 </a:t>
            </a:r>
            <a:r>
              <a:rPr lang="en-US" altLang="ko-KR" dirty="0"/>
              <a:t>: 0.8215253825745953</a:t>
            </a:r>
            <a:endParaRPr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5E539F-55BB-364C-B29F-F02977C4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30949" y="1474710"/>
            <a:ext cx="2610687" cy="17999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852F68-2623-1F48-85F1-CBAA720E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49513" y="3877388"/>
            <a:ext cx="256946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E3DC7-1F27-3348-BA8A-DB970A2546B2}"/>
              </a:ext>
            </a:extLst>
          </p:cNvPr>
          <p:cNvSpPr txBox="1"/>
          <p:nvPr/>
        </p:nvSpPr>
        <p:spPr>
          <a:xfrm>
            <a:off x="1136497" y="632992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Machine Learning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EF65D-E536-E348-A792-D03DD8D19C76}"/>
              </a:ext>
            </a:extLst>
          </p:cNvPr>
          <p:cNvSpPr txBox="1"/>
          <p:nvPr/>
        </p:nvSpPr>
        <p:spPr>
          <a:xfrm>
            <a:off x="1136497" y="1094657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u="sng" spc="-150" dirty="0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 </a:t>
            </a:r>
            <a:r>
              <a:rPr kumimoji="1" lang="en-US" altLang="ko-Kore-KR" sz="2000" b="1" u="sng" spc="-150" dirty="0" err="1">
                <a:solidFill>
                  <a:schemeClr val="accent5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XGBRegressor</a:t>
            </a:r>
            <a:endParaRPr kumimoji="1" lang="ko-Kore-KR" altLang="en-US" sz="2000" b="1" u="sng" spc="-150" dirty="0">
              <a:solidFill>
                <a:schemeClr val="accent5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AC98F9F-562A-4F40-A8E5-739D9438BF2B}"/>
              </a:ext>
            </a:extLst>
          </p:cNvPr>
          <p:cNvSpPr/>
          <p:nvPr/>
        </p:nvSpPr>
        <p:spPr>
          <a:xfrm>
            <a:off x="1243584" y="1531938"/>
            <a:ext cx="5693664" cy="1685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 = model =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XGBRegressor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n_estimators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=300,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colsample_bylevel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learning_rate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=0.1,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colsample_bytree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max_depth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=2)</a:t>
            </a:r>
          </a:p>
          <a:p>
            <a:endParaRPr lang="en" altLang="ko-Kore-KR" sz="1300" spc="-15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model.fit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lunch_X_train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lunch_y_train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pred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model.predict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lunch_X_test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훈련 결과 </a:t>
            </a:r>
            <a:r>
              <a:rPr lang="en-US" altLang="ko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lunch_X_train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lunch_y_train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점검 결과 </a:t>
            </a:r>
            <a:r>
              <a:rPr lang="en-US" altLang="ko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lunch_X_test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lunch_y_test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7DC14D7-D0CA-6243-BD20-28DA047D3114}"/>
              </a:ext>
            </a:extLst>
          </p:cNvPr>
          <p:cNvSpPr/>
          <p:nvPr/>
        </p:nvSpPr>
        <p:spPr>
          <a:xfrm>
            <a:off x="1243584" y="3991844"/>
            <a:ext cx="5693664" cy="1685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 = model =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XGBRegressor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n_estimators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=300,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colsample_bylevel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=0.7,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learning_rate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=0.1,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colsample_bytree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max_depth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=2)</a:t>
            </a:r>
          </a:p>
          <a:p>
            <a:endParaRPr lang="en" altLang="ko-Kore-KR" sz="1300" spc="-15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model.fit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dinner_X_train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dinner_y_train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pred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model.predict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dinner_X_test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훈련 결과 </a:t>
            </a:r>
            <a:r>
              <a:rPr lang="en-US" altLang="ko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dinner_X_train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dinner_y_train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print("</a:t>
            </a:r>
            <a:r>
              <a:rPr lang="ko-KR" altLang="en-US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점검 결과 </a:t>
            </a:r>
            <a:r>
              <a:rPr lang="en-US" altLang="ko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{}".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lr.score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dinner_X_test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300" spc="-1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dinner_y_test</a:t>
            </a:r>
            <a:r>
              <a:rPr lang="en" altLang="ko-Kore-KR" sz="1300" spc="-1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AE635-9C00-424F-96D2-7FC8CE377D7B}"/>
              </a:ext>
            </a:extLst>
          </p:cNvPr>
          <p:cNvSpPr txBox="1"/>
          <p:nvPr/>
        </p:nvSpPr>
        <p:spPr>
          <a:xfrm>
            <a:off x="1243584" y="5791200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sz="1400" spc="-15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</a:lstStyle>
          <a:p>
            <a:r>
              <a:rPr lang="ko-KR" altLang="en-US" dirty="0"/>
              <a:t>훈련 결과 </a:t>
            </a:r>
            <a:r>
              <a:rPr lang="en-US" altLang="ko-KR" dirty="0"/>
              <a:t>: 0.7960968384558765</a:t>
            </a:r>
          </a:p>
          <a:p>
            <a:r>
              <a:rPr lang="ko-KR" altLang="en-US" dirty="0"/>
              <a:t>점검 결과 </a:t>
            </a:r>
            <a:r>
              <a:rPr lang="en-US" altLang="ko-KR" dirty="0"/>
              <a:t>: 0.5983145743541849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1B646-A04E-7C46-8E45-4245C4DD9201}"/>
              </a:ext>
            </a:extLst>
          </p:cNvPr>
          <p:cNvSpPr txBox="1"/>
          <p:nvPr/>
        </p:nvSpPr>
        <p:spPr>
          <a:xfrm>
            <a:off x="1243584" y="3331294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sz="1400" spc="-15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</a:lstStyle>
          <a:p>
            <a:r>
              <a:rPr lang="ko-KR" altLang="en-US" dirty="0"/>
              <a:t>훈련 결과 </a:t>
            </a:r>
            <a:r>
              <a:rPr lang="en-US" altLang="ko-KR" dirty="0"/>
              <a:t>: 0.9023025200953646</a:t>
            </a:r>
          </a:p>
          <a:p>
            <a:r>
              <a:rPr lang="ko-KR" altLang="en-US" dirty="0"/>
              <a:t>점검 결과 </a:t>
            </a:r>
            <a:r>
              <a:rPr lang="en-US" altLang="ko-KR" dirty="0"/>
              <a:t>: 0.860508319733749</a:t>
            </a:r>
            <a:endParaRPr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5E539F-55BB-364C-B29F-F02977C4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30949" y="1474710"/>
            <a:ext cx="2610687" cy="17999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852F68-2623-1F48-85F1-CBAA720E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49513" y="3877388"/>
            <a:ext cx="256946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2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6AF76-7CC0-DF4A-9C6E-9FF33A75E2C2}"/>
              </a:ext>
            </a:extLst>
          </p:cNvPr>
          <p:cNvSpPr txBox="1"/>
          <p:nvPr/>
        </p:nvSpPr>
        <p:spPr>
          <a:xfrm>
            <a:off x="1136497" y="632992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Machine Learning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18FDF-73C1-6C45-AB83-C4F327493708}"/>
              </a:ext>
            </a:extLst>
          </p:cNvPr>
          <p:cNvSpPr txBox="1"/>
          <p:nvPr/>
        </p:nvSpPr>
        <p:spPr>
          <a:xfrm>
            <a:off x="1136497" y="1094657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 </a:t>
            </a:r>
            <a:r>
              <a:rPr kumimoji="1" lang="en-US" altLang="ko-Kore-KR" sz="2000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LightGBMRegressor</a:t>
            </a:r>
            <a:endParaRPr kumimoji="1" lang="ko-Kore-KR" altLang="en-US" sz="2000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465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3955D-3AA3-6247-A192-8A9E5FB0AB41}"/>
              </a:ext>
            </a:extLst>
          </p:cNvPr>
          <p:cNvSpPr txBox="1"/>
          <p:nvPr/>
        </p:nvSpPr>
        <p:spPr>
          <a:xfrm>
            <a:off x="1561512" y="2474077"/>
            <a:ext cx="12698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8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</a:t>
            </a:r>
            <a:r>
              <a:rPr kumimoji="1" lang="en-US" altLang="ko-Kore-KR" sz="88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.</a:t>
            </a:r>
            <a:endParaRPr kumimoji="1" lang="en-US" altLang="ko-Kore-KR" sz="5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9842F-27F8-9D48-9B04-7C35E0961B41}"/>
              </a:ext>
            </a:extLst>
          </p:cNvPr>
          <p:cNvSpPr txBox="1"/>
          <p:nvPr/>
        </p:nvSpPr>
        <p:spPr>
          <a:xfrm>
            <a:off x="2831411" y="3025914"/>
            <a:ext cx="1901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u="sng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Module</a:t>
            </a:r>
            <a:endParaRPr kumimoji="1" lang="ko-Kore-KR" altLang="en-US" sz="4000" b="1" u="sng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529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27ACBA-65AE-3742-B140-8F66A0243D8D}"/>
              </a:ext>
            </a:extLst>
          </p:cNvPr>
          <p:cNvSpPr txBox="1"/>
          <p:nvPr/>
        </p:nvSpPr>
        <p:spPr>
          <a:xfrm>
            <a:off x="938784" y="719328"/>
            <a:ext cx="3676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Module</a:t>
            </a:r>
            <a:r>
              <a:rPr kumimoji="1" lang="ko-KR" altLang="en-US" sz="40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Outline</a:t>
            </a:r>
            <a:endParaRPr kumimoji="1" lang="ko-Kore-KR" altLang="en-US" sz="40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30702-2942-FA45-95FB-C4EBBAD0D2EB}"/>
              </a:ext>
            </a:extLst>
          </p:cNvPr>
          <p:cNvSpPr txBox="1"/>
          <p:nvPr/>
        </p:nvSpPr>
        <p:spPr>
          <a:xfrm>
            <a:off x="1170432" y="1914144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highlight>
                  <a:srgbClr val="00FFFF"/>
                </a:highligh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Target</a:t>
            </a:r>
            <a:endParaRPr kumimoji="1" lang="ko-Kore-KR" altLang="en-US" sz="2400" b="1" spc="-150" dirty="0">
              <a:highlight>
                <a:srgbClr val="00FFFF"/>
              </a:highlight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7266B-A27B-3644-A221-1D2CC5D1165C}"/>
              </a:ext>
            </a:extLst>
          </p:cNvPr>
          <p:cNvSpPr txBox="1"/>
          <p:nvPr/>
        </p:nvSpPr>
        <p:spPr>
          <a:xfrm>
            <a:off x="5937156" y="1914144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highlight>
                  <a:srgbClr val="00FFFF"/>
                </a:highligh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Process</a:t>
            </a:r>
            <a:endParaRPr kumimoji="1" lang="ko-Kore-KR" altLang="en-US" sz="2400" b="1" spc="-150" dirty="0">
              <a:highlight>
                <a:srgbClr val="00FFFF"/>
              </a:highlight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6C809-AC68-F64D-A3D4-612F9C45A116}"/>
              </a:ext>
            </a:extLst>
          </p:cNvPr>
          <p:cNvSpPr txBox="1"/>
          <p:nvPr/>
        </p:nvSpPr>
        <p:spPr>
          <a:xfrm>
            <a:off x="1170432" y="4083273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highlight>
                  <a:srgbClr val="00FFFF"/>
                </a:highligh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Library</a:t>
            </a:r>
            <a:endParaRPr kumimoji="1" lang="ko-Kore-KR" altLang="en-US" sz="2400" b="1" spc="-150" dirty="0">
              <a:highlight>
                <a:srgbClr val="00FFFF"/>
              </a:highlight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90E75-76EE-974B-93F6-80996B2827A6}"/>
              </a:ext>
            </a:extLst>
          </p:cNvPr>
          <p:cNvSpPr txBox="1"/>
          <p:nvPr/>
        </p:nvSpPr>
        <p:spPr>
          <a:xfrm>
            <a:off x="5937156" y="4083273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highlight>
                  <a:srgbClr val="00FFFF"/>
                </a:highligh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Language</a:t>
            </a:r>
            <a:endParaRPr kumimoji="1" lang="ko-Kore-KR" altLang="en-US" sz="2400" b="1" spc="-150" dirty="0">
              <a:highlight>
                <a:srgbClr val="00FFFF"/>
              </a:highlight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BC8FB906-A873-5D4A-9A70-B691C76701CF}"/>
              </a:ext>
            </a:extLst>
          </p:cNvPr>
          <p:cNvCxnSpPr>
            <a:cxnSpLocks/>
          </p:cNvCxnSpPr>
          <p:nvPr/>
        </p:nvCxnSpPr>
        <p:spPr>
          <a:xfrm>
            <a:off x="2298192" y="2164830"/>
            <a:ext cx="2554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BEC41279-490A-424E-99BB-71239B3AEFB1}"/>
              </a:ext>
            </a:extLst>
          </p:cNvPr>
          <p:cNvCxnSpPr>
            <a:cxnSpLocks/>
          </p:cNvCxnSpPr>
          <p:nvPr/>
        </p:nvCxnSpPr>
        <p:spPr>
          <a:xfrm>
            <a:off x="2298192" y="4316718"/>
            <a:ext cx="2554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4620A64-564C-3741-97E7-BC563F2CC9DD}"/>
              </a:ext>
            </a:extLst>
          </p:cNvPr>
          <p:cNvCxnSpPr>
            <a:cxnSpLocks/>
          </p:cNvCxnSpPr>
          <p:nvPr/>
        </p:nvCxnSpPr>
        <p:spPr>
          <a:xfrm>
            <a:off x="7181088" y="2177772"/>
            <a:ext cx="2554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35D101-8EF1-D34C-9CE2-6F460163CB5C}"/>
              </a:ext>
            </a:extLst>
          </p:cNvPr>
          <p:cNvCxnSpPr>
            <a:cxnSpLocks/>
          </p:cNvCxnSpPr>
          <p:nvPr/>
        </p:nvCxnSpPr>
        <p:spPr>
          <a:xfrm>
            <a:off x="7461504" y="4329660"/>
            <a:ext cx="2554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94291A-E5BA-B849-8C31-4F0363DE371F}"/>
              </a:ext>
            </a:extLst>
          </p:cNvPr>
          <p:cNvSpPr txBox="1"/>
          <p:nvPr/>
        </p:nvSpPr>
        <p:spPr>
          <a:xfrm>
            <a:off x="1680347" y="2502634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데이터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개만 입력 후 클래스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함수 호출하면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자동으로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DB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생성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데이터 분석이 이뤄지도록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클래스 소스 생성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&lt;</a:t>
            </a:r>
            <a:r>
              <a:rPr kumimoji="1" lang="ko-KR" altLang="en-US" sz="1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프로그램 개발 용이 목적</a:t>
            </a:r>
            <a:r>
              <a:rPr kumimoji="1" lang="en-US" altLang="ko-KR" sz="1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&gt;</a:t>
            </a: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분기별로 데이터 확보 후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머신러닝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모델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&lt;</a:t>
            </a:r>
            <a:r>
              <a:rPr kumimoji="1" lang="ko-KR" altLang="en-US" sz="1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자동 업데이트</a:t>
            </a:r>
            <a:r>
              <a:rPr kumimoji="1" lang="en-US" altLang="ko-Kore-KR" sz="1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&gt;</a:t>
            </a:r>
            <a:endParaRPr kumimoji="1" lang="en-US" altLang="ko-KR" sz="14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87296-8ECD-954F-B474-8EC292509BD1}"/>
              </a:ext>
            </a:extLst>
          </p:cNvPr>
          <p:cNvSpPr txBox="1"/>
          <p:nvPr/>
        </p:nvSpPr>
        <p:spPr>
          <a:xfrm>
            <a:off x="1680347" y="4671178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140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</a:lstStyle>
          <a:p>
            <a:r>
              <a:rPr lang="en-US" altLang="ko-Kore-KR"/>
              <a:t>p</a:t>
            </a:r>
            <a:r>
              <a:rPr lang="en-US" altLang="ko-Kore-KR" dirty="0"/>
              <a:t>andas</a:t>
            </a:r>
            <a:r>
              <a:rPr lang="en-US" altLang="ko-Kore-KR"/>
              <a:t>, numpay, </a:t>
            </a:r>
            <a:r>
              <a:rPr lang="en-US" altLang="ko-Kore-KR" dirty="0" err="1"/>
              <a:t>matplotlib</a:t>
            </a:r>
            <a:r>
              <a:rPr lang="en-US" altLang="ko-Kore-KR" err="1"/>
              <a:t>.</a:t>
            </a:r>
            <a:r>
              <a:rPr lang="en-US" altLang="ko-Kore-KR"/>
              <a:t>pyplot</a:t>
            </a:r>
            <a:endParaRPr lang="en-US" altLang="ko-Kore-KR" dirty="0"/>
          </a:p>
          <a:p>
            <a:r>
              <a:rPr lang="en-US" altLang="ko-Kore-KR"/>
              <a:t>xgboost</a:t>
            </a:r>
            <a:r>
              <a:rPr lang="en-US" altLang="ko-Kore-KR" dirty="0"/>
              <a:t>,</a:t>
            </a:r>
          </a:p>
          <a:p>
            <a:r>
              <a:rPr lang="en-US" altLang="ko-Kore-KR" dirty="0" err="1"/>
              <a:t>xgboost</a:t>
            </a:r>
            <a:r>
              <a:rPr lang="en-US" altLang="ko-Kore-KR" err="1"/>
              <a:t>.</a:t>
            </a:r>
            <a:r>
              <a:rPr lang="en-US" altLang="ko-Kore-KR"/>
              <a:t>XGBRegressor </a:t>
            </a:r>
            <a:endParaRPr lang="en-US" altLang="ko-Kore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324C3-3CA8-294C-902C-FE211C6BE802}"/>
              </a:ext>
            </a:extLst>
          </p:cNvPr>
          <p:cNvSpPr txBox="1"/>
          <p:nvPr/>
        </p:nvSpPr>
        <p:spPr>
          <a:xfrm>
            <a:off x="6538385" y="2497729"/>
            <a:ext cx="4613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pc="-150">
                <a:solidFill>
                  <a:schemeClr val="tx1">
                    <a:lumMod val="50000"/>
                    <a:lumOff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</a:lstStyle>
          <a:p>
            <a:r>
              <a:rPr lang="en-US" altLang="ko-KR" sz="1400" spc="0" dirty="0" err="1">
                <a:solidFill>
                  <a:schemeClr val="tx1"/>
                </a:solidFill>
              </a:rPr>
              <a:t>sql.py</a:t>
            </a:r>
            <a:r>
              <a:rPr lang="en-US" altLang="ko-KR" sz="1400" spc="0" dirty="0">
                <a:solidFill>
                  <a:schemeClr val="tx1"/>
                </a:solidFill>
              </a:rPr>
              <a:t> : DB </a:t>
            </a:r>
            <a:r>
              <a:rPr lang="ko-KR" altLang="en-US" sz="1400" spc="0" dirty="0">
                <a:solidFill>
                  <a:schemeClr val="tx1"/>
                </a:solidFill>
              </a:rPr>
              <a:t>생성</a:t>
            </a:r>
            <a:r>
              <a:rPr lang="en-US" altLang="ko-KR" sz="1400" spc="0" dirty="0">
                <a:solidFill>
                  <a:schemeClr val="tx1"/>
                </a:solidFill>
              </a:rPr>
              <a:t>,</a:t>
            </a:r>
            <a:r>
              <a:rPr lang="ko-KR" altLang="en-US" sz="1400" spc="0" dirty="0">
                <a:solidFill>
                  <a:schemeClr val="tx1"/>
                </a:solidFill>
              </a:rPr>
              <a:t> </a:t>
            </a:r>
            <a:r>
              <a:rPr lang="en-US" altLang="ko-KR" sz="1400" spc="0" dirty="0">
                <a:solidFill>
                  <a:schemeClr val="tx1"/>
                </a:solidFill>
              </a:rPr>
              <a:t>DB</a:t>
            </a:r>
            <a:r>
              <a:rPr lang="ko-KR" altLang="en-US" sz="1400" spc="0" dirty="0">
                <a:solidFill>
                  <a:schemeClr val="tx1"/>
                </a:solidFill>
              </a:rPr>
              <a:t>에 데이터 저장</a:t>
            </a:r>
            <a:r>
              <a:rPr lang="en-US" altLang="ko-KR" sz="1400" spc="0" dirty="0">
                <a:solidFill>
                  <a:schemeClr val="tx1"/>
                </a:solidFill>
              </a:rPr>
              <a:t>,</a:t>
            </a:r>
            <a:r>
              <a:rPr lang="ko-KR" altLang="en-US" sz="1400" spc="0" dirty="0">
                <a:solidFill>
                  <a:schemeClr val="tx1"/>
                </a:solidFill>
              </a:rPr>
              <a:t> </a:t>
            </a:r>
            <a:r>
              <a:rPr lang="en-US" altLang="ko-KR" sz="1400" spc="0" dirty="0">
                <a:solidFill>
                  <a:schemeClr val="tx1"/>
                </a:solidFill>
              </a:rPr>
              <a:t>DB</a:t>
            </a:r>
            <a:r>
              <a:rPr lang="ko-KR" altLang="en-US" sz="1400" spc="0" dirty="0">
                <a:solidFill>
                  <a:schemeClr val="tx1"/>
                </a:solidFill>
              </a:rPr>
              <a:t>에서 데이터 출력</a:t>
            </a:r>
            <a:endParaRPr lang="en-US" altLang="ko-KR" sz="1400" spc="0" dirty="0">
              <a:solidFill>
                <a:schemeClr val="tx1"/>
              </a:solidFill>
            </a:endParaRPr>
          </a:p>
          <a:p>
            <a:r>
              <a:rPr lang="en-US" altLang="ko-Kore-KR" sz="1400" spc="0" dirty="0" err="1">
                <a:solidFill>
                  <a:schemeClr val="tx1"/>
                </a:solidFill>
              </a:rPr>
              <a:t>train_encoding.py</a:t>
            </a:r>
            <a:r>
              <a:rPr lang="en-US" altLang="ko-Kore-KR" sz="1400" spc="0" dirty="0">
                <a:solidFill>
                  <a:schemeClr val="tx1"/>
                </a:solidFill>
              </a:rPr>
              <a:t> : </a:t>
            </a:r>
            <a:r>
              <a:rPr lang="ko-KR" altLang="en-US" sz="1400" spc="0" dirty="0">
                <a:solidFill>
                  <a:schemeClr val="tx1"/>
                </a:solidFill>
              </a:rPr>
              <a:t>훈련에 적합한 데이터테이블 변경</a:t>
            </a:r>
            <a:endParaRPr lang="en-US" altLang="ko-KR" sz="1400" spc="0" dirty="0">
              <a:solidFill>
                <a:schemeClr val="tx1"/>
              </a:solidFill>
            </a:endParaRPr>
          </a:p>
          <a:p>
            <a:r>
              <a:rPr lang="en-US" altLang="ko-Kore-KR" sz="1400" spc="0" dirty="0" err="1">
                <a:solidFill>
                  <a:schemeClr val="tx1"/>
                </a:solidFill>
              </a:rPr>
              <a:t>forecast_encoding.py</a:t>
            </a:r>
            <a:r>
              <a:rPr lang="en-US" altLang="ko-Kore-KR" sz="1400" spc="0" dirty="0">
                <a:solidFill>
                  <a:schemeClr val="tx1"/>
                </a:solidFill>
              </a:rPr>
              <a:t> : </a:t>
            </a:r>
            <a:r>
              <a:rPr lang="ko-KR" altLang="en-US" sz="1400" spc="0" dirty="0" err="1">
                <a:solidFill>
                  <a:schemeClr val="tx1"/>
                </a:solidFill>
              </a:rPr>
              <a:t>예측해야할</a:t>
            </a:r>
            <a:r>
              <a:rPr lang="ko-KR" altLang="en-US" sz="1400" spc="0" dirty="0">
                <a:solidFill>
                  <a:schemeClr val="tx1"/>
                </a:solidFill>
              </a:rPr>
              <a:t> 데이터 구조 생성 및 변경</a:t>
            </a:r>
            <a:endParaRPr lang="en-US" altLang="ko-KR" sz="1400" spc="0" dirty="0">
              <a:solidFill>
                <a:schemeClr val="tx1"/>
              </a:solidFill>
            </a:endParaRPr>
          </a:p>
          <a:p>
            <a:r>
              <a:rPr lang="en-US" altLang="ko-Kore-KR" sz="1400" spc="0" dirty="0" err="1">
                <a:solidFill>
                  <a:schemeClr val="tx1"/>
                </a:solidFill>
              </a:rPr>
              <a:t>learning</a:t>
            </a:r>
            <a:r>
              <a:rPr lang="en-US" altLang="ko-KR" sz="1400" spc="0" dirty="0" err="1">
                <a:solidFill>
                  <a:schemeClr val="tx1"/>
                </a:solidFill>
              </a:rPr>
              <a:t>.py</a:t>
            </a:r>
            <a:r>
              <a:rPr lang="en-US" altLang="ko-Kore-KR" sz="1400" spc="0" dirty="0">
                <a:solidFill>
                  <a:schemeClr val="tx1"/>
                </a:solidFill>
              </a:rPr>
              <a:t> : </a:t>
            </a:r>
            <a:r>
              <a:rPr lang="ko-KR" altLang="en-US" sz="1400" spc="0" dirty="0">
                <a:solidFill>
                  <a:schemeClr val="tx1"/>
                </a:solidFill>
              </a:rPr>
              <a:t>훈련 </a:t>
            </a:r>
            <a:r>
              <a:rPr lang="en-US" altLang="ko-KR" sz="1400" spc="0" dirty="0">
                <a:solidFill>
                  <a:schemeClr val="tx1"/>
                </a:solidFill>
              </a:rPr>
              <a:t>/</a:t>
            </a:r>
            <a:r>
              <a:rPr lang="ko-KR" altLang="en-US" sz="1400" spc="0" dirty="0">
                <a:solidFill>
                  <a:schemeClr val="tx1"/>
                </a:solidFill>
              </a:rPr>
              <a:t> 데이터 예측까지</a:t>
            </a:r>
            <a:endParaRPr lang="ko-Kore-KR" altLang="en-US" sz="1400" spc="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92FAD-DF93-5747-8501-C7FD9DB3680D}"/>
              </a:ext>
            </a:extLst>
          </p:cNvPr>
          <p:cNvSpPr txBox="1"/>
          <p:nvPr/>
        </p:nvSpPr>
        <p:spPr>
          <a:xfrm>
            <a:off x="6538385" y="466627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140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</a:lstStyle>
          <a:p>
            <a:r>
              <a:rPr lang="en-US" altLang="ko-Kore-KR" dirty="0"/>
              <a:t>Python 3.9.7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37824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3EDB0DE-8438-3944-A427-E046621D5BB8}"/>
              </a:ext>
            </a:extLst>
          </p:cNvPr>
          <p:cNvSpPr/>
          <p:nvPr/>
        </p:nvSpPr>
        <p:spPr>
          <a:xfrm>
            <a:off x="877824" y="97536"/>
            <a:ext cx="11204447" cy="657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C5CCAEE-61B2-7F43-9AEE-EA8C1CC2EEFA}"/>
              </a:ext>
            </a:extLst>
          </p:cNvPr>
          <p:cNvSpPr/>
          <p:nvPr/>
        </p:nvSpPr>
        <p:spPr>
          <a:xfrm>
            <a:off x="1009125" y="4257241"/>
            <a:ext cx="4656465" cy="2131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9D4EBAD3-DC06-3C4E-8EBC-FBCF382E0099}"/>
              </a:ext>
            </a:extLst>
          </p:cNvPr>
          <p:cNvSpPr/>
          <p:nvPr/>
        </p:nvSpPr>
        <p:spPr>
          <a:xfrm>
            <a:off x="3466088" y="1112109"/>
            <a:ext cx="2199503" cy="19276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954A96-ECF4-484B-A06C-47963F5A425E}"/>
              </a:ext>
            </a:extLst>
          </p:cNvPr>
          <p:cNvSpPr txBox="1"/>
          <p:nvPr/>
        </p:nvSpPr>
        <p:spPr>
          <a:xfrm>
            <a:off x="432452" y="691971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CSV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F9538988-48F4-A34C-9653-A473346BF3FE}"/>
              </a:ext>
            </a:extLst>
          </p:cNvPr>
          <p:cNvSpPr/>
          <p:nvPr/>
        </p:nvSpPr>
        <p:spPr>
          <a:xfrm>
            <a:off x="1309816" y="752899"/>
            <a:ext cx="1884421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318E8C-B312-EF40-9EE2-036F274E5DDD}"/>
              </a:ext>
            </a:extLst>
          </p:cNvPr>
          <p:cNvSpPr txBox="1"/>
          <p:nvPr/>
        </p:nvSpPr>
        <p:spPr>
          <a:xfrm>
            <a:off x="3942110" y="691971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Python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65380C-6F28-CF41-843B-0C134DC8111F}"/>
              </a:ext>
            </a:extLst>
          </p:cNvPr>
          <p:cNvSpPr txBox="1"/>
          <p:nvPr/>
        </p:nvSpPr>
        <p:spPr>
          <a:xfrm>
            <a:off x="3560595" y="1342941"/>
            <a:ext cx="20104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Module</a:t>
            </a: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파생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변수 생성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식당 데이터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+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날씨 데이터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점심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저녁 메뉴 칼럼 생성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SQLite3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연결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7C0D41A4-2AE0-CD46-A69E-8F860E971BA6}"/>
              </a:ext>
            </a:extLst>
          </p:cNvPr>
          <p:cNvSpPr/>
          <p:nvPr/>
        </p:nvSpPr>
        <p:spPr>
          <a:xfrm rot="5400000">
            <a:off x="1120056" y="2965872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12461F-E64A-834A-9F42-1D550ABAD091}"/>
              </a:ext>
            </a:extLst>
          </p:cNvPr>
          <p:cNvSpPr/>
          <p:nvPr/>
        </p:nvSpPr>
        <p:spPr>
          <a:xfrm>
            <a:off x="1411764" y="2619795"/>
            <a:ext cx="1884421" cy="160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1C53FA-ACB0-6143-AD9E-27B0420F1BC4}"/>
              </a:ext>
            </a:extLst>
          </p:cNvPr>
          <p:cNvSpPr txBox="1"/>
          <p:nvPr/>
        </p:nvSpPr>
        <p:spPr>
          <a:xfrm>
            <a:off x="1111093" y="378492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SQL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3BD7E0-79A0-A143-8530-99D3D009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26" y="4407228"/>
            <a:ext cx="1800000" cy="180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9B126C2-0B43-DA40-B244-93CA051BF9EE}"/>
              </a:ext>
            </a:extLst>
          </p:cNvPr>
          <p:cNvSpPr txBox="1"/>
          <p:nvPr/>
        </p:nvSpPr>
        <p:spPr>
          <a:xfrm>
            <a:off x="3146934" y="4520686"/>
            <a:ext cx="178927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데이터 </a:t>
            </a:r>
            <a:r>
              <a:rPr kumimoji="1" lang="en-US" altLang="ko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DB</a:t>
            </a:r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화</a:t>
            </a:r>
            <a:endParaRPr kumimoji="1" lang="en-US" altLang="ko-Kore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HR Data table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Lunch Data table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Dinner Data table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Weather Data table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Calendar Data table</a:t>
            </a:r>
          </a:p>
        </p:txBody>
      </p:sp>
      <p:sp>
        <p:nvSpPr>
          <p:cNvPr id="37" name="오른쪽 화살표[R] 36">
            <a:extLst>
              <a:ext uri="{FF2B5EF4-FFF2-40B4-BE49-F238E27FC236}">
                <a16:creationId xmlns:a16="http://schemas.microsoft.com/office/drawing/2014/main" id="{087EA329-A542-074E-954A-896835822ADF}"/>
              </a:ext>
            </a:extLst>
          </p:cNvPr>
          <p:cNvSpPr/>
          <p:nvPr/>
        </p:nvSpPr>
        <p:spPr>
          <a:xfrm>
            <a:off x="6417278" y="2371076"/>
            <a:ext cx="759600" cy="3384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2B66CA-7940-9446-AAEF-84FDC3A8E13E}"/>
              </a:ext>
            </a:extLst>
          </p:cNvPr>
          <p:cNvSpPr/>
          <p:nvPr/>
        </p:nvSpPr>
        <p:spPr>
          <a:xfrm rot="16200000">
            <a:off x="5574470" y="3478448"/>
            <a:ext cx="1872000" cy="1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159878-1CEE-8D4F-8088-FBA476CB69D8}"/>
              </a:ext>
            </a:extLst>
          </p:cNvPr>
          <p:cNvSpPr/>
          <p:nvPr/>
        </p:nvSpPr>
        <p:spPr>
          <a:xfrm>
            <a:off x="5787309" y="4491675"/>
            <a:ext cx="802800" cy="160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5B10E97-35AB-D341-9C04-A7FFA8F0D913}"/>
              </a:ext>
            </a:extLst>
          </p:cNvPr>
          <p:cNvSpPr/>
          <p:nvPr/>
        </p:nvSpPr>
        <p:spPr>
          <a:xfrm>
            <a:off x="7698575" y="189810"/>
            <a:ext cx="4237022" cy="44625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851FC6-480D-874A-9208-F643B40ADF2C}"/>
              </a:ext>
            </a:extLst>
          </p:cNvPr>
          <p:cNvSpPr txBox="1"/>
          <p:nvPr/>
        </p:nvSpPr>
        <p:spPr>
          <a:xfrm>
            <a:off x="6305370" y="1835383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Python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F2DC6A-7CB8-5647-BFE0-EAAEFC1C838E}"/>
              </a:ext>
            </a:extLst>
          </p:cNvPr>
          <p:cNvSpPr txBox="1"/>
          <p:nvPr/>
        </p:nvSpPr>
        <p:spPr>
          <a:xfrm>
            <a:off x="8174599" y="511944"/>
            <a:ext cx="1034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1. </a:t>
            </a:r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시각화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Matplotlib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Seaborn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CBEFDE-E385-224F-888F-1FA9F60CCF47}"/>
              </a:ext>
            </a:extLst>
          </p:cNvPr>
          <p:cNvSpPr txBox="1"/>
          <p:nvPr/>
        </p:nvSpPr>
        <p:spPr>
          <a:xfrm>
            <a:off x="8174599" y="1758439"/>
            <a:ext cx="27077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2. </a:t>
            </a:r>
            <a:r>
              <a:rPr kumimoji="1" lang="ko-KR" altLang="en-US" sz="1600" b="1" dirty="0" err="1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머신러닝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Scikit-Learning(</a:t>
            </a:r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XGBRegressor</a:t>
            </a:r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4FC640-31E5-F740-82FC-02EB5945402B}"/>
              </a:ext>
            </a:extLst>
          </p:cNvPr>
          <p:cNvSpPr txBox="1"/>
          <p:nvPr/>
        </p:nvSpPr>
        <p:spPr>
          <a:xfrm>
            <a:off x="8165672" y="2794249"/>
            <a:ext cx="21980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3. </a:t>
            </a:r>
            <a:r>
              <a:rPr kumimoji="1" lang="ko-KR" altLang="en-US" sz="1600" b="1" dirty="0" err="1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딥러닝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Tensorflow</a:t>
            </a:r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– </a:t>
            </a:r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Keras</a:t>
            </a:r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(RNN)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CE53FF-4163-D549-817C-AF57ADD16F2B}"/>
              </a:ext>
            </a:extLst>
          </p:cNvPr>
          <p:cNvSpPr txBox="1"/>
          <p:nvPr/>
        </p:nvSpPr>
        <p:spPr>
          <a:xfrm>
            <a:off x="9736901" y="511944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전처리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One-Hot encoding</a:t>
            </a:r>
          </a:p>
          <a:p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MinMax</a:t>
            </a:r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Scalar</a:t>
            </a:r>
          </a:p>
        </p:txBody>
      </p:sp>
      <p:sp>
        <p:nvSpPr>
          <p:cNvPr id="46" name="오른쪽 화살표[R] 45">
            <a:extLst>
              <a:ext uri="{FF2B5EF4-FFF2-40B4-BE49-F238E27FC236}">
                <a16:creationId xmlns:a16="http://schemas.microsoft.com/office/drawing/2014/main" id="{D2962973-47FC-274E-A8D2-FF6FAF395822}"/>
              </a:ext>
            </a:extLst>
          </p:cNvPr>
          <p:cNvSpPr/>
          <p:nvPr/>
        </p:nvSpPr>
        <p:spPr>
          <a:xfrm>
            <a:off x="5775117" y="5872175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A3B5AEE5-B06F-6C42-9BFA-9E471383E96E}"/>
              </a:ext>
            </a:extLst>
          </p:cNvPr>
          <p:cNvSpPr/>
          <p:nvPr/>
        </p:nvSpPr>
        <p:spPr>
          <a:xfrm>
            <a:off x="7183398" y="4861110"/>
            <a:ext cx="4746054" cy="15355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B491B0-D4E9-D14C-8BED-27FD51606523}"/>
              </a:ext>
            </a:extLst>
          </p:cNvPr>
          <p:cNvSpPr txBox="1"/>
          <p:nvPr/>
        </p:nvSpPr>
        <p:spPr>
          <a:xfrm>
            <a:off x="6723312" y="5811247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R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9B2FD2-FA30-D840-9D56-134BAF2A404B}"/>
              </a:ext>
            </a:extLst>
          </p:cNvPr>
          <p:cNvSpPr txBox="1"/>
          <p:nvPr/>
        </p:nvSpPr>
        <p:spPr>
          <a:xfrm>
            <a:off x="8174599" y="5142867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통계분석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변수들이 통계적으로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유의미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여부 보고서 작성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요일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계절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신메뉴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여부 등</a:t>
            </a:r>
            <a:endParaRPr kumimoji="1" lang="en-US" altLang="ko-Kore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7F745D0-B40D-0F4B-919F-1466738291F8}"/>
              </a:ext>
            </a:extLst>
          </p:cNvPr>
          <p:cNvSpPr/>
          <p:nvPr/>
        </p:nvSpPr>
        <p:spPr>
          <a:xfrm>
            <a:off x="1894201" y="2063742"/>
            <a:ext cx="888209" cy="12379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sql.py</a:t>
            </a:r>
            <a:endParaRPr kumimoji="1" lang="ko-Kore-KR" altLang="en-US" sz="1400" dirty="0">
              <a:solidFill>
                <a:schemeClr val="tx1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738AF7F-16CE-0646-90E6-D1A83C0EF032}"/>
              </a:ext>
            </a:extLst>
          </p:cNvPr>
          <p:cNvSpPr/>
          <p:nvPr/>
        </p:nvSpPr>
        <p:spPr>
          <a:xfrm>
            <a:off x="5397845" y="2901671"/>
            <a:ext cx="2199503" cy="12379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train_encoding.py</a:t>
            </a:r>
            <a:endParaRPr kumimoji="1" lang="en-US" altLang="ko-Kore-KR" sz="1400" dirty="0">
              <a:solidFill>
                <a:schemeClr val="tx1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forecast_encoding.py</a:t>
            </a:r>
            <a:endParaRPr kumimoji="1" lang="en-US" altLang="ko-Kore-KR" sz="1400" dirty="0">
              <a:solidFill>
                <a:schemeClr val="tx1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learning.py</a:t>
            </a:r>
            <a:endParaRPr kumimoji="1" lang="ko-Kore-KR" altLang="en-US" sz="1400" dirty="0">
              <a:solidFill>
                <a:schemeClr val="tx1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158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3F913CD-42FC-2F47-BE61-FA7E3EDED367}"/>
              </a:ext>
            </a:extLst>
          </p:cNvPr>
          <p:cNvSpPr/>
          <p:nvPr/>
        </p:nvSpPr>
        <p:spPr>
          <a:xfrm>
            <a:off x="6705600" y="256032"/>
            <a:ext cx="4791456" cy="6352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4EAE0-6093-464E-A250-0A20E55CB40D}"/>
              </a:ext>
            </a:extLst>
          </p:cNvPr>
          <p:cNvSpPr txBox="1"/>
          <p:nvPr/>
        </p:nvSpPr>
        <p:spPr>
          <a:xfrm>
            <a:off x="784473" y="1280160"/>
            <a:ext cx="470192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highlight>
                  <a:srgbClr val="00FFFF"/>
                </a:highligh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Path :</a:t>
            </a:r>
            <a:endParaRPr kumimoji="1" lang="en-US" altLang="ko-Kore-KR" b="1" spc="-150" dirty="0">
              <a:highlight>
                <a:srgbClr val="00FFFF"/>
              </a:highlight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endParaRPr kumimoji="1" lang="en-US" altLang="ko-Kore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https://</a:t>
            </a:r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github.com</a:t>
            </a:r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/</a:t>
            </a:r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obilige</a:t>
            </a:r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/Team3/tree/master/module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3328D8-8070-4642-8E6F-63D8143FCD65}"/>
              </a:ext>
            </a:extLst>
          </p:cNvPr>
          <p:cNvSpPr txBox="1"/>
          <p:nvPr/>
        </p:nvSpPr>
        <p:spPr>
          <a:xfrm>
            <a:off x="784473" y="2700528"/>
            <a:ext cx="480131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highlight>
                  <a:srgbClr val="00FFFF"/>
                </a:highligh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kinds </a:t>
            </a:r>
            <a:r>
              <a:rPr kumimoji="1" lang="en-US" altLang="ko-Kore-KR" sz="2400" b="1" spc="-150" dirty="0">
                <a:highlight>
                  <a:srgbClr val="00FFFF"/>
                </a:highligh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:</a:t>
            </a:r>
            <a:endParaRPr kumimoji="1" lang="en-US" altLang="ko-Kore-KR" b="1" spc="-150" dirty="0">
              <a:highlight>
                <a:srgbClr val="00FFFF"/>
              </a:highlight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endParaRPr kumimoji="1" lang="en-US" altLang="ko-Kore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sql.py</a:t>
            </a:r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: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프로그램 내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DB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관련 자동화 클래스 모음</a:t>
            </a:r>
            <a:endParaRPr kumimoji="1" lang="en-US" altLang="ko-Kore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train_encoding.py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훈련용 데이터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인코딩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관련 클래스 모음</a:t>
            </a:r>
            <a:endParaRPr kumimoji="1" lang="en-US" altLang="ko-Kore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Forecast_encoding.py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예측용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데이터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인코딩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관련 클래스 모음</a:t>
            </a:r>
            <a:endParaRPr kumimoji="1" lang="en-US" altLang="ko-Kore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Learning.py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XGBRegressor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RNN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분석 클래스 모음</a:t>
            </a:r>
            <a:endParaRPr kumimoji="1" lang="en-US" altLang="ko-Kore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F14E99-E193-8A45-9F8D-EE1D1A955036}"/>
              </a:ext>
            </a:extLst>
          </p:cNvPr>
          <p:cNvSpPr txBox="1"/>
          <p:nvPr/>
        </p:nvSpPr>
        <p:spPr>
          <a:xfrm>
            <a:off x="784473" y="4767227"/>
            <a:ext cx="22477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spc="-150" dirty="0">
                <a:highlight>
                  <a:srgbClr val="00FFFF"/>
                </a:highligh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Code Structure </a:t>
            </a:r>
            <a:r>
              <a:rPr kumimoji="1" lang="en-US" altLang="ko-Kore-KR" sz="2400" b="1" spc="-150" dirty="0">
                <a:highlight>
                  <a:srgbClr val="00FFFF"/>
                </a:highligh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:</a:t>
            </a:r>
            <a:endParaRPr kumimoji="1" lang="en-US" altLang="ko-Kore-KR" b="1" spc="-150" dirty="0">
              <a:highlight>
                <a:srgbClr val="00FFFF"/>
              </a:highlight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endParaRPr kumimoji="1" lang="en-US" altLang="ko-Kore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우측 이미지 참고</a:t>
            </a:r>
            <a:endParaRPr kumimoji="1" lang="en-US" altLang="ko-Kore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E0A5A0-4FC4-154E-AEDE-56523D193E29}"/>
              </a:ext>
            </a:extLst>
          </p:cNvPr>
          <p:cNvSpPr txBox="1"/>
          <p:nvPr/>
        </p:nvSpPr>
        <p:spPr>
          <a:xfrm>
            <a:off x="7012251" y="829056"/>
            <a:ext cx="422423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200" spc="-15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Train_Encoding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():</a:t>
            </a:r>
          </a:p>
          <a:p>
            <a:r>
              <a:rPr lang="en" altLang="ko-Kore-KR" sz="1200" spc="-15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__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__(self, lunch, dinner):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lunch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dinner</a:t>
            </a:r>
          </a:p>
          <a:p>
            <a:endParaRPr lang="en" altLang="ko-Kore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200" spc="-15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Na(self):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self.lunch.dropna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self.dinner.dropna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</a:t>
            </a:r>
            <a:endParaRPr lang="en" altLang="ko-Kore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200" spc="-15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split_lunch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(self):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lunch_data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self.lunch.drop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lunch_number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", axis = "columns")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lunch_target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['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lunch_number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']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self.lunch_X_train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self.lunch_X_test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self.lunch_y_train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en" altLang="ko-Kore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train_test_split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lunch_data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lunch_target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self.lunch_X_train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self.lunch_X_test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self.lunch_y_train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en" altLang="ko-Kore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200" spc="-15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split_dinner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(self):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dinner_data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self.dinner.drop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dinner_number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", axis = "columns")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dinner_target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['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dinner_number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']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self.dinner_X_train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self.dinner_X_test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self.dinner_y_train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en" altLang="ko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train_test_split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dinner_data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dinner_target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self.dinner_X_train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self.dinner_X_test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self.dinner_y_train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en" altLang="ko-Kore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200" spc="-15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format(self):</a:t>
            </a:r>
            <a:r>
              <a:rPr lang="ko-KR" altLang="en-US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en" altLang="ko-Kore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216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3955D-3AA3-6247-A192-8A9E5FB0AB41}"/>
              </a:ext>
            </a:extLst>
          </p:cNvPr>
          <p:cNvSpPr txBox="1"/>
          <p:nvPr/>
        </p:nvSpPr>
        <p:spPr>
          <a:xfrm>
            <a:off x="1561512" y="2474077"/>
            <a:ext cx="12698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8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4.</a:t>
            </a:r>
            <a:endParaRPr kumimoji="1" lang="en-US" altLang="ko-Kore-KR" sz="5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9842F-27F8-9D48-9B04-7C35E0961B41}"/>
              </a:ext>
            </a:extLst>
          </p:cNvPr>
          <p:cNvSpPr txBox="1"/>
          <p:nvPr/>
        </p:nvSpPr>
        <p:spPr>
          <a:xfrm>
            <a:off x="2831411" y="3025914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u="sng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Mission</a:t>
            </a:r>
            <a:endParaRPr kumimoji="1" lang="ko-Kore-KR" altLang="en-US" sz="4000" b="1" u="sng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47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707968-8D24-A74E-A362-65DE043D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0036" y="1442443"/>
            <a:ext cx="5671543" cy="3973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7E0789-578D-C248-B601-637D85EE36A0}"/>
              </a:ext>
            </a:extLst>
          </p:cNvPr>
          <p:cNvSpPr txBox="1"/>
          <p:nvPr/>
        </p:nvSpPr>
        <p:spPr>
          <a:xfrm>
            <a:off x="6482689" y="1731264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u="sng" spc="-150" dirty="0">
                <a:highlight>
                  <a:srgbClr val="00FFFF"/>
                </a:highlight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Mission 1.</a:t>
            </a:r>
            <a:endParaRPr kumimoji="1" lang="ko-Kore-KR" altLang="en-US" sz="2800" b="1" u="sng" spc="-150" dirty="0">
              <a:highlight>
                <a:srgbClr val="00FFFF"/>
              </a:highlight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A29C8-BABF-9F4D-9ADD-FBE7FB9BD782}"/>
              </a:ext>
            </a:extLst>
          </p:cNvPr>
          <p:cNvSpPr txBox="1"/>
          <p:nvPr/>
        </p:nvSpPr>
        <p:spPr>
          <a:xfrm>
            <a:off x="6482689" y="2254484"/>
            <a:ext cx="386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석식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예측에서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 가깝게 떨어지는 값을 전혀</a:t>
            </a:r>
            <a:endParaRPr kumimoji="1" lang="en-US" altLang="ko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예측하지 못하고 있다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이에 대한 해결방안 필요</a:t>
            </a:r>
            <a:endParaRPr kumimoji="1" lang="en-US" altLang="ko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51F0D67-9917-5045-8EE7-6755CE5BD368}"/>
              </a:ext>
            </a:extLst>
          </p:cNvPr>
          <p:cNvSpPr/>
          <p:nvPr/>
        </p:nvSpPr>
        <p:spPr>
          <a:xfrm>
            <a:off x="475488" y="4471988"/>
            <a:ext cx="5510784" cy="5000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10933-F806-BA4B-BDF1-459AE2C2458C}"/>
              </a:ext>
            </a:extLst>
          </p:cNvPr>
          <p:cNvSpPr txBox="1"/>
          <p:nvPr/>
        </p:nvSpPr>
        <p:spPr>
          <a:xfrm>
            <a:off x="6482689" y="3517782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u="sng" spc="-150" dirty="0">
                <a:highlight>
                  <a:srgbClr val="00FFFF"/>
                </a:highlight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Suggestion.</a:t>
            </a:r>
            <a:endParaRPr kumimoji="1" lang="ko-Kore-KR" altLang="en-US" sz="2800" b="1" u="sng" spc="-150" dirty="0">
              <a:highlight>
                <a:srgbClr val="00FFFF"/>
              </a:highlight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DCE0C-AEE8-294F-A296-16CF40F4EC6A}"/>
              </a:ext>
            </a:extLst>
          </p:cNvPr>
          <p:cNvSpPr txBox="1"/>
          <p:nvPr/>
        </p:nvSpPr>
        <p:spPr>
          <a:xfrm>
            <a:off x="6482689" y="4041002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매주 수요일이 자기계발의 날이라 운영을 하지 않음</a:t>
            </a:r>
            <a:endParaRPr kumimoji="1" lang="en-US" altLang="ko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허나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이에 대한 데이터가 같이 훈련되었음</a:t>
            </a:r>
            <a:endParaRPr kumimoji="1" lang="en-US" altLang="ko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석식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이용 수가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 값은 제거 후 다시 훈련</a:t>
            </a:r>
            <a:endParaRPr kumimoji="1" lang="en-US" altLang="ko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154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2108AF-5695-0340-A0CB-C556A3DA455B}"/>
              </a:ext>
            </a:extLst>
          </p:cNvPr>
          <p:cNvSpPr txBox="1"/>
          <p:nvPr/>
        </p:nvSpPr>
        <p:spPr>
          <a:xfrm>
            <a:off x="6482689" y="1731264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u="sng" spc="-150" dirty="0">
                <a:highlight>
                  <a:srgbClr val="00FFFF"/>
                </a:highlight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Mission </a:t>
            </a:r>
            <a:r>
              <a:rPr kumimoji="1" lang="en-US" altLang="ko-KR" sz="2800" b="1" u="sng" spc="-150" dirty="0">
                <a:highlight>
                  <a:srgbClr val="00FFFF"/>
                </a:highlight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800" b="1" u="sng" spc="-150" dirty="0">
                <a:highlight>
                  <a:srgbClr val="00FFFF"/>
                </a:highlight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.</a:t>
            </a:r>
            <a:endParaRPr kumimoji="1" lang="ko-Kore-KR" altLang="en-US" sz="2800" b="1" u="sng" spc="-150" dirty="0">
              <a:highlight>
                <a:srgbClr val="00FFFF"/>
              </a:highlight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AE016-4A8D-6741-BB1F-521E08EFA79F}"/>
              </a:ext>
            </a:extLst>
          </p:cNvPr>
          <p:cNvSpPr txBox="1"/>
          <p:nvPr/>
        </p:nvSpPr>
        <p:spPr>
          <a:xfrm>
            <a:off x="6482689" y="2254484"/>
            <a:ext cx="342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모듈 완성</a:t>
            </a:r>
            <a:endParaRPr kumimoji="1" lang="en-US" altLang="ko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RNN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이용한 </a:t>
            </a:r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딥러닝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분석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</a:p>
          <a:p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분석모델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pickle 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저장</a:t>
            </a:r>
            <a:endParaRPr kumimoji="1" lang="en-US" altLang="ko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저장된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pickle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로 분석 결과 도출 모듈 생성</a:t>
            </a:r>
            <a:endParaRPr kumimoji="1" lang="en-US" altLang="ko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946D-EEE0-8F45-81CC-23DE97BD37F7}"/>
              </a:ext>
            </a:extLst>
          </p:cNvPr>
          <p:cNvSpPr txBox="1"/>
          <p:nvPr/>
        </p:nvSpPr>
        <p:spPr>
          <a:xfrm>
            <a:off x="6482689" y="3517782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u="sng" spc="-150" dirty="0">
                <a:highlight>
                  <a:srgbClr val="00FFFF"/>
                </a:highlight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Suggestion.</a:t>
            </a:r>
            <a:endParaRPr kumimoji="1" lang="ko-Kore-KR" altLang="en-US" sz="2800" b="1" u="sng" spc="-150" dirty="0">
              <a:highlight>
                <a:srgbClr val="00FFFF"/>
              </a:highlight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C32E5-4BC7-084B-BEC3-007290BC18F1}"/>
              </a:ext>
            </a:extLst>
          </p:cNvPr>
          <p:cNvSpPr txBox="1"/>
          <p:nvPr/>
        </p:nvSpPr>
        <p:spPr>
          <a:xfrm>
            <a:off x="6482689" y="4041002"/>
            <a:ext cx="3684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2022.01.22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Test 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예정</a:t>
            </a:r>
            <a:endParaRPr kumimoji="1" lang="en-US" altLang="ko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2022.01.24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Test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에서 발견한 문제 수정</a:t>
            </a:r>
            <a:endParaRPr kumimoji="1" lang="en-US" altLang="ko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2022.02.20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분석모델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pickle 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로드 코드 생성</a:t>
            </a:r>
            <a:endParaRPr kumimoji="1" lang="en-US" altLang="ko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2022.02.21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Test 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예정</a:t>
            </a:r>
            <a:endParaRPr kumimoji="1" lang="en-US" altLang="ko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2022.02.24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Test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에서 발견한 문제 수정</a:t>
            </a:r>
            <a:endParaRPr kumimoji="1" lang="en-US" altLang="ko-KR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6610A7F-8E6F-F045-B8FC-6795EB9409BD}"/>
              </a:ext>
            </a:extLst>
          </p:cNvPr>
          <p:cNvSpPr/>
          <p:nvPr/>
        </p:nvSpPr>
        <p:spPr>
          <a:xfrm>
            <a:off x="719128" y="256032"/>
            <a:ext cx="4791456" cy="6352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1A222-CC28-0240-8E62-58CA046920D1}"/>
              </a:ext>
            </a:extLst>
          </p:cNvPr>
          <p:cNvSpPr txBox="1"/>
          <p:nvPr/>
        </p:nvSpPr>
        <p:spPr>
          <a:xfrm>
            <a:off x="1025779" y="829056"/>
            <a:ext cx="422423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200" spc="-15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Train_Encoding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():</a:t>
            </a:r>
          </a:p>
          <a:p>
            <a:r>
              <a:rPr lang="en" altLang="ko-Kore-KR" sz="1200" spc="-15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__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__(self, lunch, dinner):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lunch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dinner</a:t>
            </a:r>
          </a:p>
          <a:p>
            <a:endParaRPr lang="en" altLang="ko-Kore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200" spc="-15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Na(self):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self.lunch.dropna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self.dinner.dropna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</a:t>
            </a:r>
            <a:endParaRPr lang="en" altLang="ko-Kore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200" spc="-15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split_lunch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(self):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lunch_data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self.lunch.drop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lunch_number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", axis = "columns")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lunch_target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['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lunch_number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']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self.lunch_X_train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self.lunch_X_test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self.lunch_y_train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en" altLang="ko-Kore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train_test_split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lunch_data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lunch_target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self.lunch_X_train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self.lunch_X_test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self.lunch_y_train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en" altLang="ko-Kore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200" spc="-15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split_dinner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(self):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dinner_data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self.dinner.drop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dinner_number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", axis = "columns")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dinner_target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['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dinner_number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']</a:t>
            </a:r>
          </a:p>
          <a:p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self.dinner_X_train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self.dinner_X_test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self.dinner_y_train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en" altLang="ko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train_test_split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dinner_data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dinner_target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self.dinner_X_train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self.dinner_X_test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sz="1200" spc="-1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self.dinner_y_train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en" altLang="ko-Kore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200" spc="-15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" altLang="ko-Kore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format(self):</a:t>
            </a:r>
            <a:r>
              <a:rPr lang="ko-KR" altLang="en-US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pc="-15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en" altLang="ko-Kore-KR" sz="1200" spc="-15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4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652454-62EF-C144-914B-211E8F4E20F9}"/>
              </a:ext>
            </a:extLst>
          </p:cNvPr>
          <p:cNvSpPr txBox="1"/>
          <p:nvPr/>
        </p:nvSpPr>
        <p:spPr>
          <a:xfrm>
            <a:off x="4230624" y="792480"/>
            <a:ext cx="309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Contents</a:t>
            </a:r>
            <a:endParaRPr kumimoji="1" lang="ko-Kore-KR" altLang="en-US" sz="5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6CC398-89BB-6148-AEDA-7172241CAE95}"/>
              </a:ext>
            </a:extLst>
          </p:cNvPr>
          <p:cNvSpPr>
            <a:spLocks noChangeAspect="1"/>
          </p:cNvSpPr>
          <p:nvPr/>
        </p:nvSpPr>
        <p:spPr>
          <a:xfrm>
            <a:off x="4326960" y="2213259"/>
            <a:ext cx="612000" cy="6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1.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42CA71-5849-FD4C-A300-01839EB95B99}"/>
              </a:ext>
            </a:extLst>
          </p:cNvPr>
          <p:cNvSpPr>
            <a:spLocks noChangeAspect="1"/>
          </p:cNvSpPr>
          <p:nvPr/>
        </p:nvSpPr>
        <p:spPr>
          <a:xfrm>
            <a:off x="4326960" y="3216432"/>
            <a:ext cx="612000" cy="6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2.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5D468A-07D4-FD4F-BD9E-7E0BB57A4469}"/>
              </a:ext>
            </a:extLst>
          </p:cNvPr>
          <p:cNvSpPr>
            <a:spLocks noChangeAspect="1"/>
          </p:cNvSpPr>
          <p:nvPr/>
        </p:nvSpPr>
        <p:spPr>
          <a:xfrm>
            <a:off x="4326960" y="4219605"/>
            <a:ext cx="612000" cy="6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3.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C83786-1E98-1C40-8873-C0802A986B82}"/>
              </a:ext>
            </a:extLst>
          </p:cNvPr>
          <p:cNvSpPr>
            <a:spLocks noChangeAspect="1"/>
          </p:cNvSpPr>
          <p:nvPr/>
        </p:nvSpPr>
        <p:spPr>
          <a:xfrm>
            <a:off x="4326960" y="5222778"/>
            <a:ext cx="612000" cy="6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4.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E38FC-61E3-E94F-8DEE-25AC2DCBF8F0}"/>
              </a:ext>
            </a:extLst>
          </p:cNvPr>
          <p:cNvSpPr txBox="1"/>
          <p:nvPr/>
        </p:nvSpPr>
        <p:spPr>
          <a:xfrm>
            <a:off x="5303520" y="2262027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Project Outline</a:t>
            </a:r>
            <a:endParaRPr kumimoji="1" lang="ko-Kore-KR" altLang="en-US" sz="28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D74A9-BB03-9444-B038-645DD8B4C428}"/>
              </a:ext>
            </a:extLst>
          </p:cNvPr>
          <p:cNvSpPr txBox="1"/>
          <p:nvPr/>
        </p:nvSpPr>
        <p:spPr>
          <a:xfrm>
            <a:off x="5303520" y="3253008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Analysis</a:t>
            </a:r>
            <a:endParaRPr kumimoji="1" lang="ko-Kore-KR" altLang="en-US" sz="28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9A8F-0CAA-2B45-8C64-87FD213A9921}"/>
              </a:ext>
            </a:extLst>
          </p:cNvPr>
          <p:cNvSpPr txBox="1"/>
          <p:nvPr/>
        </p:nvSpPr>
        <p:spPr>
          <a:xfrm>
            <a:off x="5303520" y="4263995"/>
            <a:ext cx="292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Module Structure</a:t>
            </a:r>
            <a:endParaRPr kumimoji="1" lang="ko-Kore-KR" altLang="en-US" sz="28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0A0A6-4479-4A44-81D3-E779A8C6ECE4}"/>
              </a:ext>
            </a:extLst>
          </p:cNvPr>
          <p:cNvSpPr txBox="1"/>
          <p:nvPr/>
        </p:nvSpPr>
        <p:spPr>
          <a:xfrm>
            <a:off x="5303520" y="5267168"/>
            <a:ext cx="1375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Mission</a:t>
            </a:r>
            <a:endParaRPr kumimoji="1" lang="ko-Kore-KR" altLang="en-US" sz="28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40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1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3955D-3AA3-6247-A192-8A9E5FB0AB41}"/>
              </a:ext>
            </a:extLst>
          </p:cNvPr>
          <p:cNvSpPr txBox="1"/>
          <p:nvPr/>
        </p:nvSpPr>
        <p:spPr>
          <a:xfrm>
            <a:off x="1561512" y="2474077"/>
            <a:ext cx="12698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8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1.</a:t>
            </a:r>
            <a:endParaRPr kumimoji="1" lang="en-US" altLang="ko-Kore-KR" sz="5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9842F-27F8-9D48-9B04-7C35E0961B41}"/>
              </a:ext>
            </a:extLst>
          </p:cNvPr>
          <p:cNvSpPr txBox="1"/>
          <p:nvPr/>
        </p:nvSpPr>
        <p:spPr>
          <a:xfrm>
            <a:off x="2831411" y="3025914"/>
            <a:ext cx="3627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u="sng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Project Outline</a:t>
            </a:r>
            <a:endParaRPr kumimoji="1" lang="ko-Kore-KR" altLang="en-US" sz="4000" b="1" u="sng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15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A000D7-DC4C-6643-A9E7-A976346C577D}"/>
              </a:ext>
            </a:extLst>
          </p:cNvPr>
          <p:cNvSpPr txBox="1"/>
          <p:nvPr/>
        </p:nvSpPr>
        <p:spPr>
          <a:xfrm>
            <a:off x="2825536" y="1915291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사내식당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357A29-4D52-644B-B931-A2457332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613" y="2739065"/>
            <a:ext cx="1800000" cy="18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538801-C8B3-5C4C-9012-FBD2C9AD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88" y="2739065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14C3F7-66DA-7C49-838B-04BBBE510C80}"/>
              </a:ext>
            </a:extLst>
          </p:cNvPr>
          <p:cNvSpPr txBox="1"/>
          <p:nvPr/>
        </p:nvSpPr>
        <p:spPr>
          <a:xfrm>
            <a:off x="8200761" y="1915291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급식업체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D6B0FBE6-8B40-3E40-9D0A-F7A16165A6AC}"/>
              </a:ext>
            </a:extLst>
          </p:cNvPr>
          <p:cNvSpPr/>
          <p:nvPr/>
        </p:nvSpPr>
        <p:spPr>
          <a:xfrm>
            <a:off x="5090983" y="2940906"/>
            <a:ext cx="2014151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spc="-15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A81CF828-EAF5-F642-A695-3AE7BD9C9A36}"/>
              </a:ext>
            </a:extLst>
          </p:cNvPr>
          <p:cNvSpPr/>
          <p:nvPr/>
        </p:nvSpPr>
        <p:spPr>
          <a:xfrm rot="10800000">
            <a:off x="5090983" y="3632887"/>
            <a:ext cx="2014151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spc="-15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C4EFB-C4FC-1D46-AB74-98E4BCE04408}"/>
              </a:ext>
            </a:extLst>
          </p:cNvPr>
          <p:cNvSpPr txBox="1"/>
          <p:nvPr/>
        </p:nvSpPr>
        <p:spPr>
          <a:xfrm>
            <a:off x="5594902" y="252524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spc="-150" dirty="0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데이터 전달</a:t>
            </a:r>
            <a:endParaRPr kumimoji="1" lang="ko-Kore-KR" altLang="en-US" sz="1600" spc="-150" dirty="0">
              <a:solidFill>
                <a:schemeClr val="accent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0B49A-97D8-6F46-A90F-0D06B553EB86}"/>
              </a:ext>
            </a:extLst>
          </p:cNvPr>
          <p:cNvSpPr txBox="1"/>
          <p:nvPr/>
        </p:nvSpPr>
        <p:spPr>
          <a:xfrm>
            <a:off x="5091559" y="4034483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spc="-150" dirty="0" err="1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식수인원</a:t>
            </a:r>
            <a:r>
              <a:rPr kumimoji="1" lang="ko-KR" altLang="en-US" sz="1600" spc="-150" dirty="0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예측 서비스 제공</a:t>
            </a:r>
            <a:endParaRPr kumimoji="1" lang="ko-Kore-KR" altLang="en-US" sz="1600" spc="-150" dirty="0">
              <a:solidFill>
                <a:schemeClr val="accent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9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F224AD-8E23-0A4C-8E65-1FD0043E6662}"/>
              </a:ext>
            </a:extLst>
          </p:cNvPr>
          <p:cNvSpPr/>
          <p:nvPr/>
        </p:nvSpPr>
        <p:spPr>
          <a:xfrm>
            <a:off x="3663128" y="0"/>
            <a:ext cx="85288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6C0D5E41-3211-2A4A-8351-190BF630A33F}"/>
              </a:ext>
            </a:extLst>
          </p:cNvPr>
          <p:cNvSpPr/>
          <p:nvPr/>
        </p:nvSpPr>
        <p:spPr>
          <a:xfrm>
            <a:off x="8402595" y="790832"/>
            <a:ext cx="803189" cy="560996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000D7-DC4C-6643-A9E7-A976346C577D}"/>
              </a:ext>
            </a:extLst>
          </p:cNvPr>
          <p:cNvSpPr txBox="1"/>
          <p:nvPr/>
        </p:nvSpPr>
        <p:spPr>
          <a:xfrm>
            <a:off x="972019" y="2335420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사내식당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357A29-4D52-644B-B931-A2457332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8" y="3047984"/>
            <a:ext cx="1080000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538801-C8B3-5C4C-9012-FBD2C9AD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70" y="3047984"/>
            <a:ext cx="1080000" cy="10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14C3F7-66DA-7C49-838B-04BBBE510C80}"/>
              </a:ext>
            </a:extLst>
          </p:cNvPr>
          <p:cNvSpPr txBox="1"/>
          <p:nvPr/>
        </p:nvSpPr>
        <p:spPr>
          <a:xfrm>
            <a:off x="3978743" y="2335420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급식업체</a:t>
            </a:r>
            <a:endParaRPr kumimoji="1" lang="ko-Kore-KR" altLang="en-US" sz="2400" b="1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A85DC29B-8690-4040-9219-1A4A149B48A6}"/>
              </a:ext>
            </a:extLst>
          </p:cNvPr>
          <p:cNvSpPr/>
          <p:nvPr/>
        </p:nvSpPr>
        <p:spPr>
          <a:xfrm>
            <a:off x="2693774" y="3089189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F55E5-7A97-1C49-A66F-BEA71B08CA00}"/>
              </a:ext>
            </a:extLst>
          </p:cNvPr>
          <p:cNvSpPr txBox="1"/>
          <p:nvPr/>
        </p:nvSpPr>
        <p:spPr>
          <a:xfrm>
            <a:off x="2545514" y="274766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spc="-150" dirty="0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CSV </a:t>
            </a:r>
            <a:r>
              <a:rPr kumimoji="1" lang="ko-KR" altLang="en-US" sz="1200" spc="-150" dirty="0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데이터 전달</a:t>
            </a:r>
            <a:endParaRPr kumimoji="1" lang="ko-Kore-KR" altLang="en-US" sz="1200" spc="-150" dirty="0">
              <a:solidFill>
                <a:schemeClr val="accent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EB093A4-EFEB-214D-938F-3044BF5F9FC4}"/>
              </a:ext>
            </a:extLst>
          </p:cNvPr>
          <p:cNvSpPr/>
          <p:nvPr/>
        </p:nvSpPr>
        <p:spPr>
          <a:xfrm>
            <a:off x="6796215" y="1013255"/>
            <a:ext cx="4127157" cy="7537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C9DDC6C-C256-F947-9D2C-C690FD4C84B5}"/>
              </a:ext>
            </a:extLst>
          </p:cNvPr>
          <p:cNvSpPr/>
          <p:nvPr/>
        </p:nvSpPr>
        <p:spPr>
          <a:xfrm>
            <a:off x="6796214" y="2041090"/>
            <a:ext cx="4127157" cy="7537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B674963-DB52-0E4F-ACE2-5DAD7D2242A8}"/>
              </a:ext>
            </a:extLst>
          </p:cNvPr>
          <p:cNvSpPr/>
          <p:nvPr/>
        </p:nvSpPr>
        <p:spPr>
          <a:xfrm>
            <a:off x="6796213" y="3068925"/>
            <a:ext cx="4127157" cy="7537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6FB8845-6CCE-D743-8E5E-B9FCBF2E7F89}"/>
              </a:ext>
            </a:extLst>
          </p:cNvPr>
          <p:cNvSpPr/>
          <p:nvPr/>
        </p:nvSpPr>
        <p:spPr>
          <a:xfrm>
            <a:off x="6796212" y="4096760"/>
            <a:ext cx="4127157" cy="7537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92E3727E-2D7E-B74E-A87D-5219D7E5EC64}"/>
              </a:ext>
            </a:extLst>
          </p:cNvPr>
          <p:cNvSpPr/>
          <p:nvPr/>
        </p:nvSpPr>
        <p:spPr>
          <a:xfrm>
            <a:off x="6796211" y="5124595"/>
            <a:ext cx="4127157" cy="7537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D76FAD-56C6-5B4F-9F1C-CA0A8F9BFCBE}"/>
              </a:ext>
            </a:extLst>
          </p:cNvPr>
          <p:cNvSpPr txBox="1"/>
          <p:nvPr/>
        </p:nvSpPr>
        <p:spPr>
          <a:xfrm>
            <a:off x="7006928" y="1159304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1.</a:t>
            </a:r>
            <a:r>
              <a:rPr kumimoji="1" lang="ko-KR" altLang="en-US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Python</a:t>
            </a:r>
            <a:r>
              <a:rPr kumimoji="1" lang="ko-KR" altLang="en-US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에서 전처리</a:t>
            </a:r>
            <a:endParaRPr kumimoji="1" lang="ko-Kore-KR" altLang="en-US" sz="2400" b="1" spc="-150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D28CC1-BBD8-304F-9B23-77159FF42D04}"/>
              </a:ext>
            </a:extLst>
          </p:cNvPr>
          <p:cNvSpPr txBox="1"/>
          <p:nvPr/>
        </p:nvSpPr>
        <p:spPr>
          <a:xfrm>
            <a:off x="7006928" y="2187138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2.</a:t>
            </a:r>
            <a:r>
              <a:rPr kumimoji="1" lang="ko-KR" altLang="en-US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SQLite</a:t>
            </a:r>
            <a:r>
              <a:rPr kumimoji="1" lang="ko-KR" altLang="en-US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로 </a:t>
            </a:r>
            <a:r>
              <a:rPr kumimoji="1" lang="en-US" altLang="ko-KR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DB</a:t>
            </a:r>
            <a:r>
              <a:rPr kumimoji="1" lang="ko-KR" altLang="en-US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에 저장</a:t>
            </a:r>
            <a:endParaRPr kumimoji="1" lang="ko-Kore-KR" altLang="en-US" sz="2400" b="1" spc="-150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25C627-CAC6-C142-AE5E-0E32BE202405}"/>
              </a:ext>
            </a:extLst>
          </p:cNvPr>
          <p:cNvSpPr txBox="1"/>
          <p:nvPr/>
        </p:nvSpPr>
        <p:spPr>
          <a:xfrm>
            <a:off x="7006928" y="3214972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3.</a:t>
            </a:r>
            <a:r>
              <a:rPr kumimoji="1" lang="ko-KR" altLang="en-US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EDA </a:t>
            </a:r>
            <a:r>
              <a:rPr kumimoji="1" lang="ko-KR" altLang="en-US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및 데이터 시각화 </a:t>
            </a:r>
            <a:endParaRPr kumimoji="1" lang="ko-Kore-KR" altLang="en-US" sz="2400" b="1" spc="-150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83440-59D5-064A-83BF-6A632174291F}"/>
              </a:ext>
            </a:extLst>
          </p:cNvPr>
          <p:cNvSpPr txBox="1"/>
          <p:nvPr/>
        </p:nvSpPr>
        <p:spPr>
          <a:xfrm>
            <a:off x="7006928" y="4242806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4.</a:t>
            </a:r>
            <a:r>
              <a:rPr kumimoji="1" lang="ko-KR" altLang="en-US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통계 보고서 작성</a:t>
            </a:r>
            <a:endParaRPr kumimoji="1" lang="ko-Kore-KR" altLang="en-US" sz="2400" b="1" spc="-150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78B47D-0976-394A-87EA-FEA7B441181A}"/>
              </a:ext>
            </a:extLst>
          </p:cNvPr>
          <p:cNvSpPr txBox="1"/>
          <p:nvPr/>
        </p:nvSpPr>
        <p:spPr>
          <a:xfrm>
            <a:off x="7006928" y="5270640"/>
            <a:ext cx="342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5.</a:t>
            </a:r>
            <a:r>
              <a:rPr kumimoji="1" lang="ko-KR" altLang="en-US" sz="2400" b="1" spc="-150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예측모델 통한 인원 수 예측</a:t>
            </a:r>
            <a:endParaRPr kumimoji="1" lang="ko-Kore-KR" altLang="en-US" sz="2400" b="1" spc="-150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35373028-96D8-9E46-BEAA-865D9991344B}"/>
              </a:ext>
            </a:extLst>
          </p:cNvPr>
          <p:cNvSpPr/>
          <p:nvPr/>
        </p:nvSpPr>
        <p:spPr>
          <a:xfrm rot="10800000">
            <a:off x="2693774" y="3445804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pc="-15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8BCA16-AB6A-F345-AC6B-3714A9C38538}"/>
              </a:ext>
            </a:extLst>
          </p:cNvPr>
          <p:cNvSpPr txBox="1"/>
          <p:nvPr/>
        </p:nvSpPr>
        <p:spPr>
          <a:xfrm>
            <a:off x="2669747" y="3850985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spc="-150" dirty="0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서비스 제공</a:t>
            </a:r>
            <a:endParaRPr kumimoji="1" lang="ko-Kore-KR" altLang="en-US" sz="1200" spc="-150" dirty="0">
              <a:solidFill>
                <a:schemeClr val="accent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34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C5CCAEE-61B2-7F43-9AEE-EA8C1CC2EEFA}"/>
              </a:ext>
            </a:extLst>
          </p:cNvPr>
          <p:cNvSpPr/>
          <p:nvPr/>
        </p:nvSpPr>
        <p:spPr>
          <a:xfrm>
            <a:off x="1009125" y="4257241"/>
            <a:ext cx="4656465" cy="2131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9D4EBAD3-DC06-3C4E-8EBC-FBCF382E0099}"/>
              </a:ext>
            </a:extLst>
          </p:cNvPr>
          <p:cNvSpPr/>
          <p:nvPr/>
        </p:nvSpPr>
        <p:spPr>
          <a:xfrm>
            <a:off x="3466088" y="1112109"/>
            <a:ext cx="2199503" cy="19276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954A96-ECF4-484B-A06C-47963F5A425E}"/>
              </a:ext>
            </a:extLst>
          </p:cNvPr>
          <p:cNvSpPr txBox="1"/>
          <p:nvPr/>
        </p:nvSpPr>
        <p:spPr>
          <a:xfrm>
            <a:off x="1112113" y="69197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CSV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F9538988-48F4-A34C-9653-A473346BF3FE}"/>
              </a:ext>
            </a:extLst>
          </p:cNvPr>
          <p:cNvSpPr/>
          <p:nvPr/>
        </p:nvSpPr>
        <p:spPr>
          <a:xfrm>
            <a:off x="2428117" y="752899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318E8C-B312-EF40-9EE2-036F274E5DDD}"/>
              </a:ext>
            </a:extLst>
          </p:cNvPr>
          <p:cNvSpPr txBox="1"/>
          <p:nvPr/>
        </p:nvSpPr>
        <p:spPr>
          <a:xfrm>
            <a:off x="3942110" y="691971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Python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65380C-6F28-CF41-843B-0C134DC8111F}"/>
              </a:ext>
            </a:extLst>
          </p:cNvPr>
          <p:cNvSpPr txBox="1"/>
          <p:nvPr/>
        </p:nvSpPr>
        <p:spPr>
          <a:xfrm>
            <a:off x="3560595" y="1342941"/>
            <a:ext cx="20104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Module</a:t>
            </a: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파생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변수 생성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식당 데이터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+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날씨 데이터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점심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저녁 메뉴 칼럼 생성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SQLite3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연결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7C0D41A4-2AE0-CD46-A69E-8F860E971BA6}"/>
              </a:ext>
            </a:extLst>
          </p:cNvPr>
          <p:cNvSpPr/>
          <p:nvPr/>
        </p:nvSpPr>
        <p:spPr>
          <a:xfrm rot="5400000">
            <a:off x="1112113" y="2993588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12461F-E64A-834A-9F42-1D550ABAD091}"/>
              </a:ext>
            </a:extLst>
          </p:cNvPr>
          <p:cNvSpPr/>
          <p:nvPr/>
        </p:nvSpPr>
        <p:spPr>
          <a:xfrm>
            <a:off x="1411764" y="2619795"/>
            <a:ext cx="1884421" cy="160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1C53FA-ACB0-6143-AD9E-27B0420F1BC4}"/>
              </a:ext>
            </a:extLst>
          </p:cNvPr>
          <p:cNvSpPr txBox="1"/>
          <p:nvPr/>
        </p:nvSpPr>
        <p:spPr>
          <a:xfrm>
            <a:off x="1111093" y="378492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SQL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3BD7E0-79A0-A143-8530-99D3D009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26" y="4407228"/>
            <a:ext cx="1800000" cy="180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9B126C2-0B43-DA40-B244-93CA051BF9EE}"/>
              </a:ext>
            </a:extLst>
          </p:cNvPr>
          <p:cNvSpPr txBox="1"/>
          <p:nvPr/>
        </p:nvSpPr>
        <p:spPr>
          <a:xfrm>
            <a:off x="3146934" y="4520686"/>
            <a:ext cx="178927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데이터 </a:t>
            </a:r>
            <a:r>
              <a:rPr kumimoji="1" lang="en-US" altLang="ko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DB</a:t>
            </a:r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화</a:t>
            </a:r>
            <a:endParaRPr kumimoji="1" lang="en-US" altLang="ko-Kore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HR Data table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Lunch Data table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Dinner Data table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Weather Data table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Calendar Data table</a:t>
            </a:r>
          </a:p>
        </p:txBody>
      </p:sp>
      <p:sp>
        <p:nvSpPr>
          <p:cNvPr id="37" name="오른쪽 화살표[R] 36">
            <a:extLst>
              <a:ext uri="{FF2B5EF4-FFF2-40B4-BE49-F238E27FC236}">
                <a16:creationId xmlns:a16="http://schemas.microsoft.com/office/drawing/2014/main" id="{087EA329-A542-074E-954A-896835822ADF}"/>
              </a:ext>
            </a:extLst>
          </p:cNvPr>
          <p:cNvSpPr/>
          <p:nvPr/>
        </p:nvSpPr>
        <p:spPr>
          <a:xfrm>
            <a:off x="6417278" y="2371077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2B66CA-7940-9446-AAEF-84FDC3A8E13E}"/>
              </a:ext>
            </a:extLst>
          </p:cNvPr>
          <p:cNvSpPr/>
          <p:nvPr/>
        </p:nvSpPr>
        <p:spPr>
          <a:xfrm rot="16200000">
            <a:off x="5555387" y="3472919"/>
            <a:ext cx="1884421" cy="160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159878-1CEE-8D4F-8088-FBA476CB69D8}"/>
              </a:ext>
            </a:extLst>
          </p:cNvPr>
          <p:cNvSpPr/>
          <p:nvPr/>
        </p:nvSpPr>
        <p:spPr>
          <a:xfrm>
            <a:off x="5775117" y="4491675"/>
            <a:ext cx="802800" cy="160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5B10E97-35AB-D341-9C04-A7FFA8F0D913}"/>
              </a:ext>
            </a:extLst>
          </p:cNvPr>
          <p:cNvSpPr/>
          <p:nvPr/>
        </p:nvSpPr>
        <p:spPr>
          <a:xfrm>
            <a:off x="7698575" y="189810"/>
            <a:ext cx="4237022" cy="44625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851FC6-480D-874A-9208-F643B40ADF2C}"/>
              </a:ext>
            </a:extLst>
          </p:cNvPr>
          <p:cNvSpPr txBox="1"/>
          <p:nvPr/>
        </p:nvSpPr>
        <p:spPr>
          <a:xfrm>
            <a:off x="6305370" y="1835383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Python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F2DC6A-7CB8-5647-BFE0-EAAEFC1C838E}"/>
              </a:ext>
            </a:extLst>
          </p:cNvPr>
          <p:cNvSpPr txBox="1"/>
          <p:nvPr/>
        </p:nvSpPr>
        <p:spPr>
          <a:xfrm>
            <a:off x="8174599" y="511944"/>
            <a:ext cx="1034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1. </a:t>
            </a:r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시각화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Matplotlib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Seaborn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CBEFDE-E385-224F-888F-1FA9F60CCF47}"/>
              </a:ext>
            </a:extLst>
          </p:cNvPr>
          <p:cNvSpPr txBox="1"/>
          <p:nvPr/>
        </p:nvSpPr>
        <p:spPr>
          <a:xfrm>
            <a:off x="8174599" y="1758439"/>
            <a:ext cx="27077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2. </a:t>
            </a:r>
            <a:r>
              <a:rPr kumimoji="1" lang="ko-KR" altLang="en-US" sz="1600" b="1" dirty="0" err="1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머신러닝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Scikit-Learning(</a:t>
            </a:r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XGBRegressor</a:t>
            </a:r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4FC640-31E5-F740-82FC-02EB5945402B}"/>
              </a:ext>
            </a:extLst>
          </p:cNvPr>
          <p:cNvSpPr txBox="1"/>
          <p:nvPr/>
        </p:nvSpPr>
        <p:spPr>
          <a:xfrm>
            <a:off x="8165672" y="2794249"/>
            <a:ext cx="21980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3. </a:t>
            </a:r>
            <a:r>
              <a:rPr kumimoji="1" lang="ko-KR" altLang="en-US" sz="1600" b="1" dirty="0" err="1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딥러닝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Tensorflow</a:t>
            </a:r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– </a:t>
            </a:r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Keras</a:t>
            </a:r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(RNN)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CE53FF-4163-D549-817C-AF57ADD16F2B}"/>
              </a:ext>
            </a:extLst>
          </p:cNvPr>
          <p:cNvSpPr txBox="1"/>
          <p:nvPr/>
        </p:nvSpPr>
        <p:spPr>
          <a:xfrm>
            <a:off x="9736901" y="511944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전처리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One-Hot encoding</a:t>
            </a:r>
          </a:p>
          <a:p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MinMax</a:t>
            </a:r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Scalar</a:t>
            </a:r>
          </a:p>
        </p:txBody>
      </p:sp>
      <p:sp>
        <p:nvSpPr>
          <p:cNvPr id="46" name="오른쪽 화살표[R] 45">
            <a:extLst>
              <a:ext uri="{FF2B5EF4-FFF2-40B4-BE49-F238E27FC236}">
                <a16:creationId xmlns:a16="http://schemas.microsoft.com/office/drawing/2014/main" id="{D2962973-47FC-274E-A8D2-FF6FAF395822}"/>
              </a:ext>
            </a:extLst>
          </p:cNvPr>
          <p:cNvSpPr/>
          <p:nvPr/>
        </p:nvSpPr>
        <p:spPr>
          <a:xfrm>
            <a:off x="5775117" y="5872175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A3B5AEE5-B06F-6C42-9BFA-9E471383E96E}"/>
              </a:ext>
            </a:extLst>
          </p:cNvPr>
          <p:cNvSpPr/>
          <p:nvPr/>
        </p:nvSpPr>
        <p:spPr>
          <a:xfrm>
            <a:off x="7183398" y="4861110"/>
            <a:ext cx="4746054" cy="15355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B491B0-D4E9-D14C-8BED-27FD51606523}"/>
              </a:ext>
            </a:extLst>
          </p:cNvPr>
          <p:cNvSpPr txBox="1"/>
          <p:nvPr/>
        </p:nvSpPr>
        <p:spPr>
          <a:xfrm>
            <a:off x="6723312" y="5811247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R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9B2FD2-FA30-D840-9D56-134BAF2A404B}"/>
              </a:ext>
            </a:extLst>
          </p:cNvPr>
          <p:cNvSpPr txBox="1"/>
          <p:nvPr/>
        </p:nvSpPr>
        <p:spPr>
          <a:xfrm>
            <a:off x="8174599" y="5142867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통계분석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변수들이 통계적으로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유의미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여부 보고서 작성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요일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계절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신메뉴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여부 등</a:t>
            </a:r>
            <a:endParaRPr kumimoji="1" lang="en-US" altLang="ko-Kore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61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3955D-3AA3-6247-A192-8A9E5FB0AB41}"/>
              </a:ext>
            </a:extLst>
          </p:cNvPr>
          <p:cNvSpPr txBox="1"/>
          <p:nvPr/>
        </p:nvSpPr>
        <p:spPr>
          <a:xfrm>
            <a:off x="1561512" y="2474077"/>
            <a:ext cx="12698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8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2.</a:t>
            </a:r>
            <a:endParaRPr kumimoji="1" lang="en-US" altLang="ko-Kore-KR" sz="5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9842F-27F8-9D48-9B04-7C35E0961B41}"/>
              </a:ext>
            </a:extLst>
          </p:cNvPr>
          <p:cNvSpPr txBox="1"/>
          <p:nvPr/>
        </p:nvSpPr>
        <p:spPr>
          <a:xfrm>
            <a:off x="2831411" y="3025914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u="sng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Analysis</a:t>
            </a:r>
            <a:endParaRPr kumimoji="1" lang="ko-Kore-KR" altLang="en-US" sz="4000" b="1" u="sng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2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F292F859-FD42-3A42-B15F-E2D5E5829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9" y="1182133"/>
            <a:ext cx="10810949" cy="3487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9654AC-B811-A04F-A610-187FB4439410}"/>
              </a:ext>
            </a:extLst>
          </p:cNvPr>
          <p:cNvSpPr txBox="1"/>
          <p:nvPr/>
        </p:nvSpPr>
        <p:spPr>
          <a:xfrm>
            <a:off x="707136" y="47778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u="sng" spc="-150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Data</a:t>
            </a:r>
            <a:endParaRPr kumimoji="1" lang="ko-Kore-KR" altLang="en-US" sz="2400" b="1" u="sng" spc="-150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01CDA-115A-6F45-BA0A-FD5055F778E6}"/>
              </a:ext>
            </a:extLst>
          </p:cNvPr>
          <p:cNvSpPr/>
          <p:nvPr/>
        </p:nvSpPr>
        <p:spPr>
          <a:xfrm>
            <a:off x="698299" y="5010912"/>
            <a:ext cx="10810949" cy="1207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C25AF-B232-2D4A-AE8A-4AC270A03D82}"/>
              </a:ext>
            </a:extLst>
          </p:cNvPr>
          <p:cNvSpPr txBox="1"/>
          <p:nvPr/>
        </p:nvSpPr>
        <p:spPr>
          <a:xfrm>
            <a:off x="859536" y="5067407"/>
            <a:ext cx="454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1. 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메뉴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분석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pc="-15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머신러닝에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필요한 데이터만 뽑아야 한다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1FE25-A8D5-F147-AEB3-2C24AB10A7D4}"/>
              </a:ext>
            </a:extLst>
          </p:cNvPr>
          <p:cNvSpPr txBox="1"/>
          <p:nvPr/>
        </p:nvSpPr>
        <p:spPr>
          <a:xfrm>
            <a:off x="859536" y="5436739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 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정원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실제 사내에서 근무 중인 정원 수를 구한다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14158-DDE8-0345-BF37-66F32E662F3D}"/>
              </a:ext>
            </a:extLst>
          </p:cNvPr>
          <p:cNvSpPr txBox="1"/>
          <p:nvPr/>
        </p:nvSpPr>
        <p:spPr>
          <a:xfrm>
            <a:off x="859536" y="5806071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3</a:t>
            </a:r>
            <a:r>
              <a:rPr kumimoji="1" lang="en-US" altLang="ko-Kore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 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일자 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계절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날씨 등 요일 외 추가적인 정보를 확보해 추가해준다</a:t>
            </a:r>
            <a:r>
              <a:rPr kumimoji="1" lang="en-US" altLang="ko-KR" spc="-1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endParaRPr kumimoji="1" lang="ko-Kore-KR" altLang="en-US" spc="-15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93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2826</Words>
  <Application>Microsoft Macintosh PowerPoint</Application>
  <PresentationFormat>와이드스크린</PresentationFormat>
  <Paragraphs>448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D2Coding</vt:lpstr>
      <vt:lpstr>NanumSquareOTF_ac</vt:lpstr>
      <vt:lpstr>NanumSquareOTF_ac Bold</vt:lpstr>
      <vt:lpstr>NanumSquareOTF_ac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Jae-Hoon</dc:creator>
  <cp:lastModifiedBy>Jeong Jae-Hoon</cp:lastModifiedBy>
  <cp:revision>8</cp:revision>
  <dcterms:created xsi:type="dcterms:W3CDTF">2022-01-16T09:53:20Z</dcterms:created>
  <dcterms:modified xsi:type="dcterms:W3CDTF">2022-01-19T09:46:47Z</dcterms:modified>
</cp:coreProperties>
</file>