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7"/>
  </p:normalViewPr>
  <p:slideViewPr>
    <p:cSldViewPr snapToGrid="0" snapToObjects="1" showGuides="1">
      <p:cViewPr varScale="1">
        <p:scale>
          <a:sx n="104" d="100"/>
          <a:sy n="104" d="100"/>
        </p:scale>
        <p:origin x="896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AE918A-2221-EE40-989B-30225EAEC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9F6A48-8E63-AA42-9106-A8A275876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A97CE2-6D0A-ED40-81F5-60AC74BFD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0F17-C177-FD48-B436-4A6CFDCD5624}" type="datetimeFigureOut">
              <a:rPr kumimoji="1" lang="ko-Kore-KR" altLang="en-US" smtClean="0"/>
              <a:t>2022. 1. 16.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13E504-32A5-C04B-9C3A-BD16B39AF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2AAC5E-9EA3-F846-A384-213BEAE67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025D1-121C-B342-A387-11E86E1A968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055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0C9299-6FFC-634F-B797-1D4F8D102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000D4A-7B4B-2A4D-A71A-FBC825C68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272AE7-DF89-F54C-ACC7-8456D173D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0F17-C177-FD48-B436-4A6CFDCD5624}" type="datetimeFigureOut">
              <a:rPr kumimoji="1" lang="ko-Kore-KR" altLang="en-US" smtClean="0"/>
              <a:t>2022. 1. 16.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7A960F-42E6-B04E-8E21-0E68894B0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DC46CA-1613-6D4A-BB9B-31B04650D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025D1-121C-B342-A387-11E86E1A968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4820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C51FCEE-CE43-E041-AE13-914FC35ACB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3D3955-D535-1041-9595-F80A87CBD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D521AB-2DCA-BA47-88C8-767B69B61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0F17-C177-FD48-B436-4A6CFDCD5624}" type="datetimeFigureOut">
              <a:rPr kumimoji="1" lang="ko-Kore-KR" altLang="en-US" smtClean="0"/>
              <a:t>2022. 1. 16.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B55907-4373-AF4C-AB17-E26DCDC9D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E889B0-BD20-B64A-AF03-D388D33AC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025D1-121C-B342-A387-11E86E1A968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86006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4C6021-12C3-E446-81CB-328FCF99F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38DD9A-0662-CE49-A460-9BEDD3CD6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62C973-7703-7F4B-BB58-A24320CEF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0F17-C177-FD48-B436-4A6CFDCD5624}" type="datetimeFigureOut">
              <a:rPr kumimoji="1" lang="ko-Kore-KR" altLang="en-US" smtClean="0"/>
              <a:t>2022. 1. 16.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B99FDA-13B4-F24A-A928-23558D672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4FFB07-9153-6C49-8B4F-C35AF00F0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025D1-121C-B342-A387-11E86E1A968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7654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C2D81-A140-8445-96BF-0D9BDAAD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44FA5E-A42A-D149-BD4D-312081F34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B998DF-EF54-EE40-BF55-CD045D177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0F17-C177-FD48-B436-4A6CFDCD5624}" type="datetimeFigureOut">
              <a:rPr kumimoji="1" lang="ko-Kore-KR" altLang="en-US" smtClean="0"/>
              <a:t>2022. 1. 16.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217BAD-A6F5-6049-8860-2C6EFE650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31FC47-002D-1444-B94A-55E245ECA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025D1-121C-B342-A387-11E86E1A968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72818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D33E4-82D6-1E40-8DF9-16C67093A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689682-0B05-3147-B8AC-0F8A3ED81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AEBE35-46DF-8E44-8016-844DFC9E6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D752DB-5B15-0541-8FD8-0D3ABC4BE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0F17-C177-FD48-B436-4A6CFDCD5624}" type="datetimeFigureOut">
              <a:rPr kumimoji="1" lang="ko-Kore-KR" altLang="en-US" smtClean="0"/>
              <a:t>2022. 1. 16.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3878E7-135F-3545-BC9D-1CDEA022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BE0523-F89F-494B-8D28-E5C43485C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025D1-121C-B342-A387-11E86E1A968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924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BBFCC-9FA7-1A49-A5D2-7EE544CB5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D63868-1712-3247-9E30-D21EFCCBB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E9BAED-0E13-2A42-BC2E-54082FD7D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C23EC8-7D58-4049-B00E-D090D746D5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1B13BC-A037-6649-AB7F-0DF34508E5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5A4419-CC1D-F742-A5F5-240D90979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0F17-C177-FD48-B436-4A6CFDCD5624}" type="datetimeFigureOut">
              <a:rPr kumimoji="1" lang="ko-Kore-KR" altLang="en-US" smtClean="0"/>
              <a:t>2022. 1. 16.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E9CFCF-B299-0043-8B28-393C9E2DD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8B44E5-7899-564E-9EBF-3FD954DEC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025D1-121C-B342-A387-11E86E1A968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94342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910577-D5C5-8144-9B4A-4ABF64F67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FA7829D-B3D9-F540-90AD-1D534A95B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0F17-C177-FD48-B436-4A6CFDCD5624}" type="datetimeFigureOut">
              <a:rPr kumimoji="1" lang="ko-Kore-KR" altLang="en-US" smtClean="0"/>
              <a:t>2022. 1. 16.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DE180E-C716-D349-AF2A-0F6E4C27D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212107-A6C8-204E-95E6-BBCA2FE57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025D1-121C-B342-A387-11E86E1A968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59736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0AA220-A068-4E41-A7E6-56D7B5A99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0F17-C177-FD48-B436-4A6CFDCD5624}" type="datetimeFigureOut">
              <a:rPr kumimoji="1" lang="ko-Kore-KR" altLang="en-US" smtClean="0"/>
              <a:t>2022. 1. 16.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CF7CAB-F6C3-F646-9747-AE722FD2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E83D58-C732-C74A-A41F-F2F9F73F5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025D1-121C-B342-A387-11E86E1A968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52232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83D0B-BE74-D743-B395-F7944A4F3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EB95B1-52E6-4E4F-B590-061489900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A24007-B3D3-5E47-A983-7ED9E1B82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032102-2161-4A43-AC0C-6EF569AAD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0F17-C177-FD48-B436-4A6CFDCD5624}" type="datetimeFigureOut">
              <a:rPr kumimoji="1" lang="ko-Kore-KR" altLang="en-US" smtClean="0"/>
              <a:t>2022. 1. 16.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07DE9A-6B1E-8848-A746-8DC74F46C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E9B356-5E2C-F646-A66C-875B04E1E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025D1-121C-B342-A387-11E86E1A968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7901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12D9C6-D78C-1F48-9201-75DAC647F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7064C6D-F706-8848-A02B-2EA91DAAB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475434-D7B1-8E4C-8EF6-ABECFC482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AC2890-B83F-C544-B0B7-8D33F47F3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0F17-C177-FD48-B436-4A6CFDCD5624}" type="datetimeFigureOut">
              <a:rPr kumimoji="1" lang="ko-Kore-KR" altLang="en-US" smtClean="0"/>
              <a:t>2022. 1. 16.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FDCB2A-8AD0-A04D-9ADE-F6EDADD52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6F8FCB-F7DD-444E-BE89-EADE06A9A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025D1-121C-B342-A387-11E86E1A968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8851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3E60EF-23DB-0143-B962-904DEF711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CCBE84-1B03-5C46-8D35-7BA91660C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8EC282-CBC2-6F49-8861-7C4FEFABAE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40F17-C177-FD48-B436-4A6CFDCD5624}" type="datetimeFigureOut">
              <a:rPr kumimoji="1" lang="ko-Kore-KR" altLang="en-US" smtClean="0"/>
              <a:t>2022. 1. 16.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15096F-3B8B-424A-A1D3-BE8F0EFBB4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C0A31B-1C8A-8C40-BE9C-8630BB3CF4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025D1-121C-B342-A387-11E86E1A968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63726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0A000D7-DC4C-6643-A9E7-A976346C577D}"/>
              </a:ext>
            </a:extLst>
          </p:cNvPr>
          <p:cNvSpPr txBox="1"/>
          <p:nvPr/>
        </p:nvSpPr>
        <p:spPr>
          <a:xfrm>
            <a:off x="2787064" y="1915291"/>
            <a:ext cx="1242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사내식당</a:t>
            </a:r>
            <a:endParaRPr kumimoji="1" lang="ko-Kore-KR" altLang="en-US" sz="2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F357A29-4D52-644B-B931-A2457332F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3613" y="2739065"/>
            <a:ext cx="1800000" cy="180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A538801-C8B3-5C4C-9012-FBD2C9AD3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388" y="2739065"/>
            <a:ext cx="1800000" cy="18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14C3F7-66DA-7C49-838B-04BBBE510C80}"/>
              </a:ext>
            </a:extLst>
          </p:cNvPr>
          <p:cNvSpPr txBox="1"/>
          <p:nvPr/>
        </p:nvSpPr>
        <p:spPr>
          <a:xfrm>
            <a:off x="8162289" y="1915291"/>
            <a:ext cx="1242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급식업체</a:t>
            </a:r>
            <a:endParaRPr kumimoji="1" lang="ko-Kore-KR" altLang="en-US" sz="2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1" name="오른쪽 화살표[R] 10">
            <a:extLst>
              <a:ext uri="{FF2B5EF4-FFF2-40B4-BE49-F238E27FC236}">
                <a16:creationId xmlns:a16="http://schemas.microsoft.com/office/drawing/2014/main" id="{D6B0FBE6-8B40-3E40-9D0A-F7A16165A6AC}"/>
              </a:ext>
            </a:extLst>
          </p:cNvPr>
          <p:cNvSpPr/>
          <p:nvPr/>
        </p:nvSpPr>
        <p:spPr>
          <a:xfrm>
            <a:off x="5090983" y="2940906"/>
            <a:ext cx="2014151" cy="33981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2" name="오른쪽 화살표[R] 11">
            <a:extLst>
              <a:ext uri="{FF2B5EF4-FFF2-40B4-BE49-F238E27FC236}">
                <a16:creationId xmlns:a16="http://schemas.microsoft.com/office/drawing/2014/main" id="{A81CF828-EAF5-F642-A695-3AE7BD9C9A36}"/>
              </a:ext>
            </a:extLst>
          </p:cNvPr>
          <p:cNvSpPr/>
          <p:nvPr/>
        </p:nvSpPr>
        <p:spPr>
          <a:xfrm rot="10800000">
            <a:off x="5090983" y="3632887"/>
            <a:ext cx="2014151" cy="33981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2C4EFB-C4FC-1D46-AB74-98E4BCE04408}"/>
              </a:ext>
            </a:extLst>
          </p:cNvPr>
          <p:cNvSpPr txBox="1"/>
          <p:nvPr/>
        </p:nvSpPr>
        <p:spPr>
          <a:xfrm>
            <a:off x="5536392" y="2525240"/>
            <a:ext cx="1119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chemeClr val="accent5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데이터 전달</a:t>
            </a:r>
            <a:endParaRPr kumimoji="1" lang="ko-Kore-KR" altLang="en-US" sz="1600" dirty="0">
              <a:solidFill>
                <a:schemeClr val="accent5"/>
              </a:solidFill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F0B49A-97D8-6F46-A90F-0D06B553EB86}"/>
              </a:ext>
            </a:extLst>
          </p:cNvPr>
          <p:cNvSpPr txBox="1"/>
          <p:nvPr/>
        </p:nvSpPr>
        <p:spPr>
          <a:xfrm>
            <a:off x="4964120" y="4034483"/>
            <a:ext cx="22637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dirty="0" err="1">
                <a:solidFill>
                  <a:schemeClr val="accent5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식수인원</a:t>
            </a:r>
            <a:r>
              <a:rPr kumimoji="1" lang="ko-KR" altLang="en-US" sz="1600" dirty="0">
                <a:solidFill>
                  <a:schemeClr val="accent5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 예측 서비스 제공</a:t>
            </a:r>
            <a:endParaRPr kumimoji="1" lang="ko-Kore-KR" altLang="en-US" sz="1600" dirty="0">
              <a:solidFill>
                <a:schemeClr val="accent5"/>
              </a:solidFill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5594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38F224AD-8E23-0A4C-8E65-1FD0043E6662}"/>
              </a:ext>
            </a:extLst>
          </p:cNvPr>
          <p:cNvSpPr/>
          <p:nvPr/>
        </p:nvSpPr>
        <p:spPr>
          <a:xfrm>
            <a:off x="3663128" y="0"/>
            <a:ext cx="852887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아래쪽 화살표[D] 7">
            <a:extLst>
              <a:ext uri="{FF2B5EF4-FFF2-40B4-BE49-F238E27FC236}">
                <a16:creationId xmlns:a16="http://schemas.microsoft.com/office/drawing/2014/main" id="{6C0D5E41-3211-2A4A-8351-190BF630A33F}"/>
              </a:ext>
            </a:extLst>
          </p:cNvPr>
          <p:cNvSpPr/>
          <p:nvPr/>
        </p:nvSpPr>
        <p:spPr>
          <a:xfrm>
            <a:off x="8402595" y="790832"/>
            <a:ext cx="803189" cy="5609968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A000D7-DC4C-6643-A9E7-A976346C577D}"/>
              </a:ext>
            </a:extLst>
          </p:cNvPr>
          <p:cNvSpPr txBox="1"/>
          <p:nvPr/>
        </p:nvSpPr>
        <p:spPr>
          <a:xfrm>
            <a:off x="933547" y="2335420"/>
            <a:ext cx="1242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사내식당</a:t>
            </a:r>
            <a:endParaRPr kumimoji="1" lang="ko-Kore-KR" altLang="en-US" sz="2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F357A29-4D52-644B-B931-A2457332F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588" y="3047984"/>
            <a:ext cx="1080000" cy="108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A538801-C8B3-5C4C-9012-FBD2C9AD3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870" y="3047984"/>
            <a:ext cx="1080000" cy="108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14C3F7-66DA-7C49-838B-04BBBE510C80}"/>
              </a:ext>
            </a:extLst>
          </p:cNvPr>
          <p:cNvSpPr txBox="1"/>
          <p:nvPr/>
        </p:nvSpPr>
        <p:spPr>
          <a:xfrm>
            <a:off x="3940271" y="2335420"/>
            <a:ext cx="1242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급식업체</a:t>
            </a:r>
            <a:endParaRPr kumimoji="1" lang="ko-Kore-KR" altLang="en-US" sz="2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5" name="오른쪽 화살표[R] 14">
            <a:extLst>
              <a:ext uri="{FF2B5EF4-FFF2-40B4-BE49-F238E27FC236}">
                <a16:creationId xmlns:a16="http://schemas.microsoft.com/office/drawing/2014/main" id="{A85DC29B-8690-4040-9219-1A4A149B48A6}"/>
              </a:ext>
            </a:extLst>
          </p:cNvPr>
          <p:cNvSpPr/>
          <p:nvPr/>
        </p:nvSpPr>
        <p:spPr>
          <a:xfrm>
            <a:off x="2693774" y="3089189"/>
            <a:ext cx="766120" cy="33981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5F55E5-7A97-1C49-A66F-BEA71B08CA00}"/>
              </a:ext>
            </a:extLst>
          </p:cNvPr>
          <p:cNvSpPr txBox="1"/>
          <p:nvPr/>
        </p:nvSpPr>
        <p:spPr>
          <a:xfrm>
            <a:off x="2449334" y="2747666"/>
            <a:ext cx="1213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200" dirty="0">
                <a:solidFill>
                  <a:schemeClr val="accent5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CSV </a:t>
            </a:r>
            <a:r>
              <a:rPr kumimoji="1" lang="ko-KR" altLang="en-US" sz="1200" dirty="0">
                <a:solidFill>
                  <a:schemeClr val="accent5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데이터 전달</a:t>
            </a:r>
            <a:endParaRPr kumimoji="1" lang="ko-Kore-KR" altLang="en-US" sz="1200" dirty="0">
              <a:solidFill>
                <a:schemeClr val="accent5"/>
              </a:solidFill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DEB093A4-EFEB-214D-938F-3044BF5F9FC4}"/>
              </a:ext>
            </a:extLst>
          </p:cNvPr>
          <p:cNvSpPr/>
          <p:nvPr/>
        </p:nvSpPr>
        <p:spPr>
          <a:xfrm>
            <a:off x="6796215" y="1013255"/>
            <a:ext cx="4127157" cy="75376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7C9DDC6C-C256-F947-9D2C-C690FD4C84B5}"/>
              </a:ext>
            </a:extLst>
          </p:cNvPr>
          <p:cNvSpPr/>
          <p:nvPr/>
        </p:nvSpPr>
        <p:spPr>
          <a:xfrm>
            <a:off x="6796214" y="2041090"/>
            <a:ext cx="4127157" cy="75376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5B674963-DB52-0E4F-ACE2-5DAD7D2242A8}"/>
              </a:ext>
            </a:extLst>
          </p:cNvPr>
          <p:cNvSpPr/>
          <p:nvPr/>
        </p:nvSpPr>
        <p:spPr>
          <a:xfrm>
            <a:off x="6796213" y="3068925"/>
            <a:ext cx="4127157" cy="75376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C6FB8845-6CCE-D743-8E5E-B9FCBF2E7F89}"/>
              </a:ext>
            </a:extLst>
          </p:cNvPr>
          <p:cNvSpPr/>
          <p:nvPr/>
        </p:nvSpPr>
        <p:spPr>
          <a:xfrm>
            <a:off x="6796212" y="4096760"/>
            <a:ext cx="4127157" cy="75376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92E3727E-2D7E-B74E-A87D-5219D7E5EC64}"/>
              </a:ext>
            </a:extLst>
          </p:cNvPr>
          <p:cNvSpPr/>
          <p:nvPr/>
        </p:nvSpPr>
        <p:spPr>
          <a:xfrm>
            <a:off x="6796211" y="5124595"/>
            <a:ext cx="4127157" cy="75376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D76FAD-56C6-5B4F-9F1C-CA0A8F9BFCBE}"/>
              </a:ext>
            </a:extLst>
          </p:cNvPr>
          <p:cNvSpPr txBox="1"/>
          <p:nvPr/>
        </p:nvSpPr>
        <p:spPr>
          <a:xfrm>
            <a:off x="7006928" y="1159304"/>
            <a:ext cx="3020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solidFill>
                  <a:schemeClr val="bg1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1.</a:t>
            </a:r>
            <a:r>
              <a:rPr kumimoji="1" lang="ko-KR" altLang="en-US" sz="2400" b="1" dirty="0">
                <a:solidFill>
                  <a:schemeClr val="bg1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</a:t>
            </a:r>
            <a:r>
              <a:rPr kumimoji="1" lang="en-US" altLang="ko-KR" sz="2400" b="1" dirty="0">
                <a:solidFill>
                  <a:schemeClr val="bg1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Python</a:t>
            </a:r>
            <a:r>
              <a:rPr kumimoji="1" lang="ko-KR" altLang="en-US" sz="2400" b="1" dirty="0">
                <a:solidFill>
                  <a:schemeClr val="bg1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에서 전처리</a:t>
            </a:r>
            <a:endParaRPr kumimoji="1" lang="ko-Kore-KR" altLang="en-US" sz="2400" b="1" dirty="0">
              <a:solidFill>
                <a:schemeClr val="bg1"/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D28CC1-BBD8-304F-9B23-77159FF42D04}"/>
              </a:ext>
            </a:extLst>
          </p:cNvPr>
          <p:cNvSpPr txBox="1"/>
          <p:nvPr/>
        </p:nvSpPr>
        <p:spPr>
          <a:xfrm>
            <a:off x="7006928" y="2187138"/>
            <a:ext cx="3164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solidFill>
                  <a:schemeClr val="bg1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2.</a:t>
            </a:r>
            <a:r>
              <a:rPr kumimoji="1" lang="ko-KR" altLang="en-US" sz="2400" b="1" dirty="0">
                <a:solidFill>
                  <a:schemeClr val="bg1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</a:t>
            </a:r>
            <a:r>
              <a:rPr kumimoji="1" lang="en-US" altLang="ko-KR" sz="2400" b="1" dirty="0">
                <a:solidFill>
                  <a:schemeClr val="bg1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SQLite</a:t>
            </a:r>
            <a:r>
              <a:rPr kumimoji="1" lang="ko-KR" altLang="en-US" sz="2400" b="1" dirty="0">
                <a:solidFill>
                  <a:schemeClr val="bg1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로 </a:t>
            </a:r>
            <a:r>
              <a:rPr kumimoji="1" lang="en-US" altLang="ko-KR" sz="2400" b="1" dirty="0">
                <a:solidFill>
                  <a:schemeClr val="bg1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DB</a:t>
            </a:r>
            <a:r>
              <a:rPr kumimoji="1" lang="ko-KR" altLang="en-US" sz="2400" b="1" dirty="0">
                <a:solidFill>
                  <a:schemeClr val="bg1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에 저장</a:t>
            </a:r>
            <a:endParaRPr kumimoji="1" lang="ko-Kore-KR" altLang="en-US" sz="2400" b="1" dirty="0">
              <a:solidFill>
                <a:schemeClr val="bg1"/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25C627-CAC6-C142-AE5E-0E32BE202405}"/>
              </a:ext>
            </a:extLst>
          </p:cNvPr>
          <p:cNvSpPr txBox="1"/>
          <p:nvPr/>
        </p:nvSpPr>
        <p:spPr>
          <a:xfrm>
            <a:off x="7006928" y="3214972"/>
            <a:ext cx="3347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solidFill>
                  <a:schemeClr val="bg1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3.</a:t>
            </a:r>
            <a:r>
              <a:rPr kumimoji="1" lang="ko-KR" altLang="en-US" sz="2400" b="1" dirty="0">
                <a:solidFill>
                  <a:schemeClr val="bg1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</a:t>
            </a:r>
            <a:r>
              <a:rPr kumimoji="1" lang="en-US" altLang="ko-KR" sz="2400" b="1" dirty="0">
                <a:solidFill>
                  <a:schemeClr val="bg1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EDA </a:t>
            </a:r>
            <a:r>
              <a:rPr kumimoji="1" lang="ko-KR" altLang="en-US" sz="2400" b="1" dirty="0">
                <a:solidFill>
                  <a:schemeClr val="bg1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및 데이터 시각화 </a:t>
            </a:r>
            <a:endParaRPr kumimoji="1" lang="ko-Kore-KR" altLang="en-US" sz="2400" b="1" dirty="0">
              <a:solidFill>
                <a:schemeClr val="bg1"/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B83440-59D5-064A-83BF-6A632174291F}"/>
              </a:ext>
            </a:extLst>
          </p:cNvPr>
          <p:cNvSpPr txBox="1"/>
          <p:nvPr/>
        </p:nvSpPr>
        <p:spPr>
          <a:xfrm>
            <a:off x="7006928" y="4242806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solidFill>
                  <a:schemeClr val="bg1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4.</a:t>
            </a:r>
            <a:r>
              <a:rPr kumimoji="1" lang="ko-KR" altLang="en-US" sz="2400" b="1" dirty="0">
                <a:solidFill>
                  <a:schemeClr val="bg1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통계 보고서 작성</a:t>
            </a:r>
            <a:endParaRPr kumimoji="1" lang="ko-Kore-KR" altLang="en-US" sz="2400" b="1" dirty="0">
              <a:solidFill>
                <a:schemeClr val="bg1"/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78B47D-0976-394A-87EA-FEA7B441181A}"/>
              </a:ext>
            </a:extLst>
          </p:cNvPr>
          <p:cNvSpPr txBox="1"/>
          <p:nvPr/>
        </p:nvSpPr>
        <p:spPr>
          <a:xfrm>
            <a:off x="7006928" y="5270640"/>
            <a:ext cx="3775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solidFill>
                  <a:schemeClr val="bg1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5.</a:t>
            </a:r>
            <a:r>
              <a:rPr kumimoji="1" lang="ko-KR" altLang="en-US" sz="2400" b="1" dirty="0">
                <a:solidFill>
                  <a:schemeClr val="bg1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예측모델 통한 인원 수 예측</a:t>
            </a:r>
            <a:endParaRPr kumimoji="1" lang="ko-Kore-KR" altLang="en-US" sz="2400" b="1" dirty="0">
              <a:solidFill>
                <a:schemeClr val="bg1"/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26" name="오른쪽 화살표[R] 25">
            <a:extLst>
              <a:ext uri="{FF2B5EF4-FFF2-40B4-BE49-F238E27FC236}">
                <a16:creationId xmlns:a16="http://schemas.microsoft.com/office/drawing/2014/main" id="{35373028-96D8-9E46-BEAA-865D9991344B}"/>
              </a:ext>
            </a:extLst>
          </p:cNvPr>
          <p:cNvSpPr/>
          <p:nvPr/>
        </p:nvSpPr>
        <p:spPr>
          <a:xfrm rot="10800000">
            <a:off x="2693774" y="3445804"/>
            <a:ext cx="766120" cy="33981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8BCA16-AB6A-F345-AC6B-3714A9C38538}"/>
              </a:ext>
            </a:extLst>
          </p:cNvPr>
          <p:cNvSpPr txBox="1"/>
          <p:nvPr/>
        </p:nvSpPr>
        <p:spPr>
          <a:xfrm>
            <a:off x="2612039" y="3850985"/>
            <a:ext cx="888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200" dirty="0">
                <a:solidFill>
                  <a:schemeClr val="accent5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서비스 제공</a:t>
            </a:r>
            <a:endParaRPr kumimoji="1" lang="ko-Kore-KR" altLang="en-US" sz="1200" dirty="0">
              <a:solidFill>
                <a:schemeClr val="accent5"/>
              </a:solidFill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8343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CB1738-038E-8E45-97A6-1003F40408A3}"/>
              </a:ext>
            </a:extLst>
          </p:cNvPr>
          <p:cNvSpPr/>
          <p:nvPr/>
        </p:nvSpPr>
        <p:spPr>
          <a:xfrm>
            <a:off x="704336" y="296559"/>
            <a:ext cx="10775092" cy="29347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9AD3CF2-C039-AF47-83C3-EFBD497958D5}"/>
              </a:ext>
            </a:extLst>
          </p:cNvPr>
          <p:cNvSpPr/>
          <p:nvPr/>
        </p:nvSpPr>
        <p:spPr>
          <a:xfrm>
            <a:off x="1112113" y="1641008"/>
            <a:ext cx="823781" cy="7715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일자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59840DD-1D1B-7E45-BE59-646828B8D903}"/>
              </a:ext>
            </a:extLst>
          </p:cNvPr>
          <p:cNvSpPr/>
          <p:nvPr/>
        </p:nvSpPr>
        <p:spPr>
          <a:xfrm>
            <a:off x="2026514" y="1641008"/>
            <a:ext cx="823781" cy="7715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요일</a:t>
            </a:r>
            <a:endParaRPr kumimoji="1" lang="ko-Kore-KR" altLang="en-US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57E5994-AABA-8F4A-A361-0BDA3AB15B01}"/>
              </a:ext>
            </a:extLst>
          </p:cNvPr>
          <p:cNvSpPr/>
          <p:nvPr/>
        </p:nvSpPr>
        <p:spPr>
          <a:xfrm>
            <a:off x="2940916" y="1641001"/>
            <a:ext cx="823781" cy="7715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본사</a:t>
            </a:r>
            <a:endParaRPr kumimoji="1" lang="en-US" altLang="ko-Kore-KR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algn="ctr"/>
            <a:r>
              <a:rPr kumimoji="1" lang="ko-Kore-KR" altLang="en-US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정원수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F8682A7-27B0-BF41-AA16-A1FB84ECA5D3}"/>
              </a:ext>
            </a:extLst>
          </p:cNvPr>
          <p:cNvSpPr/>
          <p:nvPr/>
        </p:nvSpPr>
        <p:spPr>
          <a:xfrm>
            <a:off x="3855317" y="1641000"/>
            <a:ext cx="823781" cy="7715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출장자수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68F02DE-1A85-CA4C-A237-BD814A3C5F45}"/>
              </a:ext>
            </a:extLst>
          </p:cNvPr>
          <p:cNvSpPr/>
          <p:nvPr/>
        </p:nvSpPr>
        <p:spPr>
          <a:xfrm>
            <a:off x="4769718" y="1641000"/>
            <a:ext cx="823781" cy="7715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야근자수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F56CE4B-CD1F-CC4E-8C16-859A8A4223C6}"/>
              </a:ext>
            </a:extLst>
          </p:cNvPr>
          <p:cNvSpPr/>
          <p:nvPr/>
        </p:nvSpPr>
        <p:spPr>
          <a:xfrm>
            <a:off x="5684119" y="1640999"/>
            <a:ext cx="823781" cy="7715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재택</a:t>
            </a:r>
            <a:endParaRPr kumimoji="1" lang="en-US" altLang="ko-Kore-KR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algn="ctr"/>
            <a:r>
              <a:rPr kumimoji="1" lang="ko-Kore-KR" altLang="en-US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근무자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EC92F5E-EA3C-584D-B16B-B397AC82A1F5}"/>
              </a:ext>
            </a:extLst>
          </p:cNvPr>
          <p:cNvSpPr/>
          <p:nvPr/>
        </p:nvSpPr>
        <p:spPr>
          <a:xfrm>
            <a:off x="6598520" y="1640999"/>
            <a:ext cx="823781" cy="7715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조식</a:t>
            </a:r>
            <a:endParaRPr kumimoji="1" lang="en-US" altLang="ko-Kore-KR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algn="ctr"/>
            <a:r>
              <a:rPr kumimoji="1" lang="ko-Kore-KR" altLang="en-US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메뉴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F068BE8-A9BF-FB44-A4A4-ECC2CCA8004B}"/>
              </a:ext>
            </a:extLst>
          </p:cNvPr>
          <p:cNvSpPr/>
          <p:nvPr/>
        </p:nvSpPr>
        <p:spPr>
          <a:xfrm>
            <a:off x="7512921" y="1640999"/>
            <a:ext cx="823781" cy="7715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중식</a:t>
            </a:r>
            <a:endParaRPr kumimoji="1" lang="en-US" altLang="ko-Kore-KR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algn="ctr"/>
            <a:r>
              <a:rPr kumimoji="1" lang="ko-Kore-KR" altLang="en-US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메뉴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BA1FD72-7FED-714C-BF71-A1BB5403E29C}"/>
              </a:ext>
            </a:extLst>
          </p:cNvPr>
          <p:cNvSpPr/>
          <p:nvPr/>
        </p:nvSpPr>
        <p:spPr>
          <a:xfrm>
            <a:off x="8427322" y="1640999"/>
            <a:ext cx="823781" cy="7715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석식</a:t>
            </a:r>
            <a:endParaRPr kumimoji="1" lang="en-US" altLang="ko-Kore-KR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algn="ctr"/>
            <a:r>
              <a:rPr kumimoji="1" lang="ko-Kore-KR" altLang="en-US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메뉴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D1A4EB3-E7C0-6849-8226-6376665D28D7}"/>
              </a:ext>
            </a:extLst>
          </p:cNvPr>
          <p:cNvSpPr/>
          <p:nvPr/>
        </p:nvSpPr>
        <p:spPr>
          <a:xfrm>
            <a:off x="9341723" y="1640999"/>
            <a:ext cx="823781" cy="7715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중식</a:t>
            </a:r>
            <a:endParaRPr kumimoji="1" lang="en-US" altLang="ko-Kore-KR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algn="ctr"/>
            <a:r>
              <a:rPr kumimoji="1" lang="ko-Kore-KR" altLang="en-US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인원</a:t>
            </a:r>
            <a:endParaRPr kumimoji="1" lang="en-US" altLang="ko-Kore-KR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90386FF-78E9-B54F-92C8-A1D3C172BB64}"/>
              </a:ext>
            </a:extLst>
          </p:cNvPr>
          <p:cNvSpPr/>
          <p:nvPr/>
        </p:nvSpPr>
        <p:spPr>
          <a:xfrm>
            <a:off x="10256124" y="1640999"/>
            <a:ext cx="823781" cy="7715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석식</a:t>
            </a:r>
            <a:endParaRPr kumimoji="1" lang="en-US" altLang="ko-Kore-KR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algn="ctr"/>
            <a:r>
              <a:rPr kumimoji="1" lang="ko-Kore-KR" altLang="en-US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인원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F85F48-9723-D449-A134-290F4E17E85E}"/>
              </a:ext>
            </a:extLst>
          </p:cNvPr>
          <p:cNvSpPr txBox="1"/>
          <p:nvPr/>
        </p:nvSpPr>
        <p:spPr>
          <a:xfrm>
            <a:off x="1112113" y="840256"/>
            <a:ext cx="2879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식당</a:t>
            </a:r>
            <a:r>
              <a:rPr kumimoji="1" lang="ko-KR" altLang="en-US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 </a:t>
            </a:r>
            <a:r>
              <a:rPr kumimoji="1" lang="en-US" altLang="ko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CSV </a:t>
            </a:r>
            <a:r>
              <a:rPr kumimoji="1" lang="ko-KR" altLang="en-US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데이터 변수</a:t>
            </a:r>
            <a:endParaRPr kumimoji="1" lang="ko-Kore-KR" altLang="en-US" sz="2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D0A2881-8ED2-B14F-AA51-193C7BF7D157}"/>
              </a:ext>
            </a:extLst>
          </p:cNvPr>
          <p:cNvSpPr/>
          <p:nvPr/>
        </p:nvSpPr>
        <p:spPr>
          <a:xfrm>
            <a:off x="708454" y="3570368"/>
            <a:ext cx="10775092" cy="29347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AB9B3C9-AA92-6B43-A68C-78404F94125A}"/>
              </a:ext>
            </a:extLst>
          </p:cNvPr>
          <p:cNvSpPr txBox="1"/>
          <p:nvPr/>
        </p:nvSpPr>
        <p:spPr>
          <a:xfrm>
            <a:off x="1112113" y="4114065"/>
            <a:ext cx="2895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날씨 </a:t>
            </a:r>
            <a:r>
              <a:rPr kumimoji="1" lang="en-US" altLang="ko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CSV </a:t>
            </a:r>
            <a:r>
              <a:rPr kumimoji="1" lang="ko-KR" altLang="en-US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데이터 변수</a:t>
            </a:r>
            <a:endParaRPr kumimoji="1" lang="ko-Kore-KR" altLang="en-US" sz="2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8D68961-F5BA-CE4E-BC3E-0B28B4813E1A}"/>
              </a:ext>
            </a:extLst>
          </p:cNvPr>
          <p:cNvSpPr/>
          <p:nvPr/>
        </p:nvSpPr>
        <p:spPr>
          <a:xfrm>
            <a:off x="1112113" y="4914809"/>
            <a:ext cx="823781" cy="7715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지점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F5478E9-C860-4645-BA8A-A14EE20043B0}"/>
              </a:ext>
            </a:extLst>
          </p:cNvPr>
          <p:cNvSpPr/>
          <p:nvPr/>
        </p:nvSpPr>
        <p:spPr>
          <a:xfrm>
            <a:off x="2026514" y="4914809"/>
            <a:ext cx="823781" cy="7715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지점명</a:t>
            </a:r>
            <a:endParaRPr kumimoji="1" lang="ko-Kore-KR" altLang="en-US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0AE836-DFE5-FA4F-9E56-5BAE048D8393}"/>
              </a:ext>
            </a:extLst>
          </p:cNvPr>
          <p:cNvSpPr/>
          <p:nvPr/>
        </p:nvSpPr>
        <p:spPr>
          <a:xfrm>
            <a:off x="2940916" y="4914802"/>
            <a:ext cx="823781" cy="7715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일시</a:t>
            </a:r>
            <a:endParaRPr kumimoji="1" lang="en-US" altLang="ko-Kore-KR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8119AE0-61D9-384A-BD20-7DAAB8F126E0}"/>
              </a:ext>
            </a:extLst>
          </p:cNvPr>
          <p:cNvSpPr/>
          <p:nvPr/>
        </p:nvSpPr>
        <p:spPr>
          <a:xfrm>
            <a:off x="3855317" y="4914801"/>
            <a:ext cx="823781" cy="7715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평균</a:t>
            </a:r>
            <a:endParaRPr kumimoji="1" lang="en-US" altLang="ko-Kore-KR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algn="ctr"/>
            <a:r>
              <a:rPr kumimoji="1" lang="ko-Kore-KR" altLang="en-US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기온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DFE6D4D-9633-6049-BF00-EC8353811863}"/>
              </a:ext>
            </a:extLst>
          </p:cNvPr>
          <p:cNvSpPr/>
          <p:nvPr/>
        </p:nvSpPr>
        <p:spPr>
          <a:xfrm>
            <a:off x="4769718" y="4914801"/>
            <a:ext cx="823781" cy="7715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일일</a:t>
            </a:r>
            <a:endParaRPr kumimoji="1" lang="en-US" altLang="ko-Kore-KR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algn="ctr"/>
            <a:r>
              <a:rPr kumimoji="1" lang="ko-Kore-KR" altLang="en-US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강수량</a:t>
            </a:r>
            <a:endParaRPr kumimoji="1" lang="en-US" altLang="ko-Kore-KR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19C9209-0E9A-864C-9272-0E56F3C1119E}"/>
              </a:ext>
            </a:extLst>
          </p:cNvPr>
          <p:cNvSpPr/>
          <p:nvPr/>
        </p:nvSpPr>
        <p:spPr>
          <a:xfrm>
            <a:off x="5684119" y="4914800"/>
            <a:ext cx="823781" cy="7715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평균</a:t>
            </a:r>
            <a:endParaRPr kumimoji="1" lang="en-US" altLang="ko-Kore-KR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algn="ctr"/>
            <a:r>
              <a:rPr kumimoji="1" lang="ko-Kore-KR" altLang="en-US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풍속</a:t>
            </a:r>
            <a:endParaRPr kumimoji="1" lang="en-US" altLang="ko-Kore-KR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E4850A7-6249-1C4B-B6D9-609577AF9EE6}"/>
              </a:ext>
            </a:extLst>
          </p:cNvPr>
          <p:cNvSpPr/>
          <p:nvPr/>
        </p:nvSpPr>
        <p:spPr>
          <a:xfrm>
            <a:off x="6598520" y="4914800"/>
            <a:ext cx="823781" cy="7715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평균</a:t>
            </a:r>
            <a:endParaRPr kumimoji="1" lang="en-US" altLang="ko-Kore-KR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algn="ctr"/>
            <a:r>
              <a:rPr kumimoji="1" lang="ko-Kore-KR" altLang="en-US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습도</a:t>
            </a:r>
            <a:endParaRPr kumimoji="1" lang="en-US" altLang="ko-Kore-KR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6949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6C5CCAEE-61B2-7F43-9AEE-EA8C1CC2EEFA}"/>
              </a:ext>
            </a:extLst>
          </p:cNvPr>
          <p:cNvSpPr/>
          <p:nvPr/>
        </p:nvSpPr>
        <p:spPr>
          <a:xfrm>
            <a:off x="1009125" y="4257241"/>
            <a:ext cx="4656465" cy="2131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9D4EBAD3-DC06-3C4E-8EBC-FBCF382E0099}"/>
              </a:ext>
            </a:extLst>
          </p:cNvPr>
          <p:cNvSpPr/>
          <p:nvPr/>
        </p:nvSpPr>
        <p:spPr>
          <a:xfrm>
            <a:off x="3466088" y="1112109"/>
            <a:ext cx="2199503" cy="19276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954A96-ECF4-484B-A06C-47963F5A425E}"/>
              </a:ext>
            </a:extLst>
          </p:cNvPr>
          <p:cNvSpPr txBox="1"/>
          <p:nvPr/>
        </p:nvSpPr>
        <p:spPr>
          <a:xfrm>
            <a:off x="1112113" y="691973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CSV</a:t>
            </a:r>
            <a:endParaRPr kumimoji="1" lang="ko-Kore-KR" altLang="en-US" sz="2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30" name="오른쪽 화살표[R] 29">
            <a:extLst>
              <a:ext uri="{FF2B5EF4-FFF2-40B4-BE49-F238E27FC236}">
                <a16:creationId xmlns:a16="http://schemas.microsoft.com/office/drawing/2014/main" id="{F9538988-48F4-A34C-9653-A473346BF3FE}"/>
              </a:ext>
            </a:extLst>
          </p:cNvPr>
          <p:cNvSpPr/>
          <p:nvPr/>
        </p:nvSpPr>
        <p:spPr>
          <a:xfrm>
            <a:off x="2428117" y="752899"/>
            <a:ext cx="766120" cy="33981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318E8C-B312-EF40-9EE2-036F274E5DDD}"/>
              </a:ext>
            </a:extLst>
          </p:cNvPr>
          <p:cNvSpPr txBox="1"/>
          <p:nvPr/>
        </p:nvSpPr>
        <p:spPr>
          <a:xfrm>
            <a:off x="3942110" y="691971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Python</a:t>
            </a:r>
            <a:endParaRPr kumimoji="1" lang="ko-Kore-KR" altLang="en-US" sz="2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65380C-6F28-CF41-843B-0C134DC8111F}"/>
              </a:ext>
            </a:extLst>
          </p:cNvPr>
          <p:cNvSpPr txBox="1"/>
          <p:nvPr/>
        </p:nvSpPr>
        <p:spPr>
          <a:xfrm>
            <a:off x="3560595" y="1342941"/>
            <a:ext cx="201048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Module</a:t>
            </a:r>
          </a:p>
          <a:p>
            <a:r>
              <a:rPr kumimoji="1" lang="en-US" altLang="ko-Kore-KR" sz="16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-</a:t>
            </a:r>
          </a:p>
          <a:p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파생</a:t>
            </a:r>
            <a:r>
              <a:rPr kumimoji="1" lang="en-US" altLang="ko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변수 생성</a:t>
            </a:r>
            <a:endParaRPr kumimoji="1" lang="en-US" altLang="ko-KR" sz="1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식당 데이터 </a:t>
            </a:r>
            <a:r>
              <a:rPr kumimoji="1" lang="en-US" altLang="ko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+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날씨 데이터</a:t>
            </a:r>
            <a:endParaRPr kumimoji="1" lang="en-US" altLang="ko-KR" sz="1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점심</a:t>
            </a:r>
            <a:r>
              <a:rPr kumimoji="1" lang="en-US" altLang="ko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,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저녁 메뉴 칼럼 생성</a:t>
            </a:r>
            <a:endParaRPr kumimoji="1" lang="en-US" altLang="ko-KR" sz="1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r>
              <a:rPr kumimoji="1" lang="en-US" altLang="ko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SQLite3 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연결</a:t>
            </a:r>
            <a:endParaRPr kumimoji="1" lang="en-US" altLang="ko-KR" sz="1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33" name="오른쪽 화살표[R] 32">
            <a:extLst>
              <a:ext uri="{FF2B5EF4-FFF2-40B4-BE49-F238E27FC236}">
                <a16:creationId xmlns:a16="http://schemas.microsoft.com/office/drawing/2014/main" id="{7C0D41A4-2AE0-CD46-A69E-8F860E971BA6}"/>
              </a:ext>
            </a:extLst>
          </p:cNvPr>
          <p:cNvSpPr/>
          <p:nvPr/>
        </p:nvSpPr>
        <p:spPr>
          <a:xfrm rot="5400000">
            <a:off x="1112113" y="2993588"/>
            <a:ext cx="766120" cy="33981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A12461F-E64A-834A-9F42-1D550ABAD091}"/>
              </a:ext>
            </a:extLst>
          </p:cNvPr>
          <p:cNvSpPr/>
          <p:nvPr/>
        </p:nvSpPr>
        <p:spPr>
          <a:xfrm>
            <a:off x="1411764" y="2619795"/>
            <a:ext cx="1884421" cy="160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01C53FA-ACB0-6143-AD9E-27B0420F1BC4}"/>
              </a:ext>
            </a:extLst>
          </p:cNvPr>
          <p:cNvSpPr txBox="1"/>
          <p:nvPr/>
        </p:nvSpPr>
        <p:spPr>
          <a:xfrm>
            <a:off x="1111093" y="3784925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SQL</a:t>
            </a:r>
            <a:endParaRPr kumimoji="1" lang="ko-Kore-KR" altLang="en-US" sz="2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83BD7E0-79A0-A143-8530-99D3D0097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126" y="4407228"/>
            <a:ext cx="1800000" cy="18000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9B126C2-0B43-DA40-B244-93CA051BF9EE}"/>
              </a:ext>
            </a:extLst>
          </p:cNvPr>
          <p:cNvSpPr txBox="1"/>
          <p:nvPr/>
        </p:nvSpPr>
        <p:spPr>
          <a:xfrm>
            <a:off x="3146934" y="4520686"/>
            <a:ext cx="1789272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데이터 </a:t>
            </a:r>
            <a:r>
              <a:rPr kumimoji="1" lang="en-US" altLang="ko-KR" sz="16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DB</a:t>
            </a:r>
            <a:r>
              <a:rPr kumimoji="1" lang="ko-KR" altLang="en-US" sz="16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화</a:t>
            </a:r>
            <a:endParaRPr kumimoji="1" lang="en-US" altLang="ko-Kore-KR" sz="1600" b="1" dirty="0"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  <a:p>
            <a:r>
              <a:rPr kumimoji="1" lang="en-US" altLang="ko-Kore-KR" sz="16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-</a:t>
            </a:r>
          </a:p>
          <a:p>
            <a:r>
              <a:rPr kumimoji="1" lang="en-US" altLang="ko-Kore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HR Data table</a:t>
            </a:r>
          </a:p>
          <a:p>
            <a:r>
              <a:rPr kumimoji="1" lang="en-US" altLang="ko-Kore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Lunch Data table</a:t>
            </a:r>
          </a:p>
          <a:p>
            <a:r>
              <a:rPr kumimoji="1" lang="en-US" altLang="ko-Kore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Dinner Data table</a:t>
            </a:r>
          </a:p>
          <a:p>
            <a:r>
              <a:rPr kumimoji="1" lang="en-US" altLang="ko-Kore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Weather Data table</a:t>
            </a:r>
          </a:p>
          <a:p>
            <a:r>
              <a:rPr kumimoji="1" lang="en-US" altLang="ko-Kore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Calendar Data table</a:t>
            </a:r>
          </a:p>
        </p:txBody>
      </p:sp>
      <p:sp>
        <p:nvSpPr>
          <p:cNvPr id="37" name="오른쪽 화살표[R] 36">
            <a:extLst>
              <a:ext uri="{FF2B5EF4-FFF2-40B4-BE49-F238E27FC236}">
                <a16:creationId xmlns:a16="http://schemas.microsoft.com/office/drawing/2014/main" id="{087EA329-A542-074E-954A-896835822ADF}"/>
              </a:ext>
            </a:extLst>
          </p:cNvPr>
          <p:cNvSpPr/>
          <p:nvPr/>
        </p:nvSpPr>
        <p:spPr>
          <a:xfrm>
            <a:off x="6417278" y="2371077"/>
            <a:ext cx="766120" cy="33981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12B66CA-7940-9446-AAEF-84FDC3A8E13E}"/>
              </a:ext>
            </a:extLst>
          </p:cNvPr>
          <p:cNvSpPr/>
          <p:nvPr/>
        </p:nvSpPr>
        <p:spPr>
          <a:xfrm rot="16200000">
            <a:off x="5555387" y="3472919"/>
            <a:ext cx="1884421" cy="160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D159878-1CEE-8D4F-8088-FBA476CB69D8}"/>
              </a:ext>
            </a:extLst>
          </p:cNvPr>
          <p:cNvSpPr/>
          <p:nvPr/>
        </p:nvSpPr>
        <p:spPr>
          <a:xfrm>
            <a:off x="5775117" y="4491675"/>
            <a:ext cx="802800" cy="160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F5B10E97-35AB-D341-9C04-A7FFA8F0D913}"/>
              </a:ext>
            </a:extLst>
          </p:cNvPr>
          <p:cNvSpPr/>
          <p:nvPr/>
        </p:nvSpPr>
        <p:spPr>
          <a:xfrm>
            <a:off x="7698575" y="189810"/>
            <a:ext cx="4237022" cy="446250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0851FC6-480D-874A-9208-F643B40ADF2C}"/>
              </a:ext>
            </a:extLst>
          </p:cNvPr>
          <p:cNvSpPr txBox="1"/>
          <p:nvPr/>
        </p:nvSpPr>
        <p:spPr>
          <a:xfrm>
            <a:off x="6305370" y="1835383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Python</a:t>
            </a:r>
            <a:endParaRPr kumimoji="1" lang="ko-Kore-KR" altLang="en-US" sz="2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F2DC6A-7CB8-5647-BFE0-EAAEFC1C838E}"/>
              </a:ext>
            </a:extLst>
          </p:cNvPr>
          <p:cNvSpPr txBox="1"/>
          <p:nvPr/>
        </p:nvSpPr>
        <p:spPr>
          <a:xfrm>
            <a:off x="8174599" y="511944"/>
            <a:ext cx="10342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1. </a:t>
            </a:r>
            <a:r>
              <a:rPr kumimoji="1" lang="ko-KR" altLang="en-US" sz="16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시각화</a:t>
            </a:r>
            <a:endParaRPr kumimoji="1" lang="en-US" altLang="ko-KR" sz="1600" b="1" dirty="0"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  <a:p>
            <a:r>
              <a:rPr kumimoji="1" lang="en-US" altLang="ko-Kore-KR" sz="16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-</a:t>
            </a:r>
          </a:p>
          <a:p>
            <a:r>
              <a:rPr kumimoji="1" lang="en-US" altLang="ko-Kore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Matplotlib</a:t>
            </a:r>
          </a:p>
          <a:p>
            <a:r>
              <a:rPr kumimoji="1" lang="en-US" altLang="ko-Kore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Seaborn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3CBEFDE-E385-224F-888F-1FA9F60CCF47}"/>
              </a:ext>
            </a:extLst>
          </p:cNvPr>
          <p:cNvSpPr txBox="1"/>
          <p:nvPr/>
        </p:nvSpPr>
        <p:spPr>
          <a:xfrm>
            <a:off x="8174599" y="1758439"/>
            <a:ext cx="146867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2. </a:t>
            </a:r>
            <a:r>
              <a:rPr kumimoji="1" lang="ko-KR" altLang="en-US" sz="1600" b="1" dirty="0" err="1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머신러닝</a:t>
            </a:r>
            <a:endParaRPr kumimoji="1" lang="en-US" altLang="ko-KR" sz="1600" b="1" dirty="0"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  <a:p>
            <a:r>
              <a:rPr kumimoji="1" lang="en-US" altLang="ko-Kore-KR" sz="16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-</a:t>
            </a:r>
          </a:p>
          <a:p>
            <a:r>
              <a:rPr kumimoji="1" lang="en-US" altLang="ko-Kore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Scikit-Learning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84FC640-31E5-F740-82FC-02EB5945402B}"/>
              </a:ext>
            </a:extLst>
          </p:cNvPr>
          <p:cNvSpPr txBox="1"/>
          <p:nvPr/>
        </p:nvSpPr>
        <p:spPr>
          <a:xfrm>
            <a:off x="8165672" y="2794249"/>
            <a:ext cx="177163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3. </a:t>
            </a:r>
            <a:r>
              <a:rPr kumimoji="1" lang="ko-KR" altLang="en-US" sz="1600" b="1" dirty="0" err="1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딥러닝</a:t>
            </a:r>
            <a:endParaRPr kumimoji="1" lang="en-US" altLang="ko-KR" sz="1600" b="1" dirty="0"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  <a:p>
            <a:r>
              <a:rPr kumimoji="1" lang="en-US" altLang="ko-Kore-KR" sz="16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-</a:t>
            </a:r>
          </a:p>
          <a:p>
            <a:r>
              <a:rPr kumimoji="1" lang="en-US" altLang="ko-Kore-KR" sz="1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Tensorflow</a:t>
            </a:r>
            <a:r>
              <a:rPr kumimoji="1" lang="en-US" altLang="ko-Kore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- </a:t>
            </a:r>
            <a:r>
              <a:rPr kumimoji="1" lang="en-US" altLang="ko-Kore-KR" sz="1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Keras</a:t>
            </a:r>
            <a:endParaRPr kumimoji="1" lang="en-US" altLang="ko-Kore-KR" sz="1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ACE53FF-4163-D549-817C-AF57ADD16F2B}"/>
              </a:ext>
            </a:extLst>
          </p:cNvPr>
          <p:cNvSpPr txBox="1"/>
          <p:nvPr/>
        </p:nvSpPr>
        <p:spPr>
          <a:xfrm>
            <a:off x="9736901" y="511944"/>
            <a:ext cx="16706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전처리</a:t>
            </a:r>
            <a:endParaRPr kumimoji="1" lang="en-US" altLang="ko-KR" sz="1600" b="1" dirty="0"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  <a:p>
            <a:r>
              <a:rPr kumimoji="1" lang="en-US" altLang="ko-Kore-KR" sz="16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-</a:t>
            </a:r>
          </a:p>
          <a:p>
            <a:r>
              <a:rPr kumimoji="1" lang="en-US" altLang="ko-Kore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One-Hot encoding</a:t>
            </a:r>
          </a:p>
          <a:p>
            <a:r>
              <a:rPr kumimoji="1" lang="en-US" altLang="ko-Kore-KR" sz="1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MinMax</a:t>
            </a:r>
            <a:r>
              <a:rPr kumimoji="1" lang="en-US" altLang="ko-Kore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Scalar</a:t>
            </a:r>
          </a:p>
        </p:txBody>
      </p:sp>
      <p:sp>
        <p:nvSpPr>
          <p:cNvPr id="46" name="오른쪽 화살표[R] 45">
            <a:extLst>
              <a:ext uri="{FF2B5EF4-FFF2-40B4-BE49-F238E27FC236}">
                <a16:creationId xmlns:a16="http://schemas.microsoft.com/office/drawing/2014/main" id="{D2962973-47FC-274E-A8D2-FF6FAF395822}"/>
              </a:ext>
            </a:extLst>
          </p:cNvPr>
          <p:cNvSpPr/>
          <p:nvPr/>
        </p:nvSpPr>
        <p:spPr>
          <a:xfrm>
            <a:off x="5775117" y="5872175"/>
            <a:ext cx="766120" cy="33981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A3B5AEE5-B06F-6C42-9BFA-9E471383E96E}"/>
              </a:ext>
            </a:extLst>
          </p:cNvPr>
          <p:cNvSpPr/>
          <p:nvPr/>
        </p:nvSpPr>
        <p:spPr>
          <a:xfrm>
            <a:off x="7183398" y="4861110"/>
            <a:ext cx="4746054" cy="153555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AB491B0-D4E9-D14C-8BED-27FD51606523}"/>
              </a:ext>
            </a:extLst>
          </p:cNvPr>
          <p:cNvSpPr txBox="1"/>
          <p:nvPr/>
        </p:nvSpPr>
        <p:spPr>
          <a:xfrm>
            <a:off x="6723312" y="5811247"/>
            <a:ext cx="388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400" b="1" dirty="0"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R</a:t>
            </a:r>
            <a:endParaRPr kumimoji="1" lang="ko-Kore-KR" altLang="en-US" sz="2400" b="1" dirty="0"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9B2FD2-FA30-D840-9D56-134BAF2A404B}"/>
              </a:ext>
            </a:extLst>
          </p:cNvPr>
          <p:cNvSpPr txBox="1"/>
          <p:nvPr/>
        </p:nvSpPr>
        <p:spPr>
          <a:xfrm>
            <a:off x="8174599" y="5142867"/>
            <a:ext cx="27815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통계분석</a:t>
            </a:r>
            <a:endParaRPr kumimoji="1" lang="en-US" altLang="ko-KR" sz="1600" b="1" dirty="0"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  <a:p>
            <a:r>
              <a:rPr kumimoji="1" lang="en-US" altLang="ko-Kore-KR" sz="16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-</a:t>
            </a:r>
          </a:p>
          <a:p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변수들이 통계적으로 </a:t>
            </a:r>
            <a:r>
              <a:rPr kumimoji="1" lang="ko-KR" altLang="en-US" sz="1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유의미한지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보고</a:t>
            </a:r>
            <a:endParaRPr kumimoji="1" lang="en-US" altLang="ko-KR" sz="1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요일</a:t>
            </a:r>
            <a:r>
              <a:rPr kumimoji="1" lang="en-US" altLang="ko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,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계절</a:t>
            </a:r>
            <a:r>
              <a:rPr kumimoji="1" lang="en-US" altLang="ko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,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ko-KR" altLang="en-US" sz="1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신메뉴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여부 등</a:t>
            </a:r>
            <a:endParaRPr kumimoji="1" lang="en-US" altLang="ko-Kore-KR" sz="1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2618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161</Words>
  <Application>Microsoft Macintosh PowerPoint</Application>
  <PresentationFormat>와이드스크린</PresentationFormat>
  <Paragraphs>80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NanumSquareOTF_ac</vt:lpstr>
      <vt:lpstr>NanumSquareOTF_ac Bold</vt:lpstr>
      <vt:lpstr>NanumSquareOTF_ac ExtraBold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 Jae-Hoon</dc:creator>
  <cp:lastModifiedBy>Jeong Jae-Hoon</cp:lastModifiedBy>
  <cp:revision>3</cp:revision>
  <dcterms:created xsi:type="dcterms:W3CDTF">2022-01-16T09:53:20Z</dcterms:created>
  <dcterms:modified xsi:type="dcterms:W3CDTF">2022-01-16T14:11:41Z</dcterms:modified>
</cp:coreProperties>
</file>