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57" r:id="rId2"/>
  </p:sldMasterIdLst>
  <p:notesMasterIdLst>
    <p:notesMasterId r:id="rId9"/>
  </p:notesMasterIdLst>
  <p:sldIdLst>
    <p:sldId id="302" r:id="rId3"/>
    <p:sldId id="311" r:id="rId4"/>
    <p:sldId id="305" r:id="rId5"/>
    <p:sldId id="363" r:id="rId6"/>
    <p:sldId id="360" r:id="rId7"/>
    <p:sldId id="364" r:id="rId8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1" autoAdjust="0"/>
    <p:restoredTop sz="34961" autoAdjust="0"/>
  </p:normalViewPr>
  <p:slideViewPr>
    <p:cSldViewPr>
      <p:cViewPr varScale="1">
        <p:scale>
          <a:sx n="111" d="100"/>
          <a:sy n="111" d="100"/>
        </p:scale>
        <p:origin x="175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2022. 1. 20.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2022. 1. 20.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2022. 1. 20.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2022. 1. 20.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2022. 1. 20.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2022. 1. 20.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2022. 1. 20.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2022. 1. 20.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2022. 1. 20.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2022. 1. 20.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2022. 1. 20.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2022. 1. 20.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3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</a:t>
            </a: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프로젝트명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작성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훈 </a:t>
            </a:r>
            <a:r>
              <a:rPr kumimoji="0" lang="ko-KR" altLang="en-US" sz="1300" b="1" dirty="0" err="1"/>
              <a:t>련</a:t>
            </a:r>
            <a:r>
              <a:rPr kumimoji="0" lang="ko-KR" altLang="en-US" sz="1300" b="1" dirty="0"/>
              <a:t> 과 정 명 </a:t>
            </a:r>
            <a:r>
              <a:rPr kumimoji="0" lang="en-US" altLang="ko-KR" sz="1300" b="1" dirty="0"/>
              <a:t>:  (</a:t>
            </a:r>
            <a:r>
              <a:rPr kumimoji="0" lang="ko-KR" altLang="en-US" sz="1300" b="1" dirty="0" err="1"/>
              <a:t>빅데이터분석</a:t>
            </a:r>
            <a:r>
              <a:rPr kumimoji="0" lang="en-US" altLang="ko-KR" sz="1300" b="1" dirty="0"/>
              <a:t>)</a:t>
            </a:r>
            <a:r>
              <a:rPr kumimoji="0" lang="ko-KR" altLang="en-US" sz="1300" b="1" dirty="0" err="1"/>
              <a:t>머신러닝</a:t>
            </a:r>
            <a:r>
              <a:rPr kumimoji="0" lang="en-US" altLang="ko-KR" sz="1300" b="1" dirty="0"/>
              <a:t>(</a:t>
            </a:r>
            <a:r>
              <a:rPr kumimoji="0" lang="en-US" altLang="ko-KR" sz="1300" b="1" dirty="0" err="1"/>
              <a:t>MachineLearning</a:t>
            </a:r>
            <a:r>
              <a:rPr kumimoji="0" lang="en-US" altLang="ko-KR" sz="1300" b="1" dirty="0"/>
              <a:t>)</a:t>
            </a:r>
            <a:r>
              <a:rPr kumimoji="0" lang="ko-KR" altLang="en-US" sz="1300" b="1" dirty="0"/>
              <a:t>기반의 </a:t>
            </a:r>
            <a:r>
              <a:rPr kumimoji="0" lang="ko-KR" altLang="en-US" sz="1300" b="1" dirty="0" err="1"/>
              <a:t>빅데이터분석과정</a:t>
            </a:r>
            <a:r>
              <a:rPr kumimoji="0" lang="ko-KR" altLang="en-US" sz="1300" b="1" dirty="0"/>
              <a:t> </a:t>
            </a:r>
            <a:r>
              <a:rPr kumimoji="0" lang="en-US" altLang="ko-KR" sz="1300" b="1" dirty="0"/>
              <a:t>A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훈  </a:t>
            </a:r>
            <a:r>
              <a:rPr kumimoji="0" lang="ko-KR" altLang="en-US" sz="1300" b="1" dirty="0" err="1"/>
              <a:t>련</a:t>
            </a:r>
            <a:r>
              <a:rPr kumimoji="0" lang="ko-KR" altLang="en-US" sz="1300" b="1" dirty="0"/>
              <a:t>   기  간 </a:t>
            </a:r>
            <a:r>
              <a:rPr kumimoji="0" lang="en-US" altLang="ko-KR" sz="1300" b="1" dirty="0"/>
              <a:t>:  2021-09-08 ~ 2022-01-20  (720</a:t>
            </a:r>
            <a:r>
              <a:rPr kumimoji="0" lang="ko-KR" altLang="en-US" sz="1300" b="1" dirty="0"/>
              <a:t>시간 </a:t>
            </a:r>
            <a:r>
              <a:rPr kumimoji="0" lang="en-US" altLang="ko-KR" sz="1300" b="1" dirty="0"/>
              <a:t>/ 90</a:t>
            </a:r>
            <a:r>
              <a:rPr kumimoji="0" lang="ko-KR" altLang="en-US" sz="1300" b="1" dirty="0"/>
              <a:t>일</a:t>
            </a:r>
            <a:r>
              <a:rPr kumimoji="0" lang="en-US" altLang="ko-KR" sz="1300" b="1" dirty="0"/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팀 명 </a:t>
            </a:r>
            <a:r>
              <a:rPr kumimoji="0" lang="en-US" altLang="ko-KR" sz="1300" b="1" dirty="0"/>
              <a:t>: Team3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팀 장 </a:t>
            </a:r>
            <a:r>
              <a:rPr kumimoji="0" lang="en-US" altLang="ko-KR" sz="1300" b="1" dirty="0"/>
              <a:t>: </a:t>
            </a:r>
            <a:r>
              <a:rPr kumimoji="0" lang="ko-KR" altLang="en-US" sz="1300" b="1" dirty="0"/>
              <a:t>정재훈   </a:t>
            </a:r>
            <a:r>
              <a:rPr kumimoji="0" lang="en-US" altLang="ko-KR" sz="1300" b="1" dirty="0"/>
              <a:t>|   </a:t>
            </a:r>
            <a:r>
              <a:rPr kumimoji="0" lang="ko-KR" altLang="en-US" sz="1300" b="1" dirty="0"/>
              <a:t>팀 원 </a:t>
            </a:r>
            <a:r>
              <a:rPr kumimoji="0" lang="en-US" altLang="ko-KR" sz="1300" b="1" dirty="0"/>
              <a:t>:</a:t>
            </a:r>
            <a:r>
              <a:rPr kumimoji="0" lang="ko-KR" altLang="en-US" sz="1300" b="1" dirty="0"/>
              <a:t> 박지윤</a:t>
            </a:r>
            <a:r>
              <a:rPr kumimoji="0" lang="en-US" altLang="ko-KR" sz="1300" b="1" dirty="0"/>
              <a:t>,</a:t>
            </a:r>
            <a:r>
              <a:rPr kumimoji="0" lang="ko-KR" altLang="en-US" sz="1300" b="1" dirty="0"/>
              <a:t> </a:t>
            </a:r>
            <a:r>
              <a:rPr kumimoji="0" lang="ko-KR" altLang="en-US" sz="1300" b="1" dirty="0" err="1"/>
              <a:t>변주섭</a:t>
            </a:r>
            <a:r>
              <a:rPr kumimoji="0" lang="en-US" altLang="ko-KR" sz="1300" b="1" dirty="0"/>
              <a:t>,</a:t>
            </a:r>
            <a:r>
              <a:rPr kumimoji="0" lang="ko-KR" altLang="en-US" sz="1300" b="1" dirty="0"/>
              <a:t> </a:t>
            </a:r>
            <a:r>
              <a:rPr kumimoji="0" lang="ko-KR" altLang="en-US" sz="1300" b="1" dirty="0" err="1"/>
              <a:t>이행철</a:t>
            </a:r>
            <a:r>
              <a:rPr kumimoji="0" lang="en-US" altLang="ko-KR" sz="1300" b="1" dirty="0"/>
              <a:t>  </a:t>
            </a:r>
            <a:endParaRPr kumimoji="0" lang="ko-KR" altLang="en-US" sz="13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752528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6400781" cy="4176464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이용 대상자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(Target)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 및 기대효과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22EDB-88C4-E54B-931C-1B3A7582F793}"/>
              </a:ext>
            </a:extLst>
          </p:cNvPr>
          <p:cNvSpPr txBox="1"/>
          <p:nvPr/>
        </p:nvSpPr>
        <p:spPr>
          <a:xfrm>
            <a:off x="899592" y="1835532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+mn-lt"/>
              </a:rPr>
              <a:t>사내식당</a:t>
            </a:r>
            <a:r>
              <a:rPr kumimoji="1" lang="ko-KR" altLang="en-US" dirty="0">
                <a:latin typeface="+mn-lt"/>
              </a:rPr>
              <a:t> </a:t>
            </a:r>
            <a:r>
              <a:rPr kumimoji="1" lang="ko-KR" altLang="en-US" dirty="0" err="1">
                <a:latin typeface="+mn-lt"/>
              </a:rPr>
              <a:t>식수인원</a:t>
            </a:r>
            <a:r>
              <a:rPr kumimoji="1" lang="ko-KR" altLang="en-US" dirty="0">
                <a:latin typeface="+mn-lt"/>
              </a:rPr>
              <a:t> 예측 모델 구축 및 예측 프로그램</a:t>
            </a:r>
            <a:r>
              <a:rPr kumimoji="1" lang="en-US" altLang="ko-KR" dirty="0">
                <a:latin typeface="+mn-lt"/>
              </a:rPr>
              <a:t> </a:t>
            </a:r>
            <a:r>
              <a:rPr kumimoji="1" lang="ko-KR" altLang="en-US" dirty="0">
                <a:latin typeface="+mn-lt"/>
              </a:rPr>
              <a:t>프로세스 구축</a:t>
            </a:r>
            <a:endParaRPr kumimoji="1" lang="ko-Kore-KR" altLang="en-US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650AC-7CDB-444D-8F50-2C13FCBC170F}"/>
              </a:ext>
            </a:extLst>
          </p:cNvPr>
          <p:cNvSpPr txBox="1"/>
          <p:nvPr/>
        </p:nvSpPr>
        <p:spPr>
          <a:xfrm>
            <a:off x="899592" y="4288013"/>
            <a:ext cx="51379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lt"/>
              </a:rPr>
              <a:t>현장에 맞는 식수 알고리즘을 적용해 </a:t>
            </a:r>
            <a:r>
              <a:rPr lang="ko-KR" altLang="en-US" sz="1200" dirty="0" err="1">
                <a:latin typeface="+mn-lt"/>
              </a:rPr>
              <a:t>미배식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잔반의</a:t>
            </a:r>
            <a:r>
              <a:rPr lang="ko-KR" altLang="en-US" sz="1200" dirty="0">
                <a:latin typeface="+mn-lt"/>
              </a:rPr>
              <a:t> 감소를 통한</a:t>
            </a:r>
            <a:endParaRPr lang="en-US" altLang="ko-KR" sz="1200" dirty="0">
              <a:latin typeface="+mn-lt"/>
            </a:endParaRPr>
          </a:p>
          <a:p>
            <a:r>
              <a:rPr lang="ko-KR" altLang="en-US" sz="1200" dirty="0">
                <a:latin typeface="+mn-lt"/>
              </a:rPr>
              <a:t>원가 절감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>
                <a:latin typeface="+mn-lt"/>
              </a:rPr>
              <a:t>노동 시간 절감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>
                <a:latin typeface="+mn-lt"/>
              </a:rPr>
              <a:t>조리 작업의 효율화 등의 효과가</a:t>
            </a:r>
            <a:endParaRPr lang="en-US" altLang="ko-KR" sz="1200" dirty="0">
              <a:latin typeface="+mn-lt"/>
            </a:endParaRPr>
          </a:p>
          <a:p>
            <a:r>
              <a:rPr lang="ko-KR" altLang="en-US" sz="1200" dirty="0">
                <a:latin typeface="+mn-lt"/>
              </a:rPr>
              <a:t>있을 것으로 기대합니다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ko-KR" altLang="en-US" sz="1200" dirty="0">
                <a:latin typeface="+mn-lt"/>
              </a:rPr>
              <a:t>보다 정확한 식수 인원 수요 예측을 통해 효율적인 투자 및 운영을</a:t>
            </a:r>
            <a:endParaRPr lang="en-US" altLang="ko-KR" sz="1200" dirty="0">
              <a:latin typeface="+mn-lt"/>
            </a:endParaRPr>
          </a:p>
          <a:p>
            <a:r>
              <a:rPr lang="ko-KR" altLang="en-US" sz="1200" dirty="0">
                <a:latin typeface="+mn-lt"/>
              </a:rPr>
              <a:t>도울 수 있는데 기여하고자 합니다</a:t>
            </a:r>
            <a:r>
              <a:rPr lang="en-US" altLang="ko-KR" sz="1200" dirty="0">
                <a:latin typeface="+mn-lt"/>
              </a:rPr>
              <a:t>. 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또한 많은 현장 실무자들의 경험을 통해 식수 예측이 진행되고 있는</a:t>
            </a:r>
            <a:endParaRPr lang="en-US" altLang="ko-KR" sz="1200" dirty="0">
              <a:latin typeface="+mn-lt"/>
            </a:endParaRPr>
          </a:p>
          <a:p>
            <a:r>
              <a:rPr lang="ko-KR" altLang="en-US" sz="1200" dirty="0">
                <a:latin typeface="+mn-lt"/>
              </a:rPr>
              <a:t>학교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>
                <a:latin typeface="+mn-lt"/>
              </a:rPr>
              <a:t>병원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>
                <a:latin typeface="+mn-lt"/>
              </a:rPr>
              <a:t>공공기관 등의 집단급식소에서 데이터를 기반으로 맞춤형</a:t>
            </a:r>
            <a:endParaRPr lang="en-US" altLang="ko-KR" sz="1200" dirty="0">
              <a:latin typeface="+mn-lt"/>
            </a:endParaRPr>
          </a:p>
          <a:p>
            <a:r>
              <a:rPr lang="ko-KR" altLang="en-US" sz="1200" dirty="0">
                <a:latin typeface="+mn-lt"/>
              </a:rPr>
              <a:t>식수 예측 기법을 적용하는데 기여하고 맞춤 모델링을 통해 식수 예측과</a:t>
            </a:r>
            <a:endParaRPr lang="en-US" altLang="ko-KR" sz="1200" dirty="0">
              <a:latin typeface="+mn-lt"/>
            </a:endParaRPr>
          </a:p>
          <a:p>
            <a:r>
              <a:rPr lang="ko-KR" altLang="en-US" sz="1200" dirty="0">
                <a:latin typeface="+mn-lt"/>
              </a:rPr>
              <a:t>관련된 실무적인 활용도를 높일 수 있는 기틀을 마련하고 싶습니다</a:t>
            </a:r>
            <a:r>
              <a:rPr lang="en-US" altLang="ko-KR" sz="1200" dirty="0">
                <a:latin typeface="+mn-lt"/>
              </a:rPr>
              <a:t>.</a:t>
            </a:r>
            <a:endParaRPr kumimoji="1" lang="ko-Kore-KR" altLang="en-US" sz="12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홍 길 동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1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변 주 섭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497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rgbClr val="2D1152"/>
                </a:solidFill>
                <a:latin typeface="+mn-lt"/>
              </a:rPr>
              <a:t>데이터 전처리 </a:t>
            </a:r>
            <a:r>
              <a:rPr lang="en" altLang="ko-Kore-KR" sz="1100" dirty="0">
                <a:solidFill>
                  <a:srgbClr val="2D1152"/>
                </a:solidFill>
                <a:latin typeface="+mn-lt"/>
              </a:rPr>
              <a:t>R </a:t>
            </a:r>
            <a:r>
              <a:rPr lang="ko-KR" altLang="en-US" sz="1100" dirty="0">
                <a:solidFill>
                  <a:srgbClr val="2D1152"/>
                </a:solidFill>
                <a:latin typeface="+mn-lt"/>
              </a:rPr>
              <a:t>통계 </a:t>
            </a:r>
            <a:r>
              <a:rPr lang="en" altLang="ko-Kore-KR" sz="1100" dirty="0">
                <a:solidFill>
                  <a:srgbClr val="2D1152"/>
                </a:solidFill>
                <a:latin typeface="+mn-lt"/>
              </a:rPr>
              <a:t>EDA SQL DB </a:t>
            </a:r>
            <a:r>
              <a:rPr lang="ko-KR" altLang="en-US" sz="1100" dirty="0">
                <a:solidFill>
                  <a:srgbClr val="2D1152"/>
                </a:solidFill>
                <a:latin typeface="+mn-lt"/>
              </a:rPr>
              <a:t>생성 </a:t>
            </a:r>
            <a:r>
              <a:rPr lang="ko-KR" altLang="en-US" sz="1100" dirty="0" err="1">
                <a:solidFill>
                  <a:srgbClr val="2D1152"/>
                </a:solidFill>
                <a:latin typeface="+mn-lt"/>
              </a:rPr>
              <a:t>머신러닝</a:t>
            </a:r>
            <a:r>
              <a:rPr lang="ko-KR" altLang="en-US" sz="1100" dirty="0">
                <a:solidFill>
                  <a:srgbClr val="2D1152"/>
                </a:solidFill>
                <a:latin typeface="+mn-lt"/>
              </a:rPr>
              <a:t> 모델링 코드 모듈화 </a:t>
            </a:r>
            <a:r>
              <a:rPr lang="en" altLang="ko-Kore-KR" sz="1100" dirty="0" err="1">
                <a:solidFill>
                  <a:srgbClr val="2D1152"/>
                </a:solidFill>
                <a:latin typeface="+mn-lt"/>
              </a:rPr>
              <a:t>Github</a:t>
            </a:r>
            <a:r>
              <a:rPr lang="en" altLang="ko-Kore-KR" sz="1100" dirty="0">
                <a:solidFill>
                  <a:srgbClr val="2D1152"/>
                </a:solidFill>
                <a:latin typeface="+mn-lt"/>
              </a:rPr>
              <a:t> </a:t>
            </a:r>
            <a:r>
              <a:rPr lang="ko-KR" altLang="en-US" sz="1100" dirty="0">
                <a:solidFill>
                  <a:srgbClr val="2D1152"/>
                </a:solidFill>
                <a:latin typeface="+mn-lt"/>
              </a:rPr>
              <a:t>관리 </a:t>
            </a:r>
            <a:r>
              <a:rPr lang="en" altLang="ko-Kore-KR" sz="1100" dirty="0">
                <a:solidFill>
                  <a:srgbClr val="2D1152"/>
                </a:solidFill>
                <a:latin typeface="+mn-lt"/>
              </a:rPr>
              <a:t>PPT </a:t>
            </a:r>
            <a:r>
              <a:rPr lang="ko-KR" altLang="en-US" sz="1100" dirty="0">
                <a:solidFill>
                  <a:srgbClr val="2D1152"/>
                </a:solidFill>
                <a:latin typeface="+mn-lt"/>
              </a:rPr>
              <a:t>제작</a:t>
            </a:r>
            <a:endParaRPr lang="ko-KR" altLang="en-US" sz="600" dirty="0">
              <a:solidFill>
                <a:srgbClr val="2D1152"/>
              </a:solidFill>
              <a:latin typeface="+mn-lt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이 행 철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732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rgbClr val="2D1152"/>
                </a:solidFill>
              </a:rPr>
              <a:t>데이터 확보 데이터 전처리 </a:t>
            </a:r>
            <a:r>
              <a:rPr lang="en" altLang="ko-Kore-KR" sz="1100" dirty="0">
                <a:solidFill>
                  <a:srgbClr val="2D1152"/>
                </a:solidFill>
              </a:rPr>
              <a:t>SQL EDA </a:t>
            </a:r>
            <a:r>
              <a:rPr lang="ko-KR" altLang="en-US" sz="1100" dirty="0" err="1">
                <a:solidFill>
                  <a:srgbClr val="2D1152"/>
                </a:solidFill>
              </a:rPr>
              <a:t>머신러닝</a:t>
            </a:r>
            <a:r>
              <a:rPr lang="ko-KR" altLang="en-US" sz="1100" dirty="0">
                <a:solidFill>
                  <a:srgbClr val="2D1152"/>
                </a:solidFill>
              </a:rPr>
              <a:t> 모델링 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98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2D1152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2D1152"/>
                </a:solidFill>
                <a:latin typeface="+mn-lt"/>
              </a:rPr>
              <a:t>데이터 확보 데이터 전처리 </a:t>
            </a:r>
            <a:r>
              <a:rPr lang="en" altLang="ko-Kore-KR" sz="1100" dirty="0">
                <a:solidFill>
                  <a:srgbClr val="2D1152"/>
                </a:solidFill>
                <a:latin typeface="+mn-lt"/>
              </a:rPr>
              <a:t>SQL EDA </a:t>
            </a:r>
            <a:r>
              <a:rPr lang="ko-KR" altLang="en-US" sz="1100" dirty="0" err="1">
                <a:solidFill>
                  <a:srgbClr val="2D1152"/>
                </a:solidFill>
                <a:latin typeface="+mn-lt"/>
              </a:rPr>
              <a:t>머신러닝</a:t>
            </a:r>
            <a:r>
              <a:rPr lang="ko-KR" altLang="en-US" sz="1100" dirty="0">
                <a:solidFill>
                  <a:srgbClr val="2D1152"/>
                </a:solidFill>
                <a:latin typeface="+mn-lt"/>
              </a:rPr>
              <a:t> 모델링 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3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박 지 윤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98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2D1152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2D1152"/>
                </a:solidFill>
              </a:rPr>
              <a:t>데이터 확보 데이터 전처리 </a:t>
            </a:r>
            <a:r>
              <a:rPr lang="en" altLang="ko-Kore-KR" sz="1100" dirty="0">
                <a:solidFill>
                  <a:srgbClr val="2D1152"/>
                </a:solidFill>
              </a:rPr>
              <a:t>SQL EDA</a:t>
            </a:r>
            <a:br>
              <a:rPr lang="en" altLang="ko-Kore-KR" sz="1100" dirty="0">
                <a:solidFill>
                  <a:srgbClr val="2D1152"/>
                </a:solidFill>
              </a:rPr>
            </a:br>
            <a:r>
              <a:rPr lang="en" altLang="ko-Kore-KR" sz="1100" dirty="0">
                <a:solidFill>
                  <a:srgbClr val="2D1152"/>
                </a:solidFill>
              </a:rPr>
              <a:t>SQL </a:t>
            </a:r>
            <a:r>
              <a:rPr lang="ko-KR" altLang="en-US" sz="1100" dirty="0" err="1">
                <a:solidFill>
                  <a:srgbClr val="2D1152"/>
                </a:solidFill>
              </a:rPr>
              <a:t>쿼리문</a:t>
            </a:r>
            <a:r>
              <a:rPr lang="en-US" altLang="ko-KR" sz="1100" dirty="0">
                <a:solidFill>
                  <a:srgbClr val="2D1152"/>
                </a:solidFill>
              </a:rPr>
              <a:t>, </a:t>
            </a:r>
            <a:r>
              <a:rPr lang="ko-KR" altLang="en-US" sz="1100" dirty="0">
                <a:solidFill>
                  <a:srgbClr val="2D1152"/>
                </a:solidFill>
              </a:rPr>
              <a:t>코드 정리 </a:t>
            </a:r>
            <a:r>
              <a:rPr lang="ko-KR" altLang="en-US" sz="1100" dirty="0" err="1">
                <a:solidFill>
                  <a:srgbClr val="2D1152"/>
                </a:solidFill>
              </a:rPr>
              <a:t>머신러닝</a:t>
            </a:r>
            <a:r>
              <a:rPr lang="ko-KR" altLang="en-US" sz="1100" dirty="0">
                <a:solidFill>
                  <a:srgbClr val="2D1152"/>
                </a:solidFill>
              </a:rPr>
              <a:t> 모델링 </a:t>
            </a:r>
            <a:r>
              <a:rPr lang="ko-KR" altLang="en-US" sz="1100" dirty="0" err="1">
                <a:solidFill>
                  <a:srgbClr val="2D1152"/>
                </a:solidFill>
              </a:rPr>
              <a:t>딥러닝</a:t>
            </a:r>
            <a:r>
              <a:rPr lang="ko-KR" altLang="en-US" sz="1100" dirty="0">
                <a:solidFill>
                  <a:srgbClr val="2D1152"/>
                </a:solidFill>
              </a:rPr>
              <a:t> 모델링 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84460"/>
              </p:ext>
            </p:extLst>
          </p:nvPr>
        </p:nvGraphicFramePr>
        <p:xfrm>
          <a:off x="611558" y="980728"/>
          <a:ext cx="7956000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4  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4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>
                <a:latin typeface="+mn-ea"/>
                <a:ea typeface="+mn-ea"/>
              </a:rPr>
              <a:t>모델 생성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평가</a:t>
            </a:r>
          </a:p>
        </p:txBody>
      </p:sp>
      <p:sp>
        <p:nvSpPr>
          <p:cNvPr id="25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>
                <a:latin typeface="+mn-ea"/>
                <a:ea typeface="+mn-ea"/>
              </a:rPr>
              <a:t>결과물 구현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작성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BF310C-A745-6F44-B141-F5243E9EC391}"/>
              </a:ext>
            </a:extLst>
          </p:cNvPr>
          <p:cNvSpPr/>
          <p:nvPr/>
        </p:nvSpPr>
        <p:spPr>
          <a:xfrm>
            <a:off x="2987824" y="2013915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A751BC-D46A-714E-B582-3CD10F914056}"/>
              </a:ext>
            </a:extLst>
          </p:cNvPr>
          <p:cNvSpPr/>
          <p:nvPr/>
        </p:nvSpPr>
        <p:spPr>
          <a:xfrm>
            <a:off x="2987824" y="2312888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589A82-7760-7A48-A629-458C3347729D}"/>
              </a:ext>
            </a:extLst>
          </p:cNvPr>
          <p:cNvSpPr/>
          <p:nvPr/>
        </p:nvSpPr>
        <p:spPr>
          <a:xfrm>
            <a:off x="3023928" y="2661987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2FDD3B-0E52-4245-9CB9-99D0F49178B2}"/>
              </a:ext>
            </a:extLst>
          </p:cNvPr>
          <p:cNvSpPr/>
          <p:nvPr/>
        </p:nvSpPr>
        <p:spPr>
          <a:xfrm>
            <a:off x="3492868" y="3393008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BA2A66-89F4-A747-B1FE-D3B367585C86}"/>
              </a:ext>
            </a:extLst>
          </p:cNvPr>
          <p:cNvSpPr/>
          <p:nvPr/>
        </p:nvSpPr>
        <p:spPr>
          <a:xfrm>
            <a:off x="3510426" y="3758515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416B97-89CF-8E4F-8617-3D14C84FC6C0}"/>
              </a:ext>
            </a:extLst>
          </p:cNvPr>
          <p:cNvSpPr/>
          <p:nvPr/>
        </p:nvSpPr>
        <p:spPr>
          <a:xfrm>
            <a:off x="3527984" y="4124022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9DAA31-2B02-0644-A29A-4F035B081A55}"/>
              </a:ext>
            </a:extLst>
          </p:cNvPr>
          <p:cNvSpPr/>
          <p:nvPr/>
        </p:nvSpPr>
        <p:spPr>
          <a:xfrm>
            <a:off x="3888024" y="4489529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B36D81-C48C-9048-8236-0E7511F6B45F}"/>
              </a:ext>
            </a:extLst>
          </p:cNvPr>
          <p:cNvSpPr/>
          <p:nvPr/>
        </p:nvSpPr>
        <p:spPr>
          <a:xfrm>
            <a:off x="4386026" y="5254275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FE669A-21A8-534F-AFCB-6B32F4C8EB81}"/>
              </a:ext>
            </a:extLst>
          </p:cNvPr>
          <p:cNvSpPr/>
          <p:nvPr/>
        </p:nvSpPr>
        <p:spPr>
          <a:xfrm>
            <a:off x="4386026" y="5529723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18A680-6385-2B43-942A-21487B5E3293}"/>
              </a:ext>
            </a:extLst>
          </p:cNvPr>
          <p:cNvSpPr/>
          <p:nvPr/>
        </p:nvSpPr>
        <p:spPr>
          <a:xfrm>
            <a:off x="5076056" y="5813677"/>
            <a:ext cx="377699" cy="1120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0791A2-D5B4-3E4B-9D89-E9A05FE06535}"/>
              </a:ext>
            </a:extLst>
          </p:cNvPr>
          <p:cNvSpPr/>
          <p:nvPr/>
        </p:nvSpPr>
        <p:spPr>
          <a:xfrm>
            <a:off x="2987824" y="2162704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3A97AC-5746-B14D-878E-9401ECFE8547}"/>
              </a:ext>
            </a:extLst>
          </p:cNvPr>
          <p:cNvSpPr/>
          <p:nvPr/>
        </p:nvSpPr>
        <p:spPr>
          <a:xfrm>
            <a:off x="3023928" y="2775233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C9D82B-50A4-5544-8DBA-541ED54898A8}"/>
              </a:ext>
            </a:extLst>
          </p:cNvPr>
          <p:cNvSpPr/>
          <p:nvPr/>
        </p:nvSpPr>
        <p:spPr>
          <a:xfrm>
            <a:off x="3492868" y="3489645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380403-9894-1147-8405-1C471DDCD95C}"/>
              </a:ext>
            </a:extLst>
          </p:cNvPr>
          <p:cNvSpPr/>
          <p:nvPr/>
        </p:nvSpPr>
        <p:spPr>
          <a:xfrm>
            <a:off x="3518822" y="3874045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F79797-CA8B-464C-810C-C009763FBEAB}"/>
              </a:ext>
            </a:extLst>
          </p:cNvPr>
          <p:cNvSpPr/>
          <p:nvPr/>
        </p:nvSpPr>
        <p:spPr>
          <a:xfrm>
            <a:off x="3510426" y="4224612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EB4A19-C10F-CF4F-8E0D-886942F43500}"/>
              </a:ext>
            </a:extLst>
          </p:cNvPr>
          <p:cNvSpPr/>
          <p:nvPr/>
        </p:nvSpPr>
        <p:spPr>
          <a:xfrm>
            <a:off x="3888024" y="4609278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5858E2C-986E-B442-8FA8-485E5F8C85F9}"/>
              </a:ext>
            </a:extLst>
          </p:cNvPr>
          <p:cNvSpPr/>
          <p:nvPr/>
        </p:nvSpPr>
        <p:spPr>
          <a:xfrm>
            <a:off x="4392080" y="5362275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D6DADA-F912-C84E-9147-4141607017FC}"/>
              </a:ext>
            </a:extLst>
          </p:cNvPr>
          <p:cNvSpPr/>
          <p:nvPr/>
        </p:nvSpPr>
        <p:spPr>
          <a:xfrm>
            <a:off x="4517944" y="5651677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45F84C-6677-B74C-A436-9955945AEEE1}"/>
              </a:ext>
            </a:extLst>
          </p:cNvPr>
          <p:cNvSpPr/>
          <p:nvPr/>
        </p:nvSpPr>
        <p:spPr>
          <a:xfrm>
            <a:off x="5094300" y="5934032"/>
            <a:ext cx="377700" cy="112078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012666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맑은 고딕"/>
                <a:ea typeface="맑은 고딕"/>
              </a:rPr>
              <a:t>이용 대상자 </a:t>
            </a:r>
            <a:r>
              <a:rPr lang="en-US" altLang="ko-KR" sz="2000" b="1" u="sng" dirty="0">
                <a:solidFill>
                  <a:srgbClr val="2D1152"/>
                </a:solidFill>
                <a:latin typeface="맑은 고딕"/>
                <a:ea typeface="맑은 고딕"/>
              </a:rPr>
              <a:t>(Target)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588730"/>
            <a:ext cx="7632848" cy="15121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371703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맑은 고딕"/>
                <a:ea typeface="맑은 고딕"/>
              </a:rPr>
              <a:t>기대 효과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755576" y="4293096"/>
            <a:ext cx="7632848" cy="19442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8907-1F3D-3348-8362-07E18571EED3}"/>
              </a:ext>
            </a:extLst>
          </p:cNvPr>
          <p:cNvSpPr txBox="1"/>
          <p:nvPr/>
        </p:nvSpPr>
        <p:spPr>
          <a:xfrm>
            <a:off x="1044986" y="2160148"/>
            <a:ext cx="570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학교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기업체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병원 등 구내식당을 운영하는 모든 단체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AF7C4-3C70-BA44-BD36-FE1351D5979D}"/>
              </a:ext>
            </a:extLst>
          </p:cNvPr>
          <p:cNvSpPr txBox="1"/>
          <p:nvPr/>
        </p:nvSpPr>
        <p:spPr>
          <a:xfrm>
            <a:off x="1044986" y="4803539"/>
            <a:ext cx="6405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/>
              <a:t>정확한</a:t>
            </a:r>
            <a:r>
              <a:rPr lang="ko-KR" altLang="en-US" dirty="0"/>
              <a:t> 식수 인원 예측을 통한 재료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잔반</a:t>
            </a:r>
            <a:r>
              <a:rPr lang="ko-KR" altLang="en-US" dirty="0"/>
              <a:t> 관련 비용 감소</a:t>
            </a:r>
            <a:endParaRPr lang="en-US" altLang="ko-KR" dirty="0"/>
          </a:p>
          <a:p>
            <a:r>
              <a:rPr kumimoji="1" lang="ko-KR" altLang="en-US" dirty="0"/>
              <a:t>해당 서비스 통한 급식업체</a:t>
            </a:r>
            <a:r>
              <a:rPr kumimoji="1" lang="en-US" altLang="ko-KR" dirty="0"/>
              <a:t>(CJ</a:t>
            </a:r>
            <a:r>
              <a:rPr kumimoji="1" lang="ko-KR" altLang="en-US" dirty="0" err="1"/>
              <a:t>프레시웨이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lang="ko-KR" altLang="en-US" dirty="0"/>
              <a:t>삼성 </a:t>
            </a:r>
            <a:r>
              <a:rPr lang="ko-KR" altLang="en-US" dirty="0" err="1"/>
              <a:t>웰스토리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차별화 경쟁력 확보 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2346</TotalTime>
  <Words>410</Words>
  <Application>Microsoft Macintosh PowerPoint</Application>
  <PresentationFormat>화면 슬라이드 쇼(4:3)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Wingdings</vt:lpstr>
      <vt:lpstr>Arial</vt:lpstr>
      <vt:lpstr>맑은 고딕</vt:lpstr>
      <vt:lpstr>Office 테마</vt:lpstr>
      <vt:lpstr>1_Office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Jeong Jae-Hoon</cp:lastModifiedBy>
  <cp:revision>292</cp:revision>
  <dcterms:created xsi:type="dcterms:W3CDTF">2016-06-03T02:04:30Z</dcterms:created>
  <dcterms:modified xsi:type="dcterms:W3CDTF">2022-01-20T03:33:41Z</dcterms:modified>
</cp:coreProperties>
</file>