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Relationship Id="rId4" Type="http://schemas.openxmlformats.org/officeDocument/2006/relationships/custom-properties" Target="docProps/custom.xml" 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2192000" cy="6858000"/>
  <p:notesSz cx="6858000" cy="1219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svg"/><Relationship Id="rId3" Type="http://schemas.openxmlformats.org/officeDocument/2006/relationships/image" Target="../media/image-1-3.png"/><Relationship Id="rId4" Type="http://schemas.openxmlformats.org/officeDocument/2006/relationships/image" Target="../media/image-1-4.svg"/><Relationship Id="rId5" Type="http://schemas.openxmlformats.org/officeDocument/2006/relationships/image" Target="../media/image-1-5.png"/><Relationship Id="rId6" Type="http://schemas.openxmlformats.org/officeDocument/2006/relationships/image" Target="../media/image-1-6.svg"/><Relationship Id="rId7" Type="http://schemas.openxmlformats.org/officeDocument/2006/relationships/image" Target="../media/image-1-7.png"/><Relationship Id="rId8" Type="http://schemas.openxmlformats.org/officeDocument/2006/relationships/image" Target="../media/image-1-8.sv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3" Type="http://schemas.openxmlformats.org/officeDocument/2006/relationships/image" Target="../media/image-2-3.png"/><Relationship Id="rId4" Type="http://schemas.openxmlformats.org/officeDocument/2006/relationships/image" Target="../media/image-2-4.svg"/><Relationship Id="rId5" Type="http://schemas.openxmlformats.org/officeDocument/2006/relationships/image" Target="../media/image-2-5.png"/><Relationship Id="rId6" Type="http://schemas.openxmlformats.org/officeDocument/2006/relationships/image" Target="../media/image-2-6.svg"/><Relationship Id="rId7" Type="http://schemas.openxmlformats.org/officeDocument/2006/relationships/image" Target="../media/image-2-7.png"/><Relationship Id="rId8" Type="http://schemas.openxmlformats.org/officeDocument/2006/relationships/image" Target="../media/image-2-8.svg"/><Relationship Id="rId9" Type="http://schemas.openxmlformats.org/officeDocument/2006/relationships/image" Target="../media/image-2-9.png"/><Relationship Id="rId10" Type="http://schemas.openxmlformats.org/officeDocument/2006/relationships/image" Target="../media/image-2-10.svg"/><Relationship Id="rId11" Type="http://schemas.openxmlformats.org/officeDocument/2006/relationships/image" Target="../media/image-2-11.png"/><Relationship Id="rId12" Type="http://schemas.openxmlformats.org/officeDocument/2006/relationships/image" Target="../media/image-2-12.svg"/><Relationship Id="rId13" Type="http://schemas.openxmlformats.org/officeDocument/2006/relationships/image" Target="../media/image-2-13.png"/><Relationship Id="rId14" Type="http://schemas.openxmlformats.org/officeDocument/2006/relationships/image" Target="../media/image-2-14.svg"/><Relationship Id="rId15" Type="http://schemas.openxmlformats.org/officeDocument/2006/relationships/image" Target="../media/image-2-15.png"/><Relationship Id="rId16" Type="http://schemas.openxmlformats.org/officeDocument/2006/relationships/image" Target="../media/image-2-16.svg"/><Relationship Id="rId17" Type="http://schemas.openxmlformats.org/officeDocument/2006/relationships/image" Target="../media/image-2-17.png"/><Relationship Id="rId18" Type="http://schemas.openxmlformats.org/officeDocument/2006/relationships/image" Target="../media/image-2-18.svg"/><Relationship Id="rId19" Type="http://schemas.openxmlformats.org/officeDocument/2006/relationships/image" Target="../media/image-2-19.png"/><Relationship Id="rId20" Type="http://schemas.openxmlformats.org/officeDocument/2006/relationships/image" Target="../media/image-2-20.svg"/><Relationship Id="rId21" Type="http://schemas.openxmlformats.org/officeDocument/2006/relationships/slideLayout" Target="../slideLayouts/slideLayout1.xml"/><Relationship Id="rId2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image" Target="../media/image-23-2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image" Target="../media/image-25-2.svg"/><Relationship Id="rId3" Type="http://schemas.openxmlformats.org/officeDocument/2006/relationships/image" Target="../media/image-25-3.png"/><Relationship Id="rId4" Type="http://schemas.openxmlformats.org/officeDocument/2006/relationships/image" Target="../media/image-25-4.svg"/><Relationship Id="rId5" Type="http://schemas.openxmlformats.org/officeDocument/2006/relationships/image" Target="../media/image-25-5.png"/><Relationship Id="rId6" Type="http://schemas.openxmlformats.org/officeDocument/2006/relationships/image" Target="../media/image-25-6.svg"/><Relationship Id="rId7" Type="http://schemas.openxmlformats.org/officeDocument/2006/relationships/image" Target="../media/image-25-7.png"/><Relationship Id="rId8" Type="http://schemas.openxmlformats.org/officeDocument/2006/relationships/image" Target="../media/image-25-8.sv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svg"/><Relationship Id="rId3" Type="http://schemas.openxmlformats.org/officeDocument/2006/relationships/image" Target="../media/image-3-3.png"/><Relationship Id="rId4" Type="http://schemas.openxmlformats.org/officeDocument/2006/relationships/image" Target="../media/image-3-4.svg"/><Relationship Id="rId5" Type="http://schemas.openxmlformats.org/officeDocument/2006/relationships/image" Target="../media/image-3-5.png"/><Relationship Id="rId6" Type="http://schemas.openxmlformats.org/officeDocument/2006/relationships/image" Target="../media/image-3-6.svg"/><Relationship Id="rId7" Type="http://schemas.openxmlformats.org/officeDocument/2006/relationships/image" Target="../media/image-3-7.png"/><Relationship Id="rId8" Type="http://schemas.openxmlformats.org/officeDocument/2006/relationships/image" Target="../media/image-3-8.svg"/><Relationship Id="rId9" Type="http://schemas.openxmlformats.org/officeDocument/2006/relationships/image" Target="../media/image-3-9.png"/><Relationship Id="rId10" Type="http://schemas.openxmlformats.org/officeDocument/2006/relationships/image" Target="../media/image-3-10.svg"/><Relationship Id="rId11" Type="http://schemas.openxmlformats.org/officeDocument/2006/relationships/image" Target="../media/image-3-11.png"/><Relationship Id="rId12" Type="http://schemas.openxmlformats.org/officeDocument/2006/relationships/image" Target="../media/image-3-12.svg"/><Relationship Id="rId13" Type="http://schemas.openxmlformats.org/officeDocument/2006/relationships/image" Target="../media/image-3-13.png"/><Relationship Id="rId14" Type="http://schemas.openxmlformats.org/officeDocument/2006/relationships/image" Target="../media/image-3-14.sv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1115" y="-8255"/>
            <a:ext cx="12237085" cy="6868795"/>
          </a:xfrm>
          <a:prstGeom prst="rect">
            <a:avLst/>
          </a:prstGeom>
          <a:solidFill>
            <a:srgbClr val="FAF3D7"/>
          </a:solidFill>
          <a:ln/>
        </p:spPr>
      </p:sp>
      <p:sp>
        <p:nvSpPr>
          <p:cNvPr id="3" name="Text 1"/>
          <p:cNvSpPr/>
          <p:nvPr/>
        </p:nvSpPr>
        <p:spPr>
          <a:xfrm>
            <a:off x="-31115" y="-8255"/>
            <a:ext cx="12237085" cy="686879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-30480" y="1730375"/>
            <a:ext cx="12235815" cy="5128895"/>
          </a:xfrm>
          <a:prstGeom prst="rect">
            <a:avLst/>
          </a:prstGeom>
          <a:solidFill>
            <a:srgbClr val="C15145"/>
          </a:solidFill>
          <a:ln/>
        </p:spPr>
      </p:sp>
      <p:sp>
        <p:nvSpPr>
          <p:cNvPr id="5" name="Text 3"/>
          <p:cNvSpPr/>
          <p:nvPr/>
        </p:nvSpPr>
        <p:spPr>
          <a:xfrm>
            <a:off x="-30480" y="1730375"/>
            <a:ext cx="12235815" cy="512889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 rot="20100000">
            <a:off x="5164455" y="3388995"/>
            <a:ext cx="6988810" cy="2291080"/>
          </a:xfrm>
          <a:prstGeom prst="ellipse">
            <a:avLst/>
          </a:prstGeom>
          <a:solidFill>
            <a:srgbClr val="B2C3F7"/>
          </a:solidFill>
          <a:ln/>
        </p:spPr>
      </p:sp>
      <p:sp>
        <p:nvSpPr>
          <p:cNvPr id="7" name="Text 5"/>
          <p:cNvSpPr/>
          <p:nvPr/>
        </p:nvSpPr>
        <p:spPr>
          <a:xfrm rot="20100000">
            <a:off x="5164455" y="3388995"/>
            <a:ext cx="6988810" cy="22910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1023620" y="1751965"/>
            <a:ext cx="2136775" cy="0"/>
          </a:xfrm>
          <a:prstGeom prst="line">
            <a:avLst/>
          </a:prstGeom>
          <a:noFill/>
          <a:ln w="63500">
            <a:solidFill>
              <a:srgbClr val="171717"/>
            </a:solidFill>
            <a:prstDash val="solid"/>
            <a:headEnd type="none"/>
            <a:tailEnd type="none"/>
          </a:ln>
        </p:spPr>
      </p:sp>
      <p:sp>
        <p:nvSpPr>
          <p:cNvPr id="9" name="Text 7"/>
          <p:cNvSpPr/>
          <p:nvPr/>
        </p:nvSpPr>
        <p:spPr>
          <a:xfrm>
            <a:off x="857250" y="4890453"/>
            <a:ext cx="3793758" cy="14986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indent="0" marL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DF1E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OBINexus Nnamdi Michael  Okpala - When Infrastructure Collapses, I built my OWN 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930275" y="5901055"/>
            <a:ext cx="2336165" cy="279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algn="l" indent="0" marL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DF1E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2025/05/01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10814050" y="668655"/>
            <a:ext cx="154081" cy="154305"/>
          </a:xfrm>
          <a:prstGeom prst="ellipse">
            <a:avLst/>
          </a:prstGeom>
          <a:solidFill>
            <a:srgbClr val="DAE3F5"/>
          </a:solidFill>
          <a:ln w="38100">
            <a:solidFill>
              <a:srgbClr val="3C2B22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0814050" y="668655"/>
            <a:ext cx="154081" cy="15430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>
            <a:off x="11068797" y="668655"/>
            <a:ext cx="154081" cy="154305"/>
          </a:xfrm>
          <a:prstGeom prst="ellipse">
            <a:avLst/>
          </a:prstGeom>
          <a:solidFill>
            <a:srgbClr val="DAE3F5"/>
          </a:solidFill>
          <a:ln w="38100">
            <a:solidFill>
              <a:srgbClr val="3C2B22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1068797" y="668655"/>
            <a:ext cx="154081" cy="15430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11323544" y="668655"/>
            <a:ext cx="154081" cy="154305"/>
          </a:xfrm>
          <a:prstGeom prst="ellipse">
            <a:avLst/>
          </a:prstGeom>
          <a:solidFill>
            <a:srgbClr val="DAE3F5"/>
          </a:solidFill>
          <a:ln w="38100">
            <a:solidFill>
              <a:srgbClr val="3C2B22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1323544" y="668655"/>
            <a:ext cx="154081" cy="15430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7" name="Image 0" descr="https://kimi-img.moonshot.cn/pub/slides/slides_tmpl/image/25-08-27-19:59:58-d2nf6fh8bjvh7rlj01m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92750" y="209550"/>
            <a:ext cx="5475605" cy="6858000"/>
          </a:xfrm>
          <a:prstGeom prst="rect">
            <a:avLst/>
          </a:prstGeom>
        </p:spPr>
      </p:pic>
      <p:pic>
        <p:nvPicPr>
          <p:cNvPr id="18" name="Image 1" descr="https://kimi-img.moonshot.cn/pub/slides/slides_tmpl/image/25-08-27-19:59:58-d2nf6fh8bjvh7rlj01ng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7610" y="4529455"/>
            <a:ext cx="1343025" cy="1371600"/>
          </a:xfrm>
          <a:prstGeom prst="rect">
            <a:avLst/>
          </a:prstGeom>
        </p:spPr>
      </p:pic>
      <p:pic>
        <p:nvPicPr>
          <p:cNvPr id="19" name="Image 2" descr="https://kimi-img.moonshot.cn/pub/slides/slides_tmpl/image/25-08-27-19:59:58-d2nf6fh8bjvh7rlj01ng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0700" y="3879850"/>
            <a:ext cx="1978660" cy="2021205"/>
          </a:xfrm>
          <a:prstGeom prst="rect">
            <a:avLst/>
          </a:prstGeom>
        </p:spPr>
      </p:pic>
      <p:pic>
        <p:nvPicPr>
          <p:cNvPr id="20" name="Image 3" descr="https://kimi-img.moonshot.cn/pub/slides/slides_tmpl/image/25-08-27-19:59:58-d2nf6fh8bjvh7rlj01ng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89540" y="1235075"/>
            <a:ext cx="933450" cy="953770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857250" y="2285365"/>
            <a:ext cx="5238750" cy="246697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pPr algn="l" indent="0" marL="0">
              <a:lnSpc>
                <a:spcPct val="100000"/>
              </a:lnSpc>
              <a:buNone/>
            </a:pPr>
            <a:r>
              <a:rPr lang="en-US" sz="4400" b="1" dirty="0">
                <a:solidFill>
                  <a:srgbClr val="FDF1E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OBINexus Heart-Constitution Model</a:t>
            </a:r>
            <a:endParaRPr lang="en-US" sz="1600" dirty="0"/>
          </a:p>
        </p:txBody>
      </p:sp>
    </p:spTree>
  </p:cSld>
  <p:clrMapOvr>
    <a:masterClrMapping/>
  </p:clrMapOvr>
  <p:transition>
    <p:fade/>
    <p:spd val="me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solidFill>
            <a:srgbClr val="FCF8E5"/>
          </a:solidFill>
          <a:ln/>
        </p:spPr>
      </p:sp>
      <p:sp>
        <p:nvSpPr>
          <p:cNvPr id="3" name="Text 1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0" y="1447800"/>
            <a:ext cx="12192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3000" dirty="0">
                <a:solidFill>
                  <a:srgbClr val="C65B4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Tier 3: Cryptographic Passports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254000" y="2209800"/>
            <a:ext cx="5689600" cy="3200400"/>
          </a:xfrm>
          <a:custGeom>
            <a:avLst/>
            <a:gdLst/>
            <a:ahLst/>
            <a:cxnLst/>
            <a:rect l="l" t="t" r="r" b="b"/>
            <a:pathLst>
              <a:path w="5689600" h="3200400">
                <a:moveTo>
                  <a:pt x="152403" y="0"/>
                </a:moveTo>
                <a:lnTo>
                  <a:pt x="5537197" y="0"/>
                </a:lnTo>
                <a:cubicBezTo>
                  <a:pt x="5621367" y="0"/>
                  <a:pt x="5689600" y="68233"/>
                  <a:pt x="5689600" y="152403"/>
                </a:cubicBezTo>
                <a:lnTo>
                  <a:pt x="5689600" y="3047997"/>
                </a:lnTo>
                <a:cubicBezTo>
                  <a:pt x="5689600" y="3132167"/>
                  <a:pt x="5621367" y="3200400"/>
                  <a:pt x="5537197" y="3200400"/>
                </a:cubicBezTo>
                <a:lnTo>
                  <a:pt x="152403" y="3200400"/>
                </a:lnTo>
                <a:cubicBezTo>
                  <a:pt x="68233" y="3200400"/>
                  <a:pt x="0" y="3132167"/>
                  <a:pt x="0" y="3047997"/>
                </a:cubicBezTo>
                <a:lnTo>
                  <a:pt x="0" y="152403"/>
                </a:lnTo>
                <a:cubicBezTo>
                  <a:pt x="0" y="68290"/>
                  <a:pt x="68290" y="0"/>
                  <a:pt x="152403" y="0"/>
                </a:cubicBezTo>
                <a:close/>
              </a:path>
            </a:pathLst>
          </a:custGeom>
          <a:solidFill>
            <a:srgbClr val="E9792E">
              <a:alpha val="10196"/>
            </a:srgbClr>
          </a:solidFill>
          <a:ln/>
          <a:effectLst>
            <a:outerShdw sx="100000" sy="100000" kx="0" ky="0" algn="bl" rotWithShape="0" blurRad="190500" dist="127000" dir="5400000">
              <a:srgbClr val="000000">
                <a:alpha val="10196"/>
              </a:srgbClr>
            </a:outerShdw>
          </a:effectLst>
        </p:spPr>
      </p:sp>
      <p:sp>
        <p:nvSpPr>
          <p:cNvPr id="6" name="Shape 4"/>
          <p:cNvSpPr/>
          <p:nvPr/>
        </p:nvSpPr>
        <p:spPr>
          <a:xfrm>
            <a:off x="2870200" y="2514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00038" y="314325"/>
                </a:moveTo>
                <a:cubicBezTo>
                  <a:pt x="386834" y="314325"/>
                  <a:pt x="457200" y="243959"/>
                  <a:pt x="457200" y="157163"/>
                </a:cubicBezTo>
                <a:cubicBezTo>
                  <a:pt x="457200" y="70366"/>
                  <a:pt x="386834" y="0"/>
                  <a:pt x="300038" y="0"/>
                </a:cubicBezTo>
                <a:cubicBezTo>
                  <a:pt x="213241" y="0"/>
                  <a:pt x="142875" y="70366"/>
                  <a:pt x="142875" y="157163"/>
                </a:cubicBezTo>
                <a:cubicBezTo>
                  <a:pt x="142875" y="173861"/>
                  <a:pt x="145465" y="190024"/>
                  <a:pt x="150287" y="205115"/>
                </a:cubicBezTo>
                <a:lnTo>
                  <a:pt x="6251" y="349151"/>
                </a:lnTo>
                <a:cubicBezTo>
                  <a:pt x="2232" y="353169"/>
                  <a:pt x="0" y="358616"/>
                  <a:pt x="0" y="364331"/>
                </a:cubicBezTo>
                <a:lnTo>
                  <a:pt x="0" y="435769"/>
                </a:lnTo>
                <a:cubicBezTo>
                  <a:pt x="0" y="447645"/>
                  <a:pt x="9555" y="457200"/>
                  <a:pt x="21431" y="457200"/>
                </a:cubicBezTo>
                <a:lnTo>
                  <a:pt x="92869" y="457200"/>
                </a:lnTo>
                <a:cubicBezTo>
                  <a:pt x="104745" y="457200"/>
                  <a:pt x="114300" y="447645"/>
                  <a:pt x="114300" y="435769"/>
                </a:cubicBezTo>
                <a:lnTo>
                  <a:pt x="114300" y="400050"/>
                </a:lnTo>
                <a:lnTo>
                  <a:pt x="150019" y="400050"/>
                </a:lnTo>
                <a:cubicBezTo>
                  <a:pt x="161895" y="400050"/>
                  <a:pt x="171450" y="390495"/>
                  <a:pt x="171450" y="378619"/>
                </a:cubicBezTo>
                <a:lnTo>
                  <a:pt x="171450" y="342900"/>
                </a:lnTo>
                <a:lnTo>
                  <a:pt x="207169" y="342900"/>
                </a:lnTo>
                <a:cubicBezTo>
                  <a:pt x="212884" y="342900"/>
                  <a:pt x="218331" y="340668"/>
                  <a:pt x="222349" y="336649"/>
                </a:cubicBezTo>
                <a:lnTo>
                  <a:pt x="252085" y="306913"/>
                </a:lnTo>
                <a:cubicBezTo>
                  <a:pt x="267176" y="311735"/>
                  <a:pt x="283339" y="314325"/>
                  <a:pt x="300038" y="314325"/>
                </a:cubicBezTo>
                <a:close/>
                <a:moveTo>
                  <a:pt x="335756" y="85725"/>
                </a:moveTo>
                <a:cubicBezTo>
                  <a:pt x="355470" y="85725"/>
                  <a:pt x="371475" y="101730"/>
                  <a:pt x="371475" y="121444"/>
                </a:cubicBezTo>
                <a:cubicBezTo>
                  <a:pt x="371475" y="141157"/>
                  <a:pt x="355470" y="157163"/>
                  <a:pt x="335756" y="157163"/>
                </a:cubicBezTo>
                <a:cubicBezTo>
                  <a:pt x="316043" y="157163"/>
                  <a:pt x="300038" y="141157"/>
                  <a:pt x="300038" y="121444"/>
                </a:cubicBezTo>
                <a:cubicBezTo>
                  <a:pt x="300038" y="101730"/>
                  <a:pt x="316043" y="85725"/>
                  <a:pt x="335756" y="85725"/>
                </a:cubicBezTo>
                <a:close/>
              </a:path>
            </a:pathLst>
          </a:custGeom>
          <a:solidFill>
            <a:srgbClr val="E9792E"/>
          </a:solidFill>
          <a:ln/>
        </p:spPr>
      </p:sp>
      <p:sp>
        <p:nvSpPr>
          <p:cNvPr id="7" name="Text 5"/>
          <p:cNvSpPr/>
          <p:nvPr/>
        </p:nvSpPr>
        <p:spPr>
          <a:xfrm>
            <a:off x="304800" y="3124200"/>
            <a:ext cx="5588000" cy="406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Tier 3a: Uche Access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558800" y="3632200"/>
            <a:ext cx="50800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Grants knowledge-keys to partner counties, allowing them to collaborate on projects and plug into the OBINexus infrastructure.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558800" y="4597400"/>
            <a:ext cx="5080000" cy="508000"/>
          </a:xfrm>
          <a:custGeom>
            <a:avLst/>
            <a:gdLst/>
            <a:ahLst/>
            <a:cxnLst/>
            <a:rect l="l" t="t" r="r" b="b"/>
            <a:pathLst>
              <a:path w="5080000" h="508000">
                <a:moveTo>
                  <a:pt x="76200" y="0"/>
                </a:moveTo>
                <a:lnTo>
                  <a:pt x="5003800" y="0"/>
                </a:lnTo>
                <a:cubicBezTo>
                  <a:pt x="5045856" y="0"/>
                  <a:pt x="5080000" y="34144"/>
                  <a:pt x="5080000" y="76200"/>
                </a:cubicBezTo>
                <a:lnTo>
                  <a:pt x="5080000" y="431800"/>
                </a:lnTo>
                <a:cubicBezTo>
                  <a:pt x="5080000" y="473856"/>
                  <a:pt x="5045856" y="508000"/>
                  <a:pt x="5003800" y="508000"/>
                </a:cubicBezTo>
                <a:lnTo>
                  <a:pt x="76200" y="508000"/>
                </a:lnTo>
                <a:cubicBezTo>
                  <a:pt x="34144" y="508000"/>
                  <a:pt x="0" y="473856"/>
                  <a:pt x="0" y="431800"/>
                </a:cubicBezTo>
                <a:lnTo>
                  <a:pt x="0" y="76200"/>
                </a:lnTo>
                <a:cubicBezTo>
                  <a:pt x="0" y="34144"/>
                  <a:pt x="34144" y="0"/>
                  <a:pt x="76200" y="0"/>
                </a:cubicBezTo>
                <a:close/>
              </a:path>
            </a:pathLst>
          </a:custGeom>
          <a:solidFill>
            <a:srgbClr val="E9792E">
              <a:alpha val="20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304800" y="4597400"/>
            <a:ext cx="5588000" cy="508000"/>
          </a:xfrm>
          <a:prstGeom prst="rect">
            <a:avLst/>
          </a:prstGeom>
          <a:noFill/>
          <a:ln/>
        </p:spPr>
        <p:txBody>
          <a:bodyPr wrap="square" lIns="101600" tIns="101600" rIns="101600" bIns="10160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For Collaborative Projects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6248400" y="2209800"/>
            <a:ext cx="5689600" cy="3200400"/>
          </a:xfrm>
          <a:custGeom>
            <a:avLst/>
            <a:gdLst/>
            <a:ahLst/>
            <a:cxnLst/>
            <a:rect l="l" t="t" r="r" b="b"/>
            <a:pathLst>
              <a:path w="5689600" h="3200400">
                <a:moveTo>
                  <a:pt x="152403" y="0"/>
                </a:moveTo>
                <a:lnTo>
                  <a:pt x="5537197" y="0"/>
                </a:lnTo>
                <a:cubicBezTo>
                  <a:pt x="5621367" y="0"/>
                  <a:pt x="5689600" y="68233"/>
                  <a:pt x="5689600" y="152403"/>
                </a:cubicBezTo>
                <a:lnTo>
                  <a:pt x="5689600" y="3047997"/>
                </a:lnTo>
                <a:cubicBezTo>
                  <a:pt x="5689600" y="3132167"/>
                  <a:pt x="5621367" y="3200400"/>
                  <a:pt x="5537197" y="3200400"/>
                </a:cubicBezTo>
                <a:lnTo>
                  <a:pt x="152403" y="3200400"/>
                </a:lnTo>
                <a:cubicBezTo>
                  <a:pt x="68233" y="3200400"/>
                  <a:pt x="0" y="3132167"/>
                  <a:pt x="0" y="3047997"/>
                </a:cubicBezTo>
                <a:lnTo>
                  <a:pt x="0" y="152403"/>
                </a:lnTo>
                <a:cubicBezTo>
                  <a:pt x="0" y="68290"/>
                  <a:pt x="68290" y="0"/>
                  <a:pt x="152403" y="0"/>
                </a:cubicBezTo>
                <a:close/>
              </a:path>
            </a:pathLst>
          </a:custGeom>
          <a:solidFill>
            <a:srgbClr val="E06C59">
              <a:alpha val="10196"/>
            </a:srgbClr>
          </a:solidFill>
          <a:ln/>
          <a:effectLst>
            <a:outerShdw sx="100000" sy="100000" kx="0" ky="0" algn="bl" rotWithShape="0" blurRad="190500" dist="127000" dir="5400000">
              <a:srgbClr val="000000">
                <a:alpha val="10196"/>
              </a:srgbClr>
            </a:outerShdw>
          </a:effectLst>
        </p:spPr>
      </p:sp>
      <p:sp>
        <p:nvSpPr>
          <p:cNvPr id="12" name="Shape 10"/>
          <p:cNvSpPr/>
          <p:nvPr/>
        </p:nvSpPr>
        <p:spPr>
          <a:xfrm>
            <a:off x="8836025" y="2514600"/>
            <a:ext cx="514350" cy="457200"/>
          </a:xfrm>
          <a:custGeom>
            <a:avLst/>
            <a:gdLst/>
            <a:ahLst/>
            <a:cxnLst/>
            <a:rect l="l" t="t" r="r" b="b"/>
            <a:pathLst>
              <a:path w="514350" h="457200">
                <a:moveTo>
                  <a:pt x="279499" y="77867"/>
                </a:moveTo>
                <a:cubicBezTo>
                  <a:pt x="287715" y="71348"/>
                  <a:pt x="292894" y="61258"/>
                  <a:pt x="292894" y="50006"/>
                </a:cubicBezTo>
                <a:cubicBezTo>
                  <a:pt x="292894" y="30272"/>
                  <a:pt x="276910" y="14288"/>
                  <a:pt x="257175" y="14288"/>
                </a:cubicBezTo>
                <a:cubicBezTo>
                  <a:pt x="237440" y="14288"/>
                  <a:pt x="221456" y="30272"/>
                  <a:pt x="221456" y="50006"/>
                </a:cubicBezTo>
                <a:cubicBezTo>
                  <a:pt x="221456" y="61258"/>
                  <a:pt x="226725" y="71348"/>
                  <a:pt x="234851" y="77867"/>
                </a:cubicBezTo>
                <a:lnTo>
                  <a:pt x="173772" y="173950"/>
                </a:lnTo>
                <a:cubicBezTo>
                  <a:pt x="164842" y="187970"/>
                  <a:pt x="145822" y="191453"/>
                  <a:pt x="132517" y="181451"/>
                </a:cubicBezTo>
                <a:lnTo>
                  <a:pt x="79385" y="141714"/>
                </a:lnTo>
                <a:cubicBezTo>
                  <a:pt x="83403" y="135999"/>
                  <a:pt x="85725" y="128945"/>
                  <a:pt x="85725" y="121444"/>
                </a:cubicBezTo>
                <a:cubicBezTo>
                  <a:pt x="85725" y="101709"/>
                  <a:pt x="69741" y="85725"/>
                  <a:pt x="50006" y="85725"/>
                </a:cubicBezTo>
                <a:cubicBezTo>
                  <a:pt x="30272" y="85725"/>
                  <a:pt x="14288" y="101709"/>
                  <a:pt x="14288" y="121444"/>
                </a:cubicBezTo>
                <a:cubicBezTo>
                  <a:pt x="14288" y="140910"/>
                  <a:pt x="29914" y="156805"/>
                  <a:pt x="49292" y="157163"/>
                </a:cubicBezTo>
                <a:lnTo>
                  <a:pt x="78403" y="351383"/>
                </a:lnTo>
                <a:cubicBezTo>
                  <a:pt x="82600" y="379333"/>
                  <a:pt x="106620" y="400050"/>
                  <a:pt x="134928" y="400050"/>
                </a:cubicBezTo>
                <a:lnTo>
                  <a:pt x="379422" y="400050"/>
                </a:lnTo>
                <a:cubicBezTo>
                  <a:pt x="407730" y="400050"/>
                  <a:pt x="431750" y="379333"/>
                  <a:pt x="435947" y="351383"/>
                </a:cubicBezTo>
                <a:lnTo>
                  <a:pt x="465058" y="157163"/>
                </a:lnTo>
                <a:cubicBezTo>
                  <a:pt x="484436" y="156805"/>
                  <a:pt x="500063" y="140910"/>
                  <a:pt x="500063" y="121444"/>
                </a:cubicBezTo>
                <a:cubicBezTo>
                  <a:pt x="500063" y="101709"/>
                  <a:pt x="484078" y="85725"/>
                  <a:pt x="464344" y="85725"/>
                </a:cubicBezTo>
                <a:cubicBezTo>
                  <a:pt x="444609" y="85725"/>
                  <a:pt x="428625" y="101709"/>
                  <a:pt x="428625" y="121444"/>
                </a:cubicBezTo>
                <a:cubicBezTo>
                  <a:pt x="428625" y="128945"/>
                  <a:pt x="430947" y="135999"/>
                  <a:pt x="434965" y="141714"/>
                </a:cubicBezTo>
                <a:lnTo>
                  <a:pt x="381923" y="181541"/>
                </a:lnTo>
                <a:cubicBezTo>
                  <a:pt x="368618" y="191542"/>
                  <a:pt x="349597" y="188059"/>
                  <a:pt x="340668" y="174040"/>
                </a:cubicBezTo>
                <a:lnTo>
                  <a:pt x="279499" y="77867"/>
                </a:lnTo>
                <a:close/>
              </a:path>
            </a:pathLst>
          </a:custGeom>
          <a:solidFill>
            <a:srgbClr val="E06C59"/>
          </a:solidFill>
          <a:ln/>
        </p:spPr>
      </p:sp>
      <p:sp>
        <p:nvSpPr>
          <p:cNvPr id="13" name="Text 11"/>
          <p:cNvSpPr/>
          <p:nvPr/>
        </p:nvSpPr>
        <p:spPr>
          <a:xfrm>
            <a:off x="6299200" y="3124200"/>
            <a:ext cx="5588000" cy="406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Tier 3b: Eze Access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6553200" y="3632200"/>
            <a:ext cx="50800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Issues safety-critical sovereignty keys for projects affecting daily life, ensuring compliance and constitutional coherence.</a:t>
            </a: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6553200" y="4597400"/>
            <a:ext cx="5080000" cy="508000"/>
          </a:xfrm>
          <a:custGeom>
            <a:avLst/>
            <a:gdLst/>
            <a:ahLst/>
            <a:cxnLst/>
            <a:rect l="l" t="t" r="r" b="b"/>
            <a:pathLst>
              <a:path w="5080000" h="508000">
                <a:moveTo>
                  <a:pt x="76200" y="0"/>
                </a:moveTo>
                <a:lnTo>
                  <a:pt x="5003800" y="0"/>
                </a:lnTo>
                <a:cubicBezTo>
                  <a:pt x="5045856" y="0"/>
                  <a:pt x="5080000" y="34144"/>
                  <a:pt x="5080000" y="76200"/>
                </a:cubicBezTo>
                <a:lnTo>
                  <a:pt x="5080000" y="431800"/>
                </a:lnTo>
                <a:cubicBezTo>
                  <a:pt x="5080000" y="473856"/>
                  <a:pt x="5045856" y="508000"/>
                  <a:pt x="5003800" y="508000"/>
                </a:cubicBezTo>
                <a:lnTo>
                  <a:pt x="76200" y="508000"/>
                </a:lnTo>
                <a:cubicBezTo>
                  <a:pt x="34144" y="508000"/>
                  <a:pt x="0" y="473856"/>
                  <a:pt x="0" y="431800"/>
                </a:cubicBezTo>
                <a:lnTo>
                  <a:pt x="0" y="76200"/>
                </a:lnTo>
                <a:cubicBezTo>
                  <a:pt x="0" y="34144"/>
                  <a:pt x="34144" y="0"/>
                  <a:pt x="76200" y="0"/>
                </a:cubicBezTo>
                <a:close/>
              </a:path>
            </a:pathLst>
          </a:custGeom>
          <a:solidFill>
            <a:srgbClr val="E06C59">
              <a:alpha val="20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6299200" y="4597400"/>
            <a:ext cx="5588000" cy="508000"/>
          </a:xfrm>
          <a:prstGeom prst="rect">
            <a:avLst/>
          </a:prstGeom>
          <a:noFill/>
          <a:ln/>
        </p:spPr>
        <p:txBody>
          <a:bodyPr wrap="square" lIns="101600" tIns="101600" rIns="101600" bIns="10160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For Safety-Critical Sovereignty</a:t>
            </a:r>
            <a:endParaRPr lang="en-US" sz="1600" dirty="0"/>
          </a:p>
        </p:txBody>
      </p:sp>
    </p:spTree>
  </p:cSld>
  <p:clrMapOvr>
    <a:masterClrMapping/>
  </p:clrMapOvr>
  <p:transition>
    <p:fade/>
    <p:spd val="me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1115" y="-8255"/>
            <a:ext cx="12237085" cy="6868795"/>
          </a:xfrm>
          <a:prstGeom prst="rect">
            <a:avLst/>
          </a:prstGeom>
          <a:solidFill>
            <a:srgbClr val="FAF3D7"/>
          </a:solidFill>
          <a:ln/>
        </p:spPr>
      </p:sp>
      <p:sp>
        <p:nvSpPr>
          <p:cNvPr id="3" name="Text 1"/>
          <p:cNvSpPr/>
          <p:nvPr/>
        </p:nvSpPr>
        <p:spPr>
          <a:xfrm>
            <a:off x="-31115" y="-8255"/>
            <a:ext cx="12237085" cy="686879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5340032" y="3726295"/>
            <a:ext cx="1483360" cy="1395730"/>
          </a:xfrm>
          <a:prstGeom prst="ellipse">
            <a:avLst/>
          </a:prstGeom>
          <a:solidFill>
            <a:srgbClr val="FDF1E1"/>
          </a:solidFill>
          <a:ln w="101600">
            <a:solidFill>
              <a:srgbClr val="171717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340032" y="3726295"/>
            <a:ext cx="1483360" cy="139573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5400" b="1" dirty="0">
                <a:solidFill>
                  <a:srgbClr val="DD5142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 flipV="1">
            <a:off x="-31115" y="-5715"/>
            <a:ext cx="12237085" cy="3447415"/>
          </a:xfrm>
          <a:prstGeom prst="rect">
            <a:avLst/>
          </a:prstGeom>
          <a:solidFill>
            <a:srgbClr val="C15145"/>
          </a:solidFill>
          <a:ln/>
        </p:spPr>
      </p:sp>
      <p:sp>
        <p:nvSpPr>
          <p:cNvPr id="7" name="Text 5"/>
          <p:cNvSpPr/>
          <p:nvPr/>
        </p:nvSpPr>
        <p:spPr>
          <a:xfrm>
            <a:off x="-31115" y="-5715"/>
            <a:ext cx="12237085" cy="34474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027430" y="5329555"/>
            <a:ext cx="10121900" cy="533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17171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Constitutional Economics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5245100" y="2607310"/>
            <a:ext cx="1703070" cy="455930"/>
          </a:xfrm>
          <a:prstGeom prst="roundRect">
            <a:avLst>
              <a:gd name="adj" fmla="val 50000"/>
            </a:avLst>
          </a:prstGeom>
          <a:solidFill>
            <a:srgbClr val="B2C3F7"/>
          </a:solidFill>
          <a:ln/>
        </p:spPr>
      </p:sp>
      <p:sp>
        <p:nvSpPr>
          <p:cNvPr id="10" name="Text 8"/>
          <p:cNvSpPr/>
          <p:nvPr/>
        </p:nvSpPr>
        <p:spPr>
          <a:xfrm>
            <a:off x="5245100" y="2607310"/>
            <a:ext cx="1703070" cy="45593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 flipH="1">
            <a:off x="11087735" y="37420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2" name="Text 10"/>
          <p:cNvSpPr/>
          <p:nvPr/>
        </p:nvSpPr>
        <p:spPr>
          <a:xfrm>
            <a:off x="11087735" y="37420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 flipH="1">
            <a:off x="11087735" y="431609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4" name="Text 12"/>
          <p:cNvSpPr/>
          <p:nvPr/>
        </p:nvSpPr>
        <p:spPr>
          <a:xfrm>
            <a:off x="11087735" y="431609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 flipH="1">
            <a:off x="11087735" y="489013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6" name="Text 14"/>
          <p:cNvSpPr/>
          <p:nvPr/>
        </p:nvSpPr>
        <p:spPr>
          <a:xfrm>
            <a:off x="11087735" y="489013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7" name="Shape 15"/>
          <p:cNvSpPr/>
          <p:nvPr/>
        </p:nvSpPr>
        <p:spPr>
          <a:xfrm flipH="1">
            <a:off x="11087735" y="546354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8" name="Text 16"/>
          <p:cNvSpPr/>
          <p:nvPr/>
        </p:nvSpPr>
        <p:spPr>
          <a:xfrm>
            <a:off x="11087735" y="546354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 flipH="1">
            <a:off x="11087735" y="603758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0" name="Text 18"/>
          <p:cNvSpPr/>
          <p:nvPr/>
        </p:nvSpPr>
        <p:spPr>
          <a:xfrm>
            <a:off x="11087735" y="603758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1" name="Shape 19"/>
          <p:cNvSpPr/>
          <p:nvPr/>
        </p:nvSpPr>
        <p:spPr>
          <a:xfrm flipH="1">
            <a:off x="1027430" y="37420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2" name="Text 20"/>
          <p:cNvSpPr/>
          <p:nvPr/>
        </p:nvSpPr>
        <p:spPr>
          <a:xfrm>
            <a:off x="1027430" y="37420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3" name="Shape 21"/>
          <p:cNvSpPr/>
          <p:nvPr/>
        </p:nvSpPr>
        <p:spPr>
          <a:xfrm flipH="1">
            <a:off x="1027430" y="431609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4" name="Text 22"/>
          <p:cNvSpPr/>
          <p:nvPr/>
        </p:nvSpPr>
        <p:spPr>
          <a:xfrm>
            <a:off x="1027430" y="431609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5" name="Shape 23"/>
          <p:cNvSpPr/>
          <p:nvPr/>
        </p:nvSpPr>
        <p:spPr>
          <a:xfrm flipH="1">
            <a:off x="1027430" y="489013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6" name="Text 24"/>
          <p:cNvSpPr/>
          <p:nvPr/>
        </p:nvSpPr>
        <p:spPr>
          <a:xfrm>
            <a:off x="1027430" y="489013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7" name="Shape 25"/>
          <p:cNvSpPr/>
          <p:nvPr/>
        </p:nvSpPr>
        <p:spPr>
          <a:xfrm flipH="1">
            <a:off x="1027430" y="546354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8" name="Text 26"/>
          <p:cNvSpPr/>
          <p:nvPr/>
        </p:nvSpPr>
        <p:spPr>
          <a:xfrm>
            <a:off x="1027430" y="546354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9" name="Shape 27"/>
          <p:cNvSpPr/>
          <p:nvPr/>
        </p:nvSpPr>
        <p:spPr>
          <a:xfrm flipH="1">
            <a:off x="1027430" y="603758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30" name="Text 28"/>
          <p:cNvSpPr/>
          <p:nvPr/>
        </p:nvSpPr>
        <p:spPr>
          <a:xfrm>
            <a:off x="1027430" y="603758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1" name="Text 29"/>
          <p:cNvSpPr/>
          <p:nvPr/>
        </p:nvSpPr>
        <p:spPr>
          <a:xfrm>
            <a:off x="5520690" y="2592705"/>
            <a:ext cx="1152525" cy="42037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DD514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PART</a:t>
            </a:r>
            <a:endParaRPr lang="en-US" sz="1600" dirty="0"/>
          </a:p>
        </p:txBody>
      </p:sp>
      <p:sp>
        <p:nvSpPr>
          <p:cNvPr id="32" name="Shape 30"/>
          <p:cNvSpPr/>
          <p:nvPr/>
        </p:nvSpPr>
        <p:spPr>
          <a:xfrm flipH="1">
            <a:off x="11087735" y="37973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3" name="Text 31"/>
          <p:cNvSpPr/>
          <p:nvPr/>
        </p:nvSpPr>
        <p:spPr>
          <a:xfrm>
            <a:off x="11087735" y="37973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4" name="Shape 32"/>
          <p:cNvSpPr/>
          <p:nvPr/>
        </p:nvSpPr>
        <p:spPr>
          <a:xfrm flipH="1">
            <a:off x="11087735" y="95377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5" name="Text 33"/>
          <p:cNvSpPr/>
          <p:nvPr/>
        </p:nvSpPr>
        <p:spPr>
          <a:xfrm>
            <a:off x="11087735" y="95377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6" name="Shape 34"/>
          <p:cNvSpPr/>
          <p:nvPr/>
        </p:nvSpPr>
        <p:spPr>
          <a:xfrm flipH="1">
            <a:off x="11087735" y="152781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7" name="Text 35"/>
          <p:cNvSpPr/>
          <p:nvPr/>
        </p:nvSpPr>
        <p:spPr>
          <a:xfrm>
            <a:off x="11087735" y="152781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8" name="Shape 36"/>
          <p:cNvSpPr/>
          <p:nvPr/>
        </p:nvSpPr>
        <p:spPr>
          <a:xfrm flipH="1">
            <a:off x="11087735" y="210121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9" name="Text 37"/>
          <p:cNvSpPr/>
          <p:nvPr/>
        </p:nvSpPr>
        <p:spPr>
          <a:xfrm>
            <a:off x="11087735" y="210121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0" name="Shape 38"/>
          <p:cNvSpPr/>
          <p:nvPr/>
        </p:nvSpPr>
        <p:spPr>
          <a:xfrm flipH="1">
            <a:off x="11087735" y="26752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1" name="Text 39"/>
          <p:cNvSpPr/>
          <p:nvPr/>
        </p:nvSpPr>
        <p:spPr>
          <a:xfrm>
            <a:off x="11087735" y="26752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2" name="Shape 40"/>
          <p:cNvSpPr/>
          <p:nvPr/>
        </p:nvSpPr>
        <p:spPr>
          <a:xfrm flipH="1">
            <a:off x="1027430" y="37973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3" name="Text 41"/>
          <p:cNvSpPr/>
          <p:nvPr/>
        </p:nvSpPr>
        <p:spPr>
          <a:xfrm>
            <a:off x="1027430" y="37973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4" name="Shape 42"/>
          <p:cNvSpPr/>
          <p:nvPr/>
        </p:nvSpPr>
        <p:spPr>
          <a:xfrm flipH="1">
            <a:off x="1027430" y="95377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5" name="Text 43"/>
          <p:cNvSpPr/>
          <p:nvPr/>
        </p:nvSpPr>
        <p:spPr>
          <a:xfrm>
            <a:off x="1027430" y="95377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6" name="Shape 44"/>
          <p:cNvSpPr/>
          <p:nvPr/>
        </p:nvSpPr>
        <p:spPr>
          <a:xfrm flipH="1">
            <a:off x="1027430" y="152781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7" name="Text 45"/>
          <p:cNvSpPr/>
          <p:nvPr/>
        </p:nvSpPr>
        <p:spPr>
          <a:xfrm>
            <a:off x="1027430" y="152781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8" name="Shape 46"/>
          <p:cNvSpPr/>
          <p:nvPr/>
        </p:nvSpPr>
        <p:spPr>
          <a:xfrm flipH="1">
            <a:off x="1027430" y="210121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9" name="Text 47"/>
          <p:cNvSpPr/>
          <p:nvPr/>
        </p:nvSpPr>
        <p:spPr>
          <a:xfrm>
            <a:off x="1027430" y="210121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0" name="Shape 48"/>
          <p:cNvSpPr/>
          <p:nvPr/>
        </p:nvSpPr>
        <p:spPr>
          <a:xfrm flipH="1">
            <a:off x="1027430" y="26752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51" name="Text 49"/>
          <p:cNvSpPr/>
          <p:nvPr/>
        </p:nvSpPr>
        <p:spPr>
          <a:xfrm>
            <a:off x="1027430" y="26752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52" name="Image 0" descr="https://kimi-img.moonshot.cn/pub/slides/slides_tmpl/image/25-08-27-19:59:58-d2nf6fh8bjvh7rlj01t0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238625" y="811530"/>
            <a:ext cx="3714750" cy="1534160"/>
          </a:xfrm>
          <a:prstGeom prst="rect">
            <a:avLst/>
          </a:prstGeom>
        </p:spPr>
      </p:pic>
      <p:sp>
        <p:nvSpPr>
          <p:cNvPr id="53" name="Shape 50"/>
          <p:cNvSpPr/>
          <p:nvPr/>
        </p:nvSpPr>
        <p:spPr>
          <a:xfrm>
            <a:off x="-38735" y="3382010"/>
            <a:ext cx="12258675" cy="128270"/>
          </a:xfrm>
          <a:prstGeom prst="rect">
            <a:avLst/>
          </a:prstGeom>
          <a:solidFill>
            <a:srgbClr val="181717"/>
          </a:solidFill>
          <a:ln/>
        </p:spPr>
      </p:sp>
      <p:sp>
        <p:nvSpPr>
          <p:cNvPr id="54" name="Text 51"/>
          <p:cNvSpPr/>
          <p:nvPr/>
        </p:nvSpPr>
        <p:spPr>
          <a:xfrm>
            <a:off x="-38735" y="3382010"/>
            <a:ext cx="12258675" cy="12827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</p:spTree>
  </p:cSld>
  <p:clrMapOvr>
    <a:masterClrMapping/>
  </p:clrMapOvr>
  <p:transition>
    <p:fade/>
    <p:spd val="me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solidFill>
            <a:srgbClr val="FCF8E5"/>
          </a:solidFill>
          <a:ln/>
        </p:spPr>
      </p:sp>
      <p:sp>
        <p:nvSpPr>
          <p:cNvPr id="3" name="Text 1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254000" y="2235200"/>
            <a:ext cx="5943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00000"/>
              </a:lnSpc>
              <a:buNone/>
            </a:pPr>
            <a:r>
              <a:rPr lang="en-US" sz="3000" dirty="0">
                <a:solidFill>
                  <a:srgbClr val="C65B4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Revenue Logic of Care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254000" y="2895600"/>
            <a:ext cx="54356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Revenue is generated through housing, IP, and SaaS. A mandatory 25% of every transaction is auto-routed to the </a:t>
            </a:r>
            <a:pPr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E9792E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Universal Pension Allocation</a:t>
            </a:r>
            <a:pPr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254000" y="4013200"/>
            <a:ext cx="543560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This makes care not just profitable, but a compulsory and integrated part of the business model.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8407400" y="24130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573881" y="207407"/>
                </a:moveTo>
                <a:lnTo>
                  <a:pt x="609600" y="256699"/>
                </a:lnTo>
                <a:lnTo>
                  <a:pt x="645319" y="207407"/>
                </a:lnTo>
                <a:cubicBezTo>
                  <a:pt x="704850" y="125016"/>
                  <a:pt x="800576" y="76200"/>
                  <a:pt x="902256" y="76200"/>
                </a:cubicBezTo>
                <a:cubicBezTo>
                  <a:pt x="1077278" y="76200"/>
                  <a:pt x="1219200" y="218123"/>
                  <a:pt x="1219200" y="393144"/>
                </a:cubicBezTo>
                <a:lnTo>
                  <a:pt x="1219200" y="399336"/>
                </a:lnTo>
                <a:cubicBezTo>
                  <a:pt x="1219200" y="666512"/>
                  <a:pt x="886063" y="976789"/>
                  <a:pt x="712232" y="1109424"/>
                </a:cubicBezTo>
                <a:cubicBezTo>
                  <a:pt x="682704" y="1131808"/>
                  <a:pt x="646509" y="1143000"/>
                  <a:pt x="609600" y="1143000"/>
                </a:cubicBezTo>
                <a:cubicBezTo>
                  <a:pt x="572691" y="1143000"/>
                  <a:pt x="536258" y="1132046"/>
                  <a:pt x="506968" y="1109424"/>
                </a:cubicBezTo>
                <a:cubicBezTo>
                  <a:pt x="333137" y="976789"/>
                  <a:pt x="0" y="666512"/>
                  <a:pt x="0" y="399336"/>
                </a:cubicBezTo>
                <a:lnTo>
                  <a:pt x="0" y="393144"/>
                </a:lnTo>
                <a:cubicBezTo>
                  <a:pt x="0" y="218123"/>
                  <a:pt x="141923" y="76200"/>
                  <a:pt x="316944" y="76200"/>
                </a:cubicBezTo>
                <a:cubicBezTo>
                  <a:pt x="418624" y="76200"/>
                  <a:pt x="514350" y="125016"/>
                  <a:pt x="573881" y="207407"/>
                </a:cubicBezTo>
                <a:close/>
              </a:path>
            </a:pathLst>
          </a:custGeom>
          <a:solidFill>
            <a:srgbClr val="E06C59">
              <a:alpha val="20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8029674" y="1295400"/>
            <a:ext cx="19685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Housing Leases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8210054" y="4445000"/>
            <a:ext cx="16129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Tiered SaaS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6731000" y="2870200"/>
            <a:ext cx="16383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IP Licensing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9423202" y="2870200"/>
            <a:ext cx="18796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Other Services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7140575" y="4851400"/>
            <a:ext cx="3759200" cy="609600"/>
          </a:xfrm>
          <a:custGeom>
            <a:avLst/>
            <a:gdLst/>
            <a:ahLst/>
            <a:cxnLst/>
            <a:rect l="l" t="t" r="r" b="b"/>
            <a:pathLst>
              <a:path w="3759200" h="609600">
                <a:moveTo>
                  <a:pt x="101602" y="0"/>
                </a:moveTo>
                <a:lnTo>
                  <a:pt x="3657598" y="0"/>
                </a:lnTo>
                <a:cubicBezTo>
                  <a:pt x="3713711" y="0"/>
                  <a:pt x="3759200" y="45489"/>
                  <a:pt x="3759200" y="101602"/>
                </a:cubicBezTo>
                <a:lnTo>
                  <a:pt x="3759200" y="507998"/>
                </a:lnTo>
                <a:cubicBezTo>
                  <a:pt x="3759200" y="564111"/>
                  <a:pt x="3713711" y="609600"/>
                  <a:pt x="3657598" y="609600"/>
                </a:cubicBezTo>
                <a:lnTo>
                  <a:pt x="101602" y="609600"/>
                </a:lnTo>
                <a:cubicBezTo>
                  <a:pt x="45489" y="609600"/>
                  <a:pt x="0" y="564111"/>
                  <a:pt x="0" y="507998"/>
                </a:cubicBezTo>
                <a:lnTo>
                  <a:pt x="0" y="101602"/>
                </a:lnTo>
                <a:cubicBezTo>
                  <a:pt x="0" y="45526"/>
                  <a:pt x="45526" y="0"/>
                  <a:pt x="101602" y="0"/>
                </a:cubicBezTo>
                <a:close/>
              </a:path>
            </a:pathLst>
          </a:custGeom>
          <a:solidFill>
            <a:srgbClr val="A5A8D1"/>
          </a:solidFill>
          <a:ln/>
        </p:spPr>
      </p:sp>
      <p:sp>
        <p:nvSpPr>
          <p:cNvPr id="13" name="Text 11"/>
          <p:cNvSpPr/>
          <p:nvPr/>
        </p:nvSpPr>
        <p:spPr>
          <a:xfrm>
            <a:off x="7038975" y="5003800"/>
            <a:ext cx="39624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25% to Universal Pension Allocation</a:t>
            </a:r>
            <a:endParaRPr lang="en-US" sz="1600" dirty="0"/>
          </a:p>
        </p:txBody>
      </p:sp>
    </p:spTree>
  </p:cSld>
  <p:clrMapOvr>
    <a:masterClrMapping/>
  </p:clrMapOvr>
  <p:transition>
    <p:fade/>
    <p:spd val="me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solidFill>
            <a:srgbClr val="FCF8E5"/>
          </a:solidFill>
          <a:ln/>
        </p:spPr>
      </p:sp>
      <p:sp>
        <p:nvSpPr>
          <p:cNvPr id="3" name="Text 1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0" y="1270000"/>
            <a:ext cx="12192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3000" dirty="0">
                <a:solidFill>
                  <a:srgbClr val="C65B4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Cost Structure of Dignity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219200" y="1930400"/>
            <a:ext cx="975360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Major costs are treated as fixed assets that appreciate through community cohesion data, creating an antifragile balance sheet where social capital directly uplifts financial capital.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1511300" y="3759200"/>
            <a:ext cx="2921000" cy="1219200"/>
          </a:xfrm>
          <a:custGeom>
            <a:avLst/>
            <a:gdLst/>
            <a:ahLst/>
            <a:cxnLst/>
            <a:rect l="l" t="t" r="r" b="b"/>
            <a:pathLst>
              <a:path w="2921000" h="1219200">
                <a:moveTo>
                  <a:pt x="101596" y="0"/>
                </a:moveTo>
                <a:lnTo>
                  <a:pt x="2819404" y="0"/>
                </a:lnTo>
                <a:cubicBezTo>
                  <a:pt x="2875514" y="0"/>
                  <a:pt x="2921000" y="45486"/>
                  <a:pt x="2921000" y="101596"/>
                </a:cubicBezTo>
                <a:lnTo>
                  <a:pt x="2921000" y="1219200"/>
                </a:lnTo>
                <a:lnTo>
                  <a:pt x="0" y="1219200"/>
                </a:lnTo>
                <a:lnTo>
                  <a:pt x="0" y="101596"/>
                </a:lnTo>
                <a:cubicBezTo>
                  <a:pt x="0" y="45486"/>
                  <a:pt x="45486" y="0"/>
                  <a:pt x="101596" y="0"/>
                </a:cubicBezTo>
                <a:close/>
              </a:path>
            </a:pathLst>
          </a:custGeom>
          <a:solidFill>
            <a:srgbClr val="E06C59"/>
          </a:solidFill>
          <a:ln/>
        </p:spPr>
      </p:sp>
      <p:sp>
        <p:nvSpPr>
          <p:cNvPr id="7" name="Shape 5"/>
          <p:cNvSpPr/>
          <p:nvPr/>
        </p:nvSpPr>
        <p:spPr>
          <a:xfrm>
            <a:off x="2743200" y="4140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48067" y="7680"/>
                </a:moveTo>
                <a:cubicBezTo>
                  <a:pt x="237083" y="-2500"/>
                  <a:pt x="220117" y="-2500"/>
                  <a:pt x="209223" y="7680"/>
                </a:cubicBezTo>
                <a:lnTo>
                  <a:pt x="9198" y="193417"/>
                </a:lnTo>
                <a:cubicBezTo>
                  <a:pt x="625" y="201454"/>
                  <a:pt x="-2232" y="213866"/>
                  <a:pt x="2054" y="224760"/>
                </a:cubicBezTo>
                <a:cubicBezTo>
                  <a:pt x="6340" y="235654"/>
                  <a:pt x="16788" y="242888"/>
                  <a:pt x="28575" y="242888"/>
                </a:cubicBezTo>
                <a:lnTo>
                  <a:pt x="42863" y="242888"/>
                </a:lnTo>
                <a:lnTo>
                  <a:pt x="42863" y="400050"/>
                </a:lnTo>
                <a:cubicBezTo>
                  <a:pt x="42863" y="431572"/>
                  <a:pt x="68491" y="457200"/>
                  <a:pt x="100013" y="457200"/>
                </a:cubicBezTo>
                <a:lnTo>
                  <a:pt x="357188" y="457200"/>
                </a:lnTo>
                <a:cubicBezTo>
                  <a:pt x="388709" y="457200"/>
                  <a:pt x="414338" y="431572"/>
                  <a:pt x="414338" y="400050"/>
                </a:cubicBezTo>
                <a:lnTo>
                  <a:pt x="414338" y="242888"/>
                </a:lnTo>
                <a:lnTo>
                  <a:pt x="428625" y="242888"/>
                </a:lnTo>
                <a:cubicBezTo>
                  <a:pt x="440412" y="242888"/>
                  <a:pt x="450949" y="235654"/>
                  <a:pt x="455235" y="224760"/>
                </a:cubicBezTo>
                <a:cubicBezTo>
                  <a:pt x="459522" y="213866"/>
                  <a:pt x="456664" y="201364"/>
                  <a:pt x="448092" y="193417"/>
                </a:cubicBezTo>
                <a:lnTo>
                  <a:pt x="248067" y="7680"/>
                </a:lnTo>
                <a:close/>
                <a:moveTo>
                  <a:pt x="214313" y="285750"/>
                </a:moveTo>
                <a:lnTo>
                  <a:pt x="242888" y="285750"/>
                </a:lnTo>
                <a:cubicBezTo>
                  <a:pt x="266551" y="285750"/>
                  <a:pt x="285750" y="304949"/>
                  <a:pt x="285750" y="328613"/>
                </a:cubicBezTo>
                <a:lnTo>
                  <a:pt x="285750" y="414338"/>
                </a:lnTo>
                <a:lnTo>
                  <a:pt x="171450" y="414338"/>
                </a:lnTo>
                <a:lnTo>
                  <a:pt x="171450" y="328613"/>
                </a:lnTo>
                <a:cubicBezTo>
                  <a:pt x="171450" y="304949"/>
                  <a:pt x="190649" y="285750"/>
                  <a:pt x="214313" y="285750"/>
                </a:cubicBezTo>
                <a:close/>
              </a:path>
            </a:pathLst>
          </a:custGeom>
          <a:solidFill>
            <a:srgbClr val="FFFFFF"/>
          </a:solidFill>
          <a:ln/>
        </p:spPr>
      </p:sp>
      <p:sp>
        <p:nvSpPr>
          <p:cNvPr id="8" name="Text 6"/>
          <p:cNvSpPr/>
          <p:nvPr/>
        </p:nvSpPr>
        <p:spPr>
          <a:xfrm>
            <a:off x="1649016" y="5080000"/>
            <a:ext cx="26416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Smart-Home Hardware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4635500" y="3352800"/>
            <a:ext cx="2921000" cy="1625600"/>
          </a:xfrm>
          <a:custGeom>
            <a:avLst/>
            <a:gdLst/>
            <a:ahLst/>
            <a:cxnLst/>
            <a:rect l="l" t="t" r="r" b="b"/>
            <a:pathLst>
              <a:path w="2921000" h="1625600">
                <a:moveTo>
                  <a:pt x="101600" y="0"/>
                </a:moveTo>
                <a:lnTo>
                  <a:pt x="2819400" y="0"/>
                </a:lnTo>
                <a:cubicBezTo>
                  <a:pt x="2875475" y="0"/>
                  <a:pt x="2921000" y="45525"/>
                  <a:pt x="2921000" y="101600"/>
                </a:cubicBezTo>
                <a:lnTo>
                  <a:pt x="2921000" y="1625600"/>
                </a:lnTo>
                <a:lnTo>
                  <a:pt x="0" y="1625600"/>
                </a:lnTo>
                <a:lnTo>
                  <a:pt x="0" y="101600"/>
                </a:lnTo>
                <a:cubicBezTo>
                  <a:pt x="0" y="45525"/>
                  <a:pt x="45525" y="0"/>
                  <a:pt x="101600" y="0"/>
                </a:cubicBezTo>
                <a:close/>
              </a:path>
            </a:pathLst>
          </a:custGeom>
          <a:solidFill>
            <a:srgbClr val="E9792E"/>
          </a:solidFill>
          <a:ln/>
        </p:spPr>
      </p:sp>
      <p:sp>
        <p:nvSpPr>
          <p:cNvPr id="10" name="Shape 8"/>
          <p:cNvSpPr/>
          <p:nvPr/>
        </p:nvSpPr>
        <p:spPr>
          <a:xfrm>
            <a:off x="5810250" y="3937000"/>
            <a:ext cx="571500" cy="457200"/>
          </a:xfrm>
          <a:custGeom>
            <a:avLst/>
            <a:gdLst/>
            <a:ahLst/>
            <a:cxnLst/>
            <a:rect l="l" t="t" r="r" b="b"/>
            <a:pathLst>
              <a:path w="571500" h="457200">
                <a:moveTo>
                  <a:pt x="57239" y="57150"/>
                </a:moveTo>
                <a:cubicBezTo>
                  <a:pt x="57239" y="25628"/>
                  <a:pt x="82867" y="0"/>
                  <a:pt x="114389" y="0"/>
                </a:cubicBezTo>
                <a:lnTo>
                  <a:pt x="247888" y="0"/>
                </a:lnTo>
                <a:cubicBezTo>
                  <a:pt x="263069" y="0"/>
                  <a:pt x="277624" y="5983"/>
                  <a:pt x="288340" y="16699"/>
                </a:cubicBezTo>
                <a:lnTo>
                  <a:pt x="383351" y="111889"/>
                </a:lnTo>
                <a:cubicBezTo>
                  <a:pt x="394067" y="122605"/>
                  <a:pt x="400050" y="137160"/>
                  <a:pt x="400050" y="152340"/>
                </a:cubicBezTo>
                <a:lnTo>
                  <a:pt x="400050" y="239405"/>
                </a:lnTo>
                <a:lnTo>
                  <a:pt x="282178" y="357277"/>
                </a:lnTo>
                <a:lnTo>
                  <a:pt x="244584" y="357277"/>
                </a:lnTo>
                <a:lnTo>
                  <a:pt x="230207" y="309414"/>
                </a:lnTo>
                <a:cubicBezTo>
                  <a:pt x="226010" y="295394"/>
                  <a:pt x="213152" y="285839"/>
                  <a:pt x="198507" y="285839"/>
                </a:cubicBezTo>
                <a:cubicBezTo>
                  <a:pt x="188416" y="285839"/>
                  <a:pt x="178951" y="290393"/>
                  <a:pt x="172700" y="298252"/>
                </a:cubicBezTo>
                <a:lnTo>
                  <a:pt x="119033" y="365224"/>
                </a:lnTo>
                <a:cubicBezTo>
                  <a:pt x="111621" y="374422"/>
                  <a:pt x="113139" y="387995"/>
                  <a:pt x="122337" y="395317"/>
                </a:cubicBezTo>
                <a:cubicBezTo>
                  <a:pt x="131534" y="402640"/>
                  <a:pt x="145107" y="401211"/>
                  <a:pt x="152430" y="391924"/>
                </a:cubicBezTo>
                <a:lnTo>
                  <a:pt x="194489" y="339417"/>
                </a:lnTo>
                <a:lnTo>
                  <a:pt x="208062" y="384691"/>
                </a:lnTo>
                <a:cubicBezTo>
                  <a:pt x="210741" y="393799"/>
                  <a:pt x="219135" y="399961"/>
                  <a:pt x="228600" y="399961"/>
                </a:cubicBezTo>
                <a:lnTo>
                  <a:pt x="256729" y="399961"/>
                </a:lnTo>
                <a:cubicBezTo>
                  <a:pt x="255925" y="402729"/>
                  <a:pt x="255210" y="405586"/>
                  <a:pt x="254675" y="408444"/>
                </a:cubicBezTo>
                <a:lnTo>
                  <a:pt x="244941" y="457111"/>
                </a:lnTo>
                <a:lnTo>
                  <a:pt x="114389" y="457111"/>
                </a:lnTo>
                <a:cubicBezTo>
                  <a:pt x="82868" y="457111"/>
                  <a:pt x="57239" y="431483"/>
                  <a:pt x="57239" y="399961"/>
                </a:cubicBezTo>
                <a:lnTo>
                  <a:pt x="57239" y="57061"/>
                </a:lnTo>
                <a:close/>
                <a:moveTo>
                  <a:pt x="242977" y="52239"/>
                </a:moveTo>
                <a:lnTo>
                  <a:pt x="242977" y="135731"/>
                </a:lnTo>
                <a:cubicBezTo>
                  <a:pt x="242977" y="147608"/>
                  <a:pt x="252532" y="157163"/>
                  <a:pt x="264408" y="157163"/>
                </a:cubicBezTo>
                <a:lnTo>
                  <a:pt x="347901" y="157163"/>
                </a:lnTo>
                <a:lnTo>
                  <a:pt x="242977" y="52239"/>
                </a:lnTo>
                <a:close/>
                <a:moveTo>
                  <a:pt x="296734" y="416927"/>
                </a:moveTo>
                <a:cubicBezTo>
                  <a:pt x="298966" y="405854"/>
                  <a:pt x="304413" y="395674"/>
                  <a:pt x="312360" y="387727"/>
                </a:cubicBezTo>
                <a:lnTo>
                  <a:pt x="418534" y="281553"/>
                </a:lnTo>
                <a:lnTo>
                  <a:pt x="489972" y="352991"/>
                </a:lnTo>
                <a:lnTo>
                  <a:pt x="383798" y="459165"/>
                </a:lnTo>
                <a:cubicBezTo>
                  <a:pt x="375851" y="467112"/>
                  <a:pt x="365671" y="472559"/>
                  <a:pt x="354598" y="474791"/>
                </a:cubicBezTo>
                <a:lnTo>
                  <a:pt x="301377" y="485418"/>
                </a:lnTo>
                <a:cubicBezTo>
                  <a:pt x="300573" y="485596"/>
                  <a:pt x="299680" y="485686"/>
                  <a:pt x="298787" y="485686"/>
                </a:cubicBezTo>
                <a:cubicBezTo>
                  <a:pt x="291644" y="485686"/>
                  <a:pt x="285750" y="479881"/>
                  <a:pt x="285750" y="472648"/>
                </a:cubicBezTo>
                <a:cubicBezTo>
                  <a:pt x="285750" y="471755"/>
                  <a:pt x="285839" y="470952"/>
                  <a:pt x="286018" y="470059"/>
                </a:cubicBezTo>
                <a:lnTo>
                  <a:pt x="296644" y="416838"/>
                </a:lnTo>
                <a:close/>
                <a:moveTo>
                  <a:pt x="535871" y="307092"/>
                </a:moveTo>
                <a:lnTo>
                  <a:pt x="510153" y="332809"/>
                </a:lnTo>
                <a:lnTo>
                  <a:pt x="438716" y="261372"/>
                </a:lnTo>
                <a:lnTo>
                  <a:pt x="464433" y="235654"/>
                </a:lnTo>
                <a:cubicBezTo>
                  <a:pt x="484168" y="215920"/>
                  <a:pt x="516136" y="215920"/>
                  <a:pt x="535871" y="235654"/>
                </a:cubicBezTo>
                <a:cubicBezTo>
                  <a:pt x="555605" y="255389"/>
                  <a:pt x="555605" y="287357"/>
                  <a:pt x="535871" y="307092"/>
                </a:cubicBezTo>
                <a:close/>
              </a:path>
            </a:pathLst>
          </a:custGeom>
          <a:solidFill>
            <a:srgbClr val="FFFFFF"/>
          </a:solidFill>
          <a:ln/>
        </p:spPr>
      </p:sp>
      <p:sp>
        <p:nvSpPr>
          <p:cNvPr id="11" name="Text 9"/>
          <p:cNvSpPr/>
          <p:nvPr/>
        </p:nvSpPr>
        <p:spPr>
          <a:xfrm>
            <a:off x="4906367" y="5080000"/>
            <a:ext cx="23749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Legal &amp; Code Audits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7759700" y="2946400"/>
            <a:ext cx="2921000" cy="2032000"/>
          </a:xfrm>
          <a:custGeom>
            <a:avLst/>
            <a:gdLst/>
            <a:ahLst/>
            <a:cxnLst/>
            <a:rect l="l" t="t" r="r" b="b"/>
            <a:pathLst>
              <a:path w="2921000" h="2032000">
                <a:moveTo>
                  <a:pt x="101600" y="0"/>
                </a:moveTo>
                <a:lnTo>
                  <a:pt x="2819400" y="0"/>
                </a:lnTo>
                <a:cubicBezTo>
                  <a:pt x="2875475" y="0"/>
                  <a:pt x="2921000" y="45525"/>
                  <a:pt x="2921000" y="101600"/>
                </a:cubicBezTo>
                <a:lnTo>
                  <a:pt x="2921000" y="2032000"/>
                </a:lnTo>
                <a:lnTo>
                  <a:pt x="0" y="2032000"/>
                </a:lnTo>
                <a:lnTo>
                  <a:pt x="0" y="101600"/>
                </a:lnTo>
                <a:cubicBezTo>
                  <a:pt x="0" y="45525"/>
                  <a:pt x="45525" y="0"/>
                  <a:pt x="101600" y="0"/>
                </a:cubicBezTo>
                <a:close/>
              </a:path>
            </a:pathLst>
          </a:custGeom>
          <a:solidFill>
            <a:srgbClr val="C65B49"/>
          </a:solidFill>
          <a:ln/>
        </p:spPr>
      </p:sp>
      <p:sp>
        <p:nvSpPr>
          <p:cNvPr id="13" name="Shape 11"/>
          <p:cNvSpPr/>
          <p:nvPr/>
        </p:nvSpPr>
        <p:spPr>
          <a:xfrm>
            <a:off x="8963025" y="3733800"/>
            <a:ext cx="514350" cy="457200"/>
          </a:xfrm>
          <a:custGeom>
            <a:avLst/>
            <a:gdLst/>
            <a:ahLst/>
            <a:cxnLst/>
            <a:rect l="l" t="t" r="r" b="b"/>
            <a:pathLst>
              <a:path w="514350" h="457200">
                <a:moveTo>
                  <a:pt x="221456" y="78581"/>
                </a:moveTo>
                <a:lnTo>
                  <a:pt x="292894" y="78581"/>
                </a:lnTo>
                <a:lnTo>
                  <a:pt x="292894" y="121444"/>
                </a:lnTo>
                <a:lnTo>
                  <a:pt x="221456" y="121444"/>
                </a:lnTo>
                <a:lnTo>
                  <a:pt x="221456" y="78581"/>
                </a:lnTo>
                <a:close/>
                <a:moveTo>
                  <a:pt x="214313" y="28575"/>
                </a:moveTo>
                <a:cubicBezTo>
                  <a:pt x="190649" y="28575"/>
                  <a:pt x="171450" y="47774"/>
                  <a:pt x="171450" y="71438"/>
                </a:cubicBezTo>
                <a:lnTo>
                  <a:pt x="171450" y="128588"/>
                </a:lnTo>
                <a:cubicBezTo>
                  <a:pt x="171450" y="152251"/>
                  <a:pt x="190649" y="171450"/>
                  <a:pt x="214313" y="171450"/>
                </a:cubicBezTo>
                <a:lnTo>
                  <a:pt x="228600" y="171450"/>
                </a:lnTo>
                <a:lnTo>
                  <a:pt x="228600" y="200025"/>
                </a:lnTo>
                <a:lnTo>
                  <a:pt x="28575" y="200025"/>
                </a:lnTo>
                <a:cubicBezTo>
                  <a:pt x="12769" y="200025"/>
                  <a:pt x="0" y="212794"/>
                  <a:pt x="0" y="228600"/>
                </a:cubicBezTo>
                <a:cubicBezTo>
                  <a:pt x="0" y="244406"/>
                  <a:pt x="12769" y="257175"/>
                  <a:pt x="28575" y="257175"/>
                </a:cubicBezTo>
                <a:lnTo>
                  <a:pt x="114300" y="257175"/>
                </a:lnTo>
                <a:lnTo>
                  <a:pt x="114300" y="285750"/>
                </a:lnTo>
                <a:lnTo>
                  <a:pt x="100013" y="285750"/>
                </a:lnTo>
                <a:cubicBezTo>
                  <a:pt x="76349" y="285750"/>
                  <a:pt x="57150" y="304949"/>
                  <a:pt x="57150" y="328613"/>
                </a:cubicBezTo>
                <a:lnTo>
                  <a:pt x="57150" y="385763"/>
                </a:lnTo>
                <a:cubicBezTo>
                  <a:pt x="57150" y="409426"/>
                  <a:pt x="76349" y="428625"/>
                  <a:pt x="100013" y="428625"/>
                </a:cubicBezTo>
                <a:lnTo>
                  <a:pt x="185738" y="428625"/>
                </a:lnTo>
                <a:cubicBezTo>
                  <a:pt x="209401" y="428625"/>
                  <a:pt x="228600" y="409426"/>
                  <a:pt x="228600" y="385763"/>
                </a:cubicBezTo>
                <a:lnTo>
                  <a:pt x="228600" y="328613"/>
                </a:lnTo>
                <a:cubicBezTo>
                  <a:pt x="228600" y="304949"/>
                  <a:pt x="209401" y="285750"/>
                  <a:pt x="185738" y="285750"/>
                </a:cubicBezTo>
                <a:lnTo>
                  <a:pt x="171450" y="285750"/>
                </a:lnTo>
                <a:lnTo>
                  <a:pt x="171450" y="257175"/>
                </a:lnTo>
                <a:lnTo>
                  <a:pt x="342900" y="257175"/>
                </a:lnTo>
                <a:lnTo>
                  <a:pt x="342900" y="285750"/>
                </a:lnTo>
                <a:lnTo>
                  <a:pt x="328613" y="285750"/>
                </a:lnTo>
                <a:cubicBezTo>
                  <a:pt x="304949" y="285750"/>
                  <a:pt x="285750" y="304949"/>
                  <a:pt x="285750" y="328613"/>
                </a:cubicBezTo>
                <a:lnTo>
                  <a:pt x="285750" y="385763"/>
                </a:lnTo>
                <a:cubicBezTo>
                  <a:pt x="285750" y="409426"/>
                  <a:pt x="304949" y="428625"/>
                  <a:pt x="328613" y="428625"/>
                </a:cubicBezTo>
                <a:lnTo>
                  <a:pt x="414338" y="428625"/>
                </a:lnTo>
                <a:cubicBezTo>
                  <a:pt x="438001" y="428625"/>
                  <a:pt x="457200" y="409426"/>
                  <a:pt x="457200" y="385763"/>
                </a:cubicBezTo>
                <a:lnTo>
                  <a:pt x="457200" y="328613"/>
                </a:lnTo>
                <a:cubicBezTo>
                  <a:pt x="457200" y="304949"/>
                  <a:pt x="438001" y="285750"/>
                  <a:pt x="414338" y="285750"/>
                </a:cubicBezTo>
                <a:lnTo>
                  <a:pt x="400050" y="285750"/>
                </a:lnTo>
                <a:lnTo>
                  <a:pt x="400050" y="257175"/>
                </a:lnTo>
                <a:lnTo>
                  <a:pt x="485775" y="257175"/>
                </a:lnTo>
                <a:cubicBezTo>
                  <a:pt x="501581" y="257175"/>
                  <a:pt x="514350" y="244406"/>
                  <a:pt x="514350" y="228600"/>
                </a:cubicBezTo>
                <a:cubicBezTo>
                  <a:pt x="514350" y="212794"/>
                  <a:pt x="501581" y="200025"/>
                  <a:pt x="485775" y="200025"/>
                </a:cubicBezTo>
                <a:lnTo>
                  <a:pt x="285750" y="200025"/>
                </a:lnTo>
                <a:lnTo>
                  <a:pt x="285750" y="171450"/>
                </a:lnTo>
                <a:lnTo>
                  <a:pt x="300038" y="171450"/>
                </a:lnTo>
                <a:cubicBezTo>
                  <a:pt x="323701" y="171450"/>
                  <a:pt x="342900" y="152251"/>
                  <a:pt x="342900" y="128588"/>
                </a:cubicBezTo>
                <a:lnTo>
                  <a:pt x="342900" y="71438"/>
                </a:lnTo>
                <a:cubicBezTo>
                  <a:pt x="342900" y="47774"/>
                  <a:pt x="323701" y="28575"/>
                  <a:pt x="300038" y="28575"/>
                </a:cubicBezTo>
                <a:lnTo>
                  <a:pt x="214313" y="28575"/>
                </a:lnTo>
                <a:close/>
                <a:moveTo>
                  <a:pt x="400050" y="335756"/>
                </a:moveTo>
                <a:lnTo>
                  <a:pt x="407194" y="335756"/>
                </a:lnTo>
                <a:lnTo>
                  <a:pt x="407194" y="378619"/>
                </a:lnTo>
                <a:lnTo>
                  <a:pt x="335756" y="378619"/>
                </a:lnTo>
                <a:lnTo>
                  <a:pt x="335756" y="335756"/>
                </a:lnTo>
                <a:lnTo>
                  <a:pt x="400050" y="335756"/>
                </a:lnTo>
                <a:close/>
                <a:moveTo>
                  <a:pt x="171450" y="335756"/>
                </a:moveTo>
                <a:lnTo>
                  <a:pt x="178594" y="335756"/>
                </a:lnTo>
                <a:lnTo>
                  <a:pt x="178594" y="378619"/>
                </a:lnTo>
                <a:lnTo>
                  <a:pt x="107156" y="378619"/>
                </a:lnTo>
                <a:lnTo>
                  <a:pt x="107156" y="335756"/>
                </a:lnTo>
                <a:lnTo>
                  <a:pt x="171450" y="335756"/>
                </a:lnTo>
                <a:close/>
              </a:path>
            </a:pathLst>
          </a:custGeom>
          <a:solidFill>
            <a:srgbClr val="FFFFFF"/>
          </a:solidFill>
          <a:ln/>
        </p:spPr>
      </p:sp>
      <p:sp>
        <p:nvSpPr>
          <p:cNvPr id="14" name="Text 12"/>
          <p:cNvSpPr/>
          <p:nvPr/>
        </p:nvSpPr>
        <p:spPr>
          <a:xfrm>
            <a:off x="7973616" y="5080000"/>
            <a:ext cx="24892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Ring-Network Energy</a:t>
            </a: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254000" y="5384800"/>
            <a:ext cx="11684000" cy="203200"/>
          </a:xfrm>
          <a:custGeom>
            <a:avLst/>
            <a:gdLst/>
            <a:ahLst/>
            <a:cxnLst/>
            <a:rect l="l" t="t" r="r" b="b"/>
            <a:pathLst>
              <a:path w="11684000" h="203200">
                <a:moveTo>
                  <a:pt x="0" y="0"/>
                </a:moveTo>
                <a:lnTo>
                  <a:pt x="11684000" y="0"/>
                </a:lnTo>
                <a:lnTo>
                  <a:pt x="11684000" y="101600"/>
                </a:lnTo>
                <a:cubicBezTo>
                  <a:pt x="11684000" y="157675"/>
                  <a:pt x="11638475" y="203200"/>
                  <a:pt x="11582400" y="203200"/>
                </a:cubicBezTo>
                <a:lnTo>
                  <a:pt x="101600" y="203200"/>
                </a:lnTo>
                <a:cubicBezTo>
                  <a:pt x="45525" y="203200"/>
                  <a:pt x="0" y="157675"/>
                  <a:pt x="0" y="10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A5A8D1"/>
          </a:solidFill>
          <a:ln/>
        </p:spPr>
      </p:sp>
    </p:spTree>
  </p:cSld>
  <p:clrMapOvr>
    <a:masterClrMapping/>
  </p:clrMapOvr>
  <p:transition>
    <p:fade/>
    <p:spd val="me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1115" y="-8255"/>
            <a:ext cx="12237085" cy="6868795"/>
          </a:xfrm>
          <a:prstGeom prst="rect">
            <a:avLst/>
          </a:prstGeom>
          <a:solidFill>
            <a:srgbClr val="FAF3D7"/>
          </a:solidFill>
          <a:ln/>
        </p:spPr>
      </p:sp>
      <p:sp>
        <p:nvSpPr>
          <p:cNvPr id="3" name="Text 1"/>
          <p:cNvSpPr/>
          <p:nvPr/>
        </p:nvSpPr>
        <p:spPr>
          <a:xfrm>
            <a:off x="-31115" y="-8255"/>
            <a:ext cx="12237085" cy="686879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5340032" y="3726295"/>
            <a:ext cx="1483360" cy="1395730"/>
          </a:xfrm>
          <a:prstGeom prst="ellipse">
            <a:avLst/>
          </a:prstGeom>
          <a:solidFill>
            <a:srgbClr val="FDF1E1"/>
          </a:solidFill>
          <a:ln w="101600">
            <a:solidFill>
              <a:srgbClr val="171717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340032" y="3726295"/>
            <a:ext cx="1483360" cy="139573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5400" b="1" dirty="0">
                <a:solidFill>
                  <a:srgbClr val="DD5142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04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 flipV="1">
            <a:off x="-31115" y="-5715"/>
            <a:ext cx="12237085" cy="3447415"/>
          </a:xfrm>
          <a:prstGeom prst="rect">
            <a:avLst/>
          </a:prstGeom>
          <a:solidFill>
            <a:srgbClr val="C15145"/>
          </a:solidFill>
          <a:ln/>
        </p:spPr>
      </p:sp>
      <p:sp>
        <p:nvSpPr>
          <p:cNvPr id="7" name="Text 5"/>
          <p:cNvSpPr/>
          <p:nvPr/>
        </p:nvSpPr>
        <p:spPr>
          <a:xfrm>
            <a:off x="-31115" y="-5715"/>
            <a:ext cx="12237085" cy="34474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027430" y="5329555"/>
            <a:ext cx="10121900" cy="533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17171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Governance by Coherence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5245100" y="2607310"/>
            <a:ext cx="1703070" cy="455930"/>
          </a:xfrm>
          <a:prstGeom prst="roundRect">
            <a:avLst>
              <a:gd name="adj" fmla="val 50000"/>
            </a:avLst>
          </a:prstGeom>
          <a:solidFill>
            <a:srgbClr val="B2C3F7"/>
          </a:solidFill>
          <a:ln/>
        </p:spPr>
      </p:sp>
      <p:sp>
        <p:nvSpPr>
          <p:cNvPr id="10" name="Text 8"/>
          <p:cNvSpPr/>
          <p:nvPr/>
        </p:nvSpPr>
        <p:spPr>
          <a:xfrm>
            <a:off x="5245100" y="2607310"/>
            <a:ext cx="1703070" cy="45593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 flipH="1">
            <a:off x="11087735" y="37420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2" name="Text 10"/>
          <p:cNvSpPr/>
          <p:nvPr/>
        </p:nvSpPr>
        <p:spPr>
          <a:xfrm>
            <a:off x="11087735" y="37420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 flipH="1">
            <a:off x="11087735" y="431609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4" name="Text 12"/>
          <p:cNvSpPr/>
          <p:nvPr/>
        </p:nvSpPr>
        <p:spPr>
          <a:xfrm>
            <a:off x="11087735" y="431609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 flipH="1">
            <a:off x="11087735" y="489013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6" name="Text 14"/>
          <p:cNvSpPr/>
          <p:nvPr/>
        </p:nvSpPr>
        <p:spPr>
          <a:xfrm>
            <a:off x="11087735" y="489013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7" name="Shape 15"/>
          <p:cNvSpPr/>
          <p:nvPr/>
        </p:nvSpPr>
        <p:spPr>
          <a:xfrm flipH="1">
            <a:off x="11087735" y="546354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8" name="Text 16"/>
          <p:cNvSpPr/>
          <p:nvPr/>
        </p:nvSpPr>
        <p:spPr>
          <a:xfrm>
            <a:off x="11087735" y="546354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 flipH="1">
            <a:off x="11087735" y="603758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0" name="Text 18"/>
          <p:cNvSpPr/>
          <p:nvPr/>
        </p:nvSpPr>
        <p:spPr>
          <a:xfrm>
            <a:off x="11087735" y="603758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1" name="Shape 19"/>
          <p:cNvSpPr/>
          <p:nvPr/>
        </p:nvSpPr>
        <p:spPr>
          <a:xfrm flipH="1">
            <a:off x="1027430" y="37420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2" name="Text 20"/>
          <p:cNvSpPr/>
          <p:nvPr/>
        </p:nvSpPr>
        <p:spPr>
          <a:xfrm>
            <a:off x="1027430" y="37420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3" name="Shape 21"/>
          <p:cNvSpPr/>
          <p:nvPr/>
        </p:nvSpPr>
        <p:spPr>
          <a:xfrm flipH="1">
            <a:off x="1027430" y="431609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4" name="Text 22"/>
          <p:cNvSpPr/>
          <p:nvPr/>
        </p:nvSpPr>
        <p:spPr>
          <a:xfrm>
            <a:off x="1027430" y="431609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5" name="Shape 23"/>
          <p:cNvSpPr/>
          <p:nvPr/>
        </p:nvSpPr>
        <p:spPr>
          <a:xfrm flipH="1">
            <a:off x="1027430" y="489013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6" name="Text 24"/>
          <p:cNvSpPr/>
          <p:nvPr/>
        </p:nvSpPr>
        <p:spPr>
          <a:xfrm>
            <a:off x="1027430" y="489013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7" name="Shape 25"/>
          <p:cNvSpPr/>
          <p:nvPr/>
        </p:nvSpPr>
        <p:spPr>
          <a:xfrm flipH="1">
            <a:off x="1027430" y="546354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8" name="Text 26"/>
          <p:cNvSpPr/>
          <p:nvPr/>
        </p:nvSpPr>
        <p:spPr>
          <a:xfrm>
            <a:off x="1027430" y="546354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9" name="Shape 27"/>
          <p:cNvSpPr/>
          <p:nvPr/>
        </p:nvSpPr>
        <p:spPr>
          <a:xfrm flipH="1">
            <a:off x="1027430" y="603758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30" name="Text 28"/>
          <p:cNvSpPr/>
          <p:nvPr/>
        </p:nvSpPr>
        <p:spPr>
          <a:xfrm>
            <a:off x="1027430" y="603758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1" name="Text 29"/>
          <p:cNvSpPr/>
          <p:nvPr/>
        </p:nvSpPr>
        <p:spPr>
          <a:xfrm>
            <a:off x="5520690" y="2592705"/>
            <a:ext cx="1152525" cy="42037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DD514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PART</a:t>
            </a:r>
            <a:endParaRPr lang="en-US" sz="1600" dirty="0"/>
          </a:p>
        </p:txBody>
      </p:sp>
      <p:sp>
        <p:nvSpPr>
          <p:cNvPr id="32" name="Shape 30"/>
          <p:cNvSpPr/>
          <p:nvPr/>
        </p:nvSpPr>
        <p:spPr>
          <a:xfrm flipH="1">
            <a:off x="11087735" y="37973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3" name="Text 31"/>
          <p:cNvSpPr/>
          <p:nvPr/>
        </p:nvSpPr>
        <p:spPr>
          <a:xfrm>
            <a:off x="11087735" y="37973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4" name="Shape 32"/>
          <p:cNvSpPr/>
          <p:nvPr/>
        </p:nvSpPr>
        <p:spPr>
          <a:xfrm flipH="1">
            <a:off x="11087735" y="95377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5" name="Text 33"/>
          <p:cNvSpPr/>
          <p:nvPr/>
        </p:nvSpPr>
        <p:spPr>
          <a:xfrm>
            <a:off x="11087735" y="95377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6" name="Shape 34"/>
          <p:cNvSpPr/>
          <p:nvPr/>
        </p:nvSpPr>
        <p:spPr>
          <a:xfrm flipH="1">
            <a:off x="11087735" y="152781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7" name="Text 35"/>
          <p:cNvSpPr/>
          <p:nvPr/>
        </p:nvSpPr>
        <p:spPr>
          <a:xfrm>
            <a:off x="11087735" y="152781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8" name="Shape 36"/>
          <p:cNvSpPr/>
          <p:nvPr/>
        </p:nvSpPr>
        <p:spPr>
          <a:xfrm flipH="1">
            <a:off x="11087735" y="210121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9" name="Text 37"/>
          <p:cNvSpPr/>
          <p:nvPr/>
        </p:nvSpPr>
        <p:spPr>
          <a:xfrm>
            <a:off x="11087735" y="210121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0" name="Shape 38"/>
          <p:cNvSpPr/>
          <p:nvPr/>
        </p:nvSpPr>
        <p:spPr>
          <a:xfrm flipH="1">
            <a:off x="11087735" y="26752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1" name="Text 39"/>
          <p:cNvSpPr/>
          <p:nvPr/>
        </p:nvSpPr>
        <p:spPr>
          <a:xfrm>
            <a:off x="11087735" y="26752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2" name="Shape 40"/>
          <p:cNvSpPr/>
          <p:nvPr/>
        </p:nvSpPr>
        <p:spPr>
          <a:xfrm flipH="1">
            <a:off x="1027430" y="37973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3" name="Text 41"/>
          <p:cNvSpPr/>
          <p:nvPr/>
        </p:nvSpPr>
        <p:spPr>
          <a:xfrm>
            <a:off x="1027430" y="37973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4" name="Shape 42"/>
          <p:cNvSpPr/>
          <p:nvPr/>
        </p:nvSpPr>
        <p:spPr>
          <a:xfrm flipH="1">
            <a:off x="1027430" y="95377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5" name="Text 43"/>
          <p:cNvSpPr/>
          <p:nvPr/>
        </p:nvSpPr>
        <p:spPr>
          <a:xfrm>
            <a:off x="1027430" y="95377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6" name="Shape 44"/>
          <p:cNvSpPr/>
          <p:nvPr/>
        </p:nvSpPr>
        <p:spPr>
          <a:xfrm flipH="1">
            <a:off x="1027430" y="152781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7" name="Text 45"/>
          <p:cNvSpPr/>
          <p:nvPr/>
        </p:nvSpPr>
        <p:spPr>
          <a:xfrm>
            <a:off x="1027430" y="152781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8" name="Shape 46"/>
          <p:cNvSpPr/>
          <p:nvPr/>
        </p:nvSpPr>
        <p:spPr>
          <a:xfrm flipH="1">
            <a:off x="1027430" y="210121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9" name="Text 47"/>
          <p:cNvSpPr/>
          <p:nvPr/>
        </p:nvSpPr>
        <p:spPr>
          <a:xfrm>
            <a:off x="1027430" y="210121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0" name="Shape 48"/>
          <p:cNvSpPr/>
          <p:nvPr/>
        </p:nvSpPr>
        <p:spPr>
          <a:xfrm flipH="1">
            <a:off x="1027430" y="26752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51" name="Text 49"/>
          <p:cNvSpPr/>
          <p:nvPr/>
        </p:nvSpPr>
        <p:spPr>
          <a:xfrm>
            <a:off x="1027430" y="26752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52" name="Image 0" descr="https://kimi-img.moonshot.cn/pub/slides/slides_tmpl/image/25-08-27-19:59:58-d2nf6fh8bjvh7rlj01t0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238625" y="811530"/>
            <a:ext cx="3714750" cy="1534160"/>
          </a:xfrm>
          <a:prstGeom prst="rect">
            <a:avLst/>
          </a:prstGeom>
        </p:spPr>
      </p:pic>
      <p:sp>
        <p:nvSpPr>
          <p:cNvPr id="53" name="Shape 50"/>
          <p:cNvSpPr/>
          <p:nvPr/>
        </p:nvSpPr>
        <p:spPr>
          <a:xfrm>
            <a:off x="-38735" y="3382010"/>
            <a:ext cx="12258675" cy="128270"/>
          </a:xfrm>
          <a:prstGeom prst="rect">
            <a:avLst/>
          </a:prstGeom>
          <a:solidFill>
            <a:srgbClr val="181717"/>
          </a:solidFill>
          <a:ln/>
        </p:spPr>
      </p:sp>
      <p:sp>
        <p:nvSpPr>
          <p:cNvPr id="54" name="Text 51"/>
          <p:cNvSpPr/>
          <p:nvPr/>
        </p:nvSpPr>
        <p:spPr>
          <a:xfrm>
            <a:off x="-38735" y="3382010"/>
            <a:ext cx="12258675" cy="12827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</p:spTree>
  </p:cSld>
  <p:clrMapOvr>
    <a:masterClrMapping/>
  </p:clrMapOvr>
  <p:transition>
    <p:fade/>
    <p:spd val="me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solidFill>
            <a:srgbClr val="FCF8E5"/>
          </a:solidFill>
          <a:ln/>
        </p:spPr>
      </p:sp>
      <p:sp>
        <p:nvSpPr>
          <p:cNvPr id="3" name="Text 1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254000" y="1549400"/>
            <a:ext cx="54356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00000"/>
              </a:lnSpc>
              <a:buNone/>
            </a:pPr>
            <a:r>
              <a:rPr lang="en-US" sz="3000" dirty="0">
                <a:solidFill>
                  <a:srgbClr val="C65B4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AuraSeal: The 95.4% Coherence Metric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254000" y="2667000"/>
            <a:ext cx="54356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A cryptographic heartbeat that samples cross-division data. If coherence drops below 95.4%, the seal triggers an automated constitutional response.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279400" y="3886200"/>
            <a:ext cx="254000" cy="203200"/>
          </a:xfrm>
          <a:custGeom>
            <a:avLst/>
            <a:gdLst/>
            <a:ahLst/>
            <a:cxnLst/>
            <a:rect l="l" t="t" r="r" b="b"/>
            <a:pathLst>
              <a:path w="254000" h="203200">
                <a:moveTo>
                  <a:pt x="165060" y="83542"/>
                </a:moveTo>
                <a:cubicBezTo>
                  <a:pt x="169902" y="82233"/>
                  <a:pt x="174982" y="84534"/>
                  <a:pt x="177165" y="89019"/>
                </a:cubicBezTo>
                <a:lnTo>
                  <a:pt x="184547" y="103942"/>
                </a:lnTo>
                <a:cubicBezTo>
                  <a:pt x="188635" y="104497"/>
                  <a:pt x="192643" y="105608"/>
                  <a:pt x="196413" y="107156"/>
                </a:cubicBezTo>
                <a:lnTo>
                  <a:pt x="210304" y="97909"/>
                </a:lnTo>
                <a:cubicBezTo>
                  <a:pt x="214471" y="95131"/>
                  <a:pt x="219988" y="95687"/>
                  <a:pt x="223520" y="99219"/>
                </a:cubicBezTo>
                <a:lnTo>
                  <a:pt x="231140" y="106839"/>
                </a:lnTo>
                <a:cubicBezTo>
                  <a:pt x="234672" y="110371"/>
                  <a:pt x="235228" y="115927"/>
                  <a:pt x="232450" y="120055"/>
                </a:cubicBezTo>
                <a:lnTo>
                  <a:pt x="223203" y="133906"/>
                </a:lnTo>
                <a:cubicBezTo>
                  <a:pt x="223957" y="135771"/>
                  <a:pt x="224631" y="137716"/>
                  <a:pt x="225187" y="139740"/>
                </a:cubicBezTo>
                <a:cubicBezTo>
                  <a:pt x="225742" y="141764"/>
                  <a:pt x="226100" y="143748"/>
                  <a:pt x="226377" y="145772"/>
                </a:cubicBezTo>
                <a:lnTo>
                  <a:pt x="241340" y="153154"/>
                </a:lnTo>
                <a:cubicBezTo>
                  <a:pt x="245824" y="155377"/>
                  <a:pt x="248126" y="160457"/>
                  <a:pt x="246817" y="165259"/>
                </a:cubicBezTo>
                <a:lnTo>
                  <a:pt x="244038" y="175657"/>
                </a:lnTo>
                <a:cubicBezTo>
                  <a:pt x="242729" y="180459"/>
                  <a:pt x="238244" y="183713"/>
                  <a:pt x="233243" y="183396"/>
                </a:cubicBezTo>
                <a:lnTo>
                  <a:pt x="216575" y="182324"/>
                </a:lnTo>
                <a:cubicBezTo>
                  <a:pt x="214074" y="185539"/>
                  <a:pt x="211177" y="188516"/>
                  <a:pt x="207883" y="191056"/>
                </a:cubicBezTo>
                <a:lnTo>
                  <a:pt x="208955" y="207685"/>
                </a:lnTo>
                <a:cubicBezTo>
                  <a:pt x="209272" y="212685"/>
                  <a:pt x="206018" y="217210"/>
                  <a:pt x="201216" y="218480"/>
                </a:cubicBezTo>
                <a:lnTo>
                  <a:pt x="190818" y="221258"/>
                </a:lnTo>
                <a:cubicBezTo>
                  <a:pt x="185976" y="222567"/>
                  <a:pt x="180935" y="220266"/>
                  <a:pt x="178713" y="215781"/>
                </a:cubicBezTo>
                <a:lnTo>
                  <a:pt x="171331" y="200858"/>
                </a:lnTo>
                <a:cubicBezTo>
                  <a:pt x="167243" y="200303"/>
                  <a:pt x="163235" y="199192"/>
                  <a:pt x="159464" y="197644"/>
                </a:cubicBezTo>
                <a:lnTo>
                  <a:pt x="145574" y="206891"/>
                </a:lnTo>
                <a:cubicBezTo>
                  <a:pt x="141407" y="209669"/>
                  <a:pt x="135890" y="209113"/>
                  <a:pt x="132358" y="205581"/>
                </a:cubicBezTo>
                <a:lnTo>
                  <a:pt x="124738" y="197961"/>
                </a:lnTo>
                <a:cubicBezTo>
                  <a:pt x="121206" y="194429"/>
                  <a:pt x="120650" y="188913"/>
                  <a:pt x="123428" y="184745"/>
                </a:cubicBezTo>
                <a:lnTo>
                  <a:pt x="132675" y="170855"/>
                </a:lnTo>
                <a:cubicBezTo>
                  <a:pt x="131921" y="168989"/>
                  <a:pt x="131247" y="167045"/>
                  <a:pt x="130691" y="165021"/>
                </a:cubicBezTo>
                <a:cubicBezTo>
                  <a:pt x="130135" y="162997"/>
                  <a:pt x="129778" y="160973"/>
                  <a:pt x="129500" y="158988"/>
                </a:cubicBezTo>
                <a:lnTo>
                  <a:pt x="114538" y="151606"/>
                </a:lnTo>
                <a:cubicBezTo>
                  <a:pt x="110053" y="149384"/>
                  <a:pt x="107791" y="144304"/>
                  <a:pt x="109061" y="139502"/>
                </a:cubicBezTo>
                <a:lnTo>
                  <a:pt x="111839" y="129103"/>
                </a:lnTo>
                <a:cubicBezTo>
                  <a:pt x="113149" y="124301"/>
                  <a:pt x="117634" y="121047"/>
                  <a:pt x="122634" y="121364"/>
                </a:cubicBezTo>
                <a:lnTo>
                  <a:pt x="139263" y="122436"/>
                </a:lnTo>
                <a:cubicBezTo>
                  <a:pt x="141764" y="119221"/>
                  <a:pt x="144661" y="116245"/>
                  <a:pt x="147955" y="113705"/>
                </a:cubicBezTo>
                <a:lnTo>
                  <a:pt x="146883" y="97115"/>
                </a:lnTo>
                <a:cubicBezTo>
                  <a:pt x="146566" y="92115"/>
                  <a:pt x="149820" y="87590"/>
                  <a:pt x="154622" y="86320"/>
                </a:cubicBezTo>
                <a:lnTo>
                  <a:pt x="165021" y="83542"/>
                </a:lnTo>
                <a:close/>
                <a:moveTo>
                  <a:pt x="177959" y="134938"/>
                </a:moveTo>
                <a:cubicBezTo>
                  <a:pt x="168321" y="134948"/>
                  <a:pt x="160505" y="142782"/>
                  <a:pt x="160516" y="152420"/>
                </a:cubicBezTo>
                <a:cubicBezTo>
                  <a:pt x="160527" y="162058"/>
                  <a:pt x="168361" y="169873"/>
                  <a:pt x="177998" y="169863"/>
                </a:cubicBezTo>
                <a:cubicBezTo>
                  <a:pt x="187636" y="169852"/>
                  <a:pt x="195452" y="162018"/>
                  <a:pt x="195441" y="152380"/>
                </a:cubicBezTo>
                <a:cubicBezTo>
                  <a:pt x="195430" y="142742"/>
                  <a:pt x="187597" y="134927"/>
                  <a:pt x="177959" y="134938"/>
                </a:cubicBezTo>
                <a:close/>
                <a:moveTo>
                  <a:pt x="89257" y="-18058"/>
                </a:moveTo>
                <a:lnTo>
                  <a:pt x="99655" y="-15280"/>
                </a:lnTo>
                <a:cubicBezTo>
                  <a:pt x="104458" y="-13970"/>
                  <a:pt x="107712" y="-9446"/>
                  <a:pt x="107394" y="-4485"/>
                </a:cubicBezTo>
                <a:lnTo>
                  <a:pt x="106323" y="12105"/>
                </a:lnTo>
                <a:cubicBezTo>
                  <a:pt x="109617" y="14645"/>
                  <a:pt x="112514" y="17582"/>
                  <a:pt x="115014" y="20836"/>
                </a:cubicBezTo>
                <a:lnTo>
                  <a:pt x="131683" y="19764"/>
                </a:lnTo>
                <a:cubicBezTo>
                  <a:pt x="136644" y="19447"/>
                  <a:pt x="141168" y="22701"/>
                  <a:pt x="142478" y="27503"/>
                </a:cubicBezTo>
                <a:lnTo>
                  <a:pt x="145256" y="37902"/>
                </a:lnTo>
                <a:cubicBezTo>
                  <a:pt x="146526" y="42704"/>
                  <a:pt x="144264" y="47784"/>
                  <a:pt x="139779" y="50006"/>
                </a:cubicBezTo>
                <a:lnTo>
                  <a:pt x="124817" y="57388"/>
                </a:lnTo>
                <a:cubicBezTo>
                  <a:pt x="124539" y="59412"/>
                  <a:pt x="124143" y="61436"/>
                  <a:pt x="123627" y="63421"/>
                </a:cubicBezTo>
                <a:cubicBezTo>
                  <a:pt x="123111" y="65405"/>
                  <a:pt x="122396" y="67389"/>
                  <a:pt x="121642" y="69255"/>
                </a:cubicBezTo>
                <a:lnTo>
                  <a:pt x="130889" y="83145"/>
                </a:lnTo>
                <a:cubicBezTo>
                  <a:pt x="133668" y="87313"/>
                  <a:pt x="133112" y="92829"/>
                  <a:pt x="129580" y="96361"/>
                </a:cubicBezTo>
                <a:lnTo>
                  <a:pt x="121960" y="103981"/>
                </a:lnTo>
                <a:cubicBezTo>
                  <a:pt x="118428" y="107513"/>
                  <a:pt x="112911" y="108069"/>
                  <a:pt x="108744" y="105291"/>
                </a:cubicBezTo>
                <a:lnTo>
                  <a:pt x="94853" y="96044"/>
                </a:lnTo>
                <a:cubicBezTo>
                  <a:pt x="91083" y="97592"/>
                  <a:pt x="87074" y="98703"/>
                  <a:pt x="82987" y="99258"/>
                </a:cubicBezTo>
                <a:lnTo>
                  <a:pt x="75605" y="114181"/>
                </a:lnTo>
                <a:cubicBezTo>
                  <a:pt x="73382" y="118666"/>
                  <a:pt x="68302" y="120928"/>
                  <a:pt x="63500" y="119658"/>
                </a:cubicBezTo>
                <a:lnTo>
                  <a:pt x="53102" y="116880"/>
                </a:lnTo>
                <a:cubicBezTo>
                  <a:pt x="48260" y="115570"/>
                  <a:pt x="45045" y="111046"/>
                  <a:pt x="45363" y="106085"/>
                </a:cubicBezTo>
                <a:lnTo>
                  <a:pt x="46434" y="89456"/>
                </a:lnTo>
                <a:cubicBezTo>
                  <a:pt x="43140" y="86916"/>
                  <a:pt x="40243" y="83979"/>
                  <a:pt x="37743" y="80724"/>
                </a:cubicBezTo>
                <a:lnTo>
                  <a:pt x="21074" y="81796"/>
                </a:lnTo>
                <a:cubicBezTo>
                  <a:pt x="16113" y="82113"/>
                  <a:pt x="11589" y="78859"/>
                  <a:pt x="10279" y="74057"/>
                </a:cubicBezTo>
                <a:lnTo>
                  <a:pt x="7501" y="63659"/>
                </a:lnTo>
                <a:cubicBezTo>
                  <a:pt x="6231" y="58857"/>
                  <a:pt x="8493" y="53777"/>
                  <a:pt x="12978" y="51554"/>
                </a:cubicBezTo>
                <a:lnTo>
                  <a:pt x="27940" y="44172"/>
                </a:lnTo>
                <a:cubicBezTo>
                  <a:pt x="28218" y="42148"/>
                  <a:pt x="28615" y="40164"/>
                  <a:pt x="29131" y="38140"/>
                </a:cubicBezTo>
                <a:cubicBezTo>
                  <a:pt x="29686" y="36116"/>
                  <a:pt x="30321" y="34171"/>
                  <a:pt x="31115" y="32306"/>
                </a:cubicBezTo>
                <a:lnTo>
                  <a:pt x="21868" y="18455"/>
                </a:lnTo>
                <a:cubicBezTo>
                  <a:pt x="19090" y="14288"/>
                  <a:pt x="19645" y="8771"/>
                  <a:pt x="23178" y="5239"/>
                </a:cubicBezTo>
                <a:lnTo>
                  <a:pt x="30798" y="-2381"/>
                </a:lnTo>
                <a:cubicBezTo>
                  <a:pt x="34330" y="-5913"/>
                  <a:pt x="39846" y="-6469"/>
                  <a:pt x="44013" y="-3691"/>
                </a:cubicBezTo>
                <a:lnTo>
                  <a:pt x="57904" y="5556"/>
                </a:lnTo>
                <a:cubicBezTo>
                  <a:pt x="61674" y="4008"/>
                  <a:pt x="65683" y="2897"/>
                  <a:pt x="69771" y="2342"/>
                </a:cubicBezTo>
                <a:lnTo>
                  <a:pt x="77152" y="-12581"/>
                </a:lnTo>
                <a:cubicBezTo>
                  <a:pt x="79375" y="-17066"/>
                  <a:pt x="84415" y="-19328"/>
                  <a:pt x="89257" y="-18058"/>
                </a:cubicBezTo>
                <a:close/>
                <a:moveTo>
                  <a:pt x="76359" y="33338"/>
                </a:moveTo>
                <a:cubicBezTo>
                  <a:pt x="66721" y="33338"/>
                  <a:pt x="58896" y="41162"/>
                  <a:pt x="58896" y="50800"/>
                </a:cubicBezTo>
                <a:cubicBezTo>
                  <a:pt x="58896" y="60438"/>
                  <a:pt x="66721" y="68263"/>
                  <a:pt x="76359" y="68263"/>
                </a:cubicBezTo>
                <a:cubicBezTo>
                  <a:pt x="85997" y="68263"/>
                  <a:pt x="93821" y="60438"/>
                  <a:pt x="93821" y="50800"/>
                </a:cubicBezTo>
                <a:cubicBezTo>
                  <a:pt x="93821" y="41162"/>
                  <a:pt x="85997" y="33338"/>
                  <a:pt x="76359" y="33338"/>
                </a:cubicBezTo>
                <a:close/>
              </a:path>
            </a:pathLst>
          </a:custGeom>
          <a:solidFill>
            <a:srgbClr val="E9792E"/>
          </a:solidFill>
          <a:ln/>
        </p:spPr>
      </p:sp>
      <p:sp>
        <p:nvSpPr>
          <p:cNvPr id="7" name="Text 5"/>
          <p:cNvSpPr/>
          <p:nvPr/>
        </p:nvSpPr>
        <p:spPr>
          <a:xfrm>
            <a:off x="660400" y="3784600"/>
            <a:ext cx="43942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Self-Healing Forks:</a:t>
            </a:r>
            <a:pPr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 Automatic system correction.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279797" y="4343400"/>
            <a:ext cx="228600" cy="203200"/>
          </a:xfrm>
          <a:custGeom>
            <a:avLst/>
            <a:gdLst/>
            <a:ahLst/>
            <a:cxnLst/>
            <a:rect l="l" t="t" r="r" b="b"/>
            <a:pathLst>
              <a:path w="228600" h="203200">
                <a:moveTo>
                  <a:pt x="88900" y="98425"/>
                </a:moveTo>
                <a:cubicBezTo>
                  <a:pt x="115185" y="98425"/>
                  <a:pt x="136525" y="77085"/>
                  <a:pt x="136525" y="50800"/>
                </a:cubicBezTo>
                <a:cubicBezTo>
                  <a:pt x="136525" y="24515"/>
                  <a:pt x="115185" y="3175"/>
                  <a:pt x="88900" y="3175"/>
                </a:cubicBezTo>
                <a:cubicBezTo>
                  <a:pt x="62615" y="3175"/>
                  <a:pt x="41275" y="24515"/>
                  <a:pt x="41275" y="50800"/>
                </a:cubicBezTo>
                <a:cubicBezTo>
                  <a:pt x="41275" y="77085"/>
                  <a:pt x="62615" y="98425"/>
                  <a:pt x="88900" y="98425"/>
                </a:cubicBezTo>
                <a:close/>
                <a:moveTo>
                  <a:pt x="77113" y="120650"/>
                </a:moveTo>
                <a:cubicBezTo>
                  <a:pt x="38021" y="120650"/>
                  <a:pt x="6350" y="152321"/>
                  <a:pt x="6350" y="191413"/>
                </a:cubicBezTo>
                <a:cubicBezTo>
                  <a:pt x="6350" y="197922"/>
                  <a:pt x="11628" y="203200"/>
                  <a:pt x="18137" y="203200"/>
                </a:cubicBezTo>
                <a:lnTo>
                  <a:pt x="117951" y="203200"/>
                </a:lnTo>
                <a:cubicBezTo>
                  <a:pt x="103584" y="186293"/>
                  <a:pt x="95250" y="164505"/>
                  <a:pt x="95250" y="141446"/>
                </a:cubicBezTo>
                <a:lnTo>
                  <a:pt x="95250" y="129103"/>
                </a:lnTo>
                <a:cubicBezTo>
                  <a:pt x="95250" y="126206"/>
                  <a:pt x="95647" y="123349"/>
                  <a:pt x="96401" y="120650"/>
                </a:cubicBezTo>
                <a:lnTo>
                  <a:pt x="77113" y="120650"/>
                </a:lnTo>
                <a:close/>
                <a:moveTo>
                  <a:pt x="176728" y="193873"/>
                </a:moveTo>
                <a:lnTo>
                  <a:pt x="171450" y="196374"/>
                </a:lnTo>
                <a:lnTo>
                  <a:pt x="171450" y="121722"/>
                </a:lnTo>
                <a:lnTo>
                  <a:pt x="209550" y="134422"/>
                </a:lnTo>
                <a:lnTo>
                  <a:pt x="209550" y="142200"/>
                </a:lnTo>
                <a:cubicBezTo>
                  <a:pt x="209550" y="164346"/>
                  <a:pt x="196771" y="184468"/>
                  <a:pt x="176728" y="193913"/>
                </a:cubicBezTo>
                <a:close/>
                <a:moveTo>
                  <a:pt x="167442" y="102989"/>
                </a:moveTo>
                <a:lnTo>
                  <a:pt x="122992" y="117793"/>
                </a:lnTo>
                <a:cubicBezTo>
                  <a:pt x="117792" y="119539"/>
                  <a:pt x="114300" y="124381"/>
                  <a:pt x="114300" y="129858"/>
                </a:cubicBezTo>
                <a:lnTo>
                  <a:pt x="114300" y="142200"/>
                </a:lnTo>
                <a:cubicBezTo>
                  <a:pt x="114300" y="171728"/>
                  <a:pt x="131366" y="198596"/>
                  <a:pt x="158036" y="211138"/>
                </a:cubicBezTo>
                <a:lnTo>
                  <a:pt x="165378" y="214590"/>
                </a:lnTo>
                <a:cubicBezTo>
                  <a:pt x="167283" y="215463"/>
                  <a:pt x="169347" y="215940"/>
                  <a:pt x="171410" y="215940"/>
                </a:cubicBezTo>
                <a:cubicBezTo>
                  <a:pt x="173474" y="215940"/>
                  <a:pt x="175577" y="215463"/>
                  <a:pt x="177443" y="214590"/>
                </a:cubicBezTo>
                <a:lnTo>
                  <a:pt x="184785" y="211138"/>
                </a:lnTo>
                <a:cubicBezTo>
                  <a:pt x="211534" y="198557"/>
                  <a:pt x="228600" y="171688"/>
                  <a:pt x="228600" y="142161"/>
                </a:cubicBezTo>
                <a:lnTo>
                  <a:pt x="228600" y="129818"/>
                </a:lnTo>
                <a:cubicBezTo>
                  <a:pt x="228600" y="124341"/>
                  <a:pt x="225108" y="119499"/>
                  <a:pt x="219908" y="117753"/>
                </a:cubicBezTo>
                <a:lnTo>
                  <a:pt x="175458" y="102949"/>
                </a:lnTo>
                <a:cubicBezTo>
                  <a:pt x="172839" y="102076"/>
                  <a:pt x="170021" y="102076"/>
                  <a:pt x="167442" y="102949"/>
                </a:cubicBezTo>
                <a:close/>
              </a:path>
            </a:pathLst>
          </a:custGeom>
          <a:solidFill>
            <a:srgbClr val="E9792E"/>
          </a:solidFill>
          <a:ln/>
        </p:spPr>
      </p:sp>
      <p:sp>
        <p:nvSpPr>
          <p:cNvPr id="9" name="Text 7"/>
          <p:cNvSpPr/>
          <p:nvPr/>
        </p:nvSpPr>
        <p:spPr>
          <a:xfrm>
            <a:off x="635992" y="4241800"/>
            <a:ext cx="505460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Permission Rerouting:</a:t>
            </a:r>
            <a:pPr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 Instant access lockdown and recovery.</a:t>
            </a: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292100" y="5054600"/>
            <a:ext cx="228600" cy="203200"/>
          </a:xfrm>
          <a:custGeom>
            <a:avLst/>
            <a:gdLst/>
            <a:ahLst/>
            <a:cxnLst/>
            <a:rect l="l" t="t" r="r" b="b"/>
            <a:pathLst>
              <a:path w="228600" h="203200">
                <a:moveTo>
                  <a:pt x="114300" y="-6350"/>
                </a:moveTo>
                <a:cubicBezTo>
                  <a:pt x="109022" y="-6350"/>
                  <a:pt x="104775" y="-2103"/>
                  <a:pt x="104775" y="3175"/>
                </a:cubicBezTo>
                <a:lnTo>
                  <a:pt x="104775" y="7938"/>
                </a:lnTo>
                <a:lnTo>
                  <a:pt x="104061" y="7938"/>
                </a:lnTo>
                <a:cubicBezTo>
                  <a:pt x="89535" y="7938"/>
                  <a:pt x="77788" y="19725"/>
                  <a:pt x="77788" y="34211"/>
                </a:cubicBezTo>
                <a:cubicBezTo>
                  <a:pt x="77788" y="47466"/>
                  <a:pt x="87670" y="58658"/>
                  <a:pt x="100806" y="60285"/>
                </a:cubicBezTo>
                <a:lnTo>
                  <a:pt x="125016" y="63302"/>
                </a:lnTo>
                <a:cubicBezTo>
                  <a:pt x="127040" y="63540"/>
                  <a:pt x="128588" y="65286"/>
                  <a:pt x="128588" y="67350"/>
                </a:cubicBezTo>
                <a:cubicBezTo>
                  <a:pt x="128588" y="69612"/>
                  <a:pt x="126762" y="71398"/>
                  <a:pt x="124539" y="71398"/>
                </a:cubicBezTo>
                <a:lnTo>
                  <a:pt x="95250" y="71438"/>
                </a:lnTo>
                <a:cubicBezTo>
                  <a:pt x="89098" y="71438"/>
                  <a:pt x="84138" y="76398"/>
                  <a:pt x="84138" y="82550"/>
                </a:cubicBezTo>
                <a:cubicBezTo>
                  <a:pt x="84138" y="88702"/>
                  <a:pt x="89098" y="93663"/>
                  <a:pt x="95250" y="93663"/>
                </a:cubicBezTo>
                <a:lnTo>
                  <a:pt x="104775" y="93663"/>
                </a:lnTo>
                <a:lnTo>
                  <a:pt x="104775" y="98425"/>
                </a:lnTo>
                <a:cubicBezTo>
                  <a:pt x="104775" y="103703"/>
                  <a:pt x="109022" y="107950"/>
                  <a:pt x="114300" y="107950"/>
                </a:cubicBezTo>
                <a:cubicBezTo>
                  <a:pt x="119578" y="107950"/>
                  <a:pt x="123825" y="103703"/>
                  <a:pt x="123825" y="98425"/>
                </a:cubicBezTo>
                <a:lnTo>
                  <a:pt x="123825" y="93663"/>
                </a:lnTo>
                <a:lnTo>
                  <a:pt x="124539" y="93663"/>
                </a:lnTo>
                <a:cubicBezTo>
                  <a:pt x="139065" y="93663"/>
                  <a:pt x="150813" y="81875"/>
                  <a:pt x="150813" y="67389"/>
                </a:cubicBezTo>
                <a:cubicBezTo>
                  <a:pt x="150813" y="54134"/>
                  <a:pt x="140930" y="42942"/>
                  <a:pt x="127794" y="41315"/>
                </a:cubicBezTo>
                <a:lnTo>
                  <a:pt x="103584" y="38298"/>
                </a:lnTo>
                <a:cubicBezTo>
                  <a:pt x="101560" y="38060"/>
                  <a:pt x="100013" y="36314"/>
                  <a:pt x="100013" y="34250"/>
                </a:cubicBezTo>
                <a:cubicBezTo>
                  <a:pt x="100013" y="31988"/>
                  <a:pt x="101838" y="30202"/>
                  <a:pt x="104061" y="30202"/>
                </a:cubicBezTo>
                <a:lnTo>
                  <a:pt x="130175" y="30163"/>
                </a:lnTo>
                <a:cubicBezTo>
                  <a:pt x="136327" y="30163"/>
                  <a:pt x="141288" y="25202"/>
                  <a:pt x="141288" y="19050"/>
                </a:cubicBezTo>
                <a:cubicBezTo>
                  <a:pt x="141288" y="12898"/>
                  <a:pt x="136327" y="7938"/>
                  <a:pt x="130175" y="7938"/>
                </a:cubicBezTo>
                <a:lnTo>
                  <a:pt x="123825" y="7938"/>
                </a:lnTo>
                <a:lnTo>
                  <a:pt x="123825" y="3175"/>
                </a:lnTo>
                <a:cubicBezTo>
                  <a:pt x="123825" y="-2103"/>
                  <a:pt x="119578" y="-6350"/>
                  <a:pt x="114300" y="-6350"/>
                </a:cubicBezTo>
                <a:close/>
                <a:moveTo>
                  <a:pt x="43378" y="135533"/>
                </a:moveTo>
                <a:lnTo>
                  <a:pt x="26472" y="152400"/>
                </a:lnTo>
                <a:lnTo>
                  <a:pt x="12700" y="152400"/>
                </a:lnTo>
                <a:cubicBezTo>
                  <a:pt x="5675" y="152400"/>
                  <a:pt x="0" y="158075"/>
                  <a:pt x="0" y="165100"/>
                </a:cubicBezTo>
                <a:lnTo>
                  <a:pt x="0" y="190500"/>
                </a:lnTo>
                <a:cubicBezTo>
                  <a:pt x="0" y="197525"/>
                  <a:pt x="5675" y="203200"/>
                  <a:pt x="12700" y="203200"/>
                </a:cubicBezTo>
                <a:lnTo>
                  <a:pt x="139898" y="203200"/>
                </a:lnTo>
                <a:cubicBezTo>
                  <a:pt x="151408" y="203200"/>
                  <a:pt x="162639" y="199509"/>
                  <a:pt x="171926" y="192683"/>
                </a:cubicBezTo>
                <a:lnTo>
                  <a:pt x="222171" y="155654"/>
                </a:lnTo>
                <a:cubicBezTo>
                  <a:pt x="229235" y="150455"/>
                  <a:pt x="230743" y="140533"/>
                  <a:pt x="225544" y="133469"/>
                </a:cubicBezTo>
                <a:cubicBezTo>
                  <a:pt x="220345" y="126405"/>
                  <a:pt x="210423" y="124897"/>
                  <a:pt x="203359" y="130096"/>
                </a:cubicBezTo>
                <a:lnTo>
                  <a:pt x="155813" y="165100"/>
                </a:lnTo>
                <a:lnTo>
                  <a:pt x="111125" y="165100"/>
                </a:lnTo>
                <a:cubicBezTo>
                  <a:pt x="105847" y="165100"/>
                  <a:pt x="101600" y="160853"/>
                  <a:pt x="101600" y="155575"/>
                </a:cubicBezTo>
                <a:cubicBezTo>
                  <a:pt x="101600" y="150297"/>
                  <a:pt x="105847" y="146050"/>
                  <a:pt x="111125" y="146050"/>
                </a:cubicBezTo>
                <a:lnTo>
                  <a:pt x="139700" y="146050"/>
                </a:lnTo>
                <a:cubicBezTo>
                  <a:pt x="146725" y="146050"/>
                  <a:pt x="152400" y="140375"/>
                  <a:pt x="152400" y="133350"/>
                </a:cubicBezTo>
                <a:cubicBezTo>
                  <a:pt x="152400" y="126325"/>
                  <a:pt x="146725" y="120650"/>
                  <a:pt x="139700" y="120650"/>
                </a:cubicBezTo>
                <a:lnTo>
                  <a:pt x="79296" y="120650"/>
                </a:lnTo>
                <a:cubicBezTo>
                  <a:pt x="65842" y="120650"/>
                  <a:pt x="52903" y="126008"/>
                  <a:pt x="43378" y="135533"/>
                </a:cubicBezTo>
                <a:close/>
              </a:path>
            </a:pathLst>
          </a:custGeom>
          <a:solidFill>
            <a:srgbClr val="E9792E"/>
          </a:solidFill>
          <a:ln/>
        </p:spPr>
      </p:sp>
      <p:sp>
        <p:nvSpPr>
          <p:cNvPr id="11" name="Text 9"/>
          <p:cNvSpPr/>
          <p:nvPr/>
        </p:nvSpPr>
        <p:spPr>
          <a:xfrm>
            <a:off x="660400" y="4953000"/>
            <a:ext cx="44831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Emergency Funds:</a:t>
            </a:r>
            <a:pPr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 Immediate resource allocation.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8204200" y="2616200"/>
            <a:ext cx="1625600" cy="1625600"/>
          </a:xfrm>
          <a:custGeom>
            <a:avLst/>
            <a:gdLst/>
            <a:ahLst/>
            <a:cxnLst/>
            <a:rect l="l" t="t" r="r" b="b"/>
            <a:pathLst>
              <a:path w="1625600" h="1625600">
                <a:moveTo>
                  <a:pt x="812800" y="0"/>
                </a:moveTo>
                <a:cubicBezTo>
                  <a:pt x="827405" y="0"/>
                  <a:pt x="842010" y="3175"/>
                  <a:pt x="855345" y="9207"/>
                </a:cubicBezTo>
                <a:lnTo>
                  <a:pt x="1453515" y="262890"/>
                </a:lnTo>
                <a:cubicBezTo>
                  <a:pt x="1523365" y="292418"/>
                  <a:pt x="1575435" y="361315"/>
                  <a:pt x="1575118" y="444500"/>
                </a:cubicBezTo>
                <a:cubicBezTo>
                  <a:pt x="1573530" y="759460"/>
                  <a:pt x="1443990" y="1335722"/>
                  <a:pt x="896938" y="1597660"/>
                </a:cubicBezTo>
                <a:cubicBezTo>
                  <a:pt x="843915" y="1623060"/>
                  <a:pt x="782320" y="1623060"/>
                  <a:pt x="729298" y="1597660"/>
                </a:cubicBezTo>
                <a:cubicBezTo>
                  <a:pt x="181927" y="1335722"/>
                  <a:pt x="52705" y="759460"/>
                  <a:pt x="51117" y="444500"/>
                </a:cubicBezTo>
                <a:cubicBezTo>
                  <a:pt x="50800" y="361315"/>
                  <a:pt x="102870" y="292418"/>
                  <a:pt x="172720" y="262890"/>
                </a:cubicBezTo>
                <a:lnTo>
                  <a:pt x="770573" y="9207"/>
                </a:lnTo>
                <a:cubicBezTo>
                  <a:pt x="783908" y="3175"/>
                  <a:pt x="798195" y="0"/>
                  <a:pt x="812800" y="0"/>
                </a:cubicBezTo>
                <a:close/>
                <a:moveTo>
                  <a:pt x="812800" y="212090"/>
                </a:moveTo>
                <a:lnTo>
                  <a:pt x="812800" y="1412558"/>
                </a:lnTo>
                <a:cubicBezTo>
                  <a:pt x="1250950" y="1200468"/>
                  <a:pt x="1368743" y="730568"/>
                  <a:pt x="1371600" y="449263"/>
                </a:cubicBezTo>
                <a:lnTo>
                  <a:pt x="812800" y="212408"/>
                </a:lnTo>
                <a:lnTo>
                  <a:pt x="812800" y="212408"/>
                </a:lnTo>
                <a:close/>
              </a:path>
            </a:pathLst>
          </a:custGeom>
          <a:solidFill>
            <a:srgbClr val="E06C59">
              <a:alpha val="20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8144073" y="2844800"/>
            <a:ext cx="224790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80000"/>
              </a:lnSpc>
              <a:buNone/>
            </a:pPr>
            <a:r>
              <a:rPr lang="en-US" sz="4800" dirty="0">
                <a:solidFill>
                  <a:srgbClr val="C65B4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95.4%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8466138" y="3454400"/>
            <a:ext cx="1612900" cy="355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30000"/>
              </a:lnSpc>
              <a:buNone/>
            </a:pPr>
            <a:r>
              <a:rPr lang="en-US" sz="18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Coherence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8331002" y="3810000"/>
            <a:ext cx="1879600" cy="203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Threshold for Action</a:t>
            </a:r>
            <a:endParaRPr lang="en-US" sz="1600" dirty="0"/>
          </a:p>
        </p:txBody>
      </p:sp>
    </p:spTree>
  </p:cSld>
  <p:clrMapOvr>
    <a:masterClrMapping/>
  </p:clrMapOvr>
  <p:transition>
    <p:fade/>
    <p:spd val="me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solidFill>
            <a:srgbClr val="FCF8E5"/>
          </a:solidFill>
          <a:ln/>
        </p:spPr>
      </p:sp>
      <p:sp>
        <p:nvSpPr>
          <p:cNvPr id="3" name="Text 1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254000" y="1676400"/>
            <a:ext cx="12192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00000"/>
              </a:lnSpc>
              <a:buNone/>
            </a:pPr>
            <a:r>
              <a:rPr lang="en-US" sz="3000" dirty="0">
                <a:solidFill>
                  <a:srgbClr val="C65B4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Governance by Orientation, Not Command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254000" y="2336800"/>
            <a:ext cx="975360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OBIAxis acts as the ecosystem's "Queen Bee," an epistemological alignment authority. It orients evolution through knowledge, not executive power, preventing any single leader from hijacking the heartbeat.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1591667" y="33528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609600" y="0"/>
                </a:lnTo>
                <a:cubicBezTo>
                  <a:pt x="946047" y="0"/>
                  <a:pt x="1219200" y="273153"/>
                  <a:pt x="1219200" y="609600"/>
                </a:cubicBezTo>
                <a:lnTo>
                  <a:pt x="1219200" y="609600"/>
                </a:lnTo>
                <a:cubicBezTo>
                  <a:pt x="1219200" y="946047"/>
                  <a:pt x="946047" y="1219200"/>
                  <a:pt x="609600" y="1219200"/>
                </a:cubicBezTo>
                <a:lnTo>
                  <a:pt x="609600" y="1219200"/>
                </a:lnTo>
                <a:cubicBezTo>
                  <a:pt x="273153" y="1219200"/>
                  <a:pt x="0" y="946047"/>
                  <a:pt x="0" y="609600"/>
                </a:cubicBezTo>
                <a:lnTo>
                  <a:pt x="0" y="609600"/>
                </a:lnTo>
                <a:cubicBezTo>
                  <a:pt x="0" y="273153"/>
                  <a:pt x="273153" y="0"/>
                  <a:pt x="609600" y="0"/>
                </a:cubicBezTo>
                <a:close/>
              </a:path>
            </a:pathLst>
          </a:custGeom>
          <a:solidFill>
            <a:srgbClr val="E9792E">
              <a:alpha val="10196"/>
            </a:srgbClr>
          </a:solidFill>
          <a:ln/>
        </p:spPr>
      </p:sp>
      <p:sp>
        <p:nvSpPr>
          <p:cNvPr id="7" name="Shape 5"/>
          <p:cNvSpPr/>
          <p:nvPr/>
        </p:nvSpPr>
        <p:spPr>
          <a:xfrm>
            <a:off x="1972667" y="3733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171450" y="57150"/>
                </a:moveTo>
                <a:cubicBezTo>
                  <a:pt x="171450" y="41344"/>
                  <a:pt x="184219" y="28575"/>
                  <a:pt x="200025" y="28575"/>
                </a:cubicBezTo>
                <a:lnTo>
                  <a:pt x="257175" y="28575"/>
                </a:lnTo>
                <a:cubicBezTo>
                  <a:pt x="272981" y="28575"/>
                  <a:pt x="285750" y="41344"/>
                  <a:pt x="285750" y="57150"/>
                </a:cubicBezTo>
                <a:lnTo>
                  <a:pt x="285750" y="114300"/>
                </a:lnTo>
                <a:cubicBezTo>
                  <a:pt x="285750" y="130106"/>
                  <a:pt x="272981" y="142875"/>
                  <a:pt x="257175" y="142875"/>
                </a:cubicBezTo>
                <a:lnTo>
                  <a:pt x="250031" y="142875"/>
                </a:lnTo>
                <a:lnTo>
                  <a:pt x="250031" y="200025"/>
                </a:lnTo>
                <a:lnTo>
                  <a:pt x="357188" y="200025"/>
                </a:lnTo>
                <a:cubicBezTo>
                  <a:pt x="392728" y="200025"/>
                  <a:pt x="421481" y="228779"/>
                  <a:pt x="421481" y="264319"/>
                </a:cubicBezTo>
                <a:lnTo>
                  <a:pt x="421481" y="314325"/>
                </a:lnTo>
                <a:lnTo>
                  <a:pt x="428625" y="314325"/>
                </a:lnTo>
                <a:cubicBezTo>
                  <a:pt x="444431" y="314325"/>
                  <a:pt x="457200" y="327094"/>
                  <a:pt x="457200" y="342900"/>
                </a:cubicBezTo>
                <a:lnTo>
                  <a:pt x="457200" y="400050"/>
                </a:lnTo>
                <a:cubicBezTo>
                  <a:pt x="457200" y="415856"/>
                  <a:pt x="444431" y="428625"/>
                  <a:pt x="428625" y="428625"/>
                </a:cubicBezTo>
                <a:lnTo>
                  <a:pt x="371475" y="428625"/>
                </a:lnTo>
                <a:cubicBezTo>
                  <a:pt x="355669" y="428625"/>
                  <a:pt x="342900" y="415856"/>
                  <a:pt x="342900" y="400050"/>
                </a:cubicBezTo>
                <a:lnTo>
                  <a:pt x="342900" y="342900"/>
                </a:lnTo>
                <a:cubicBezTo>
                  <a:pt x="342900" y="327094"/>
                  <a:pt x="355669" y="314325"/>
                  <a:pt x="371475" y="314325"/>
                </a:cubicBezTo>
                <a:lnTo>
                  <a:pt x="378619" y="314325"/>
                </a:lnTo>
                <a:lnTo>
                  <a:pt x="378619" y="264319"/>
                </a:lnTo>
                <a:cubicBezTo>
                  <a:pt x="378619" y="252442"/>
                  <a:pt x="369064" y="242888"/>
                  <a:pt x="357188" y="242888"/>
                </a:cubicBezTo>
                <a:lnTo>
                  <a:pt x="250031" y="242888"/>
                </a:lnTo>
                <a:lnTo>
                  <a:pt x="250031" y="314325"/>
                </a:lnTo>
                <a:lnTo>
                  <a:pt x="257175" y="314325"/>
                </a:lnTo>
                <a:cubicBezTo>
                  <a:pt x="272981" y="314325"/>
                  <a:pt x="285750" y="327094"/>
                  <a:pt x="285750" y="342900"/>
                </a:cubicBezTo>
                <a:lnTo>
                  <a:pt x="285750" y="400050"/>
                </a:lnTo>
                <a:cubicBezTo>
                  <a:pt x="285750" y="415856"/>
                  <a:pt x="272981" y="428625"/>
                  <a:pt x="257175" y="428625"/>
                </a:cubicBezTo>
                <a:lnTo>
                  <a:pt x="200025" y="428625"/>
                </a:lnTo>
                <a:cubicBezTo>
                  <a:pt x="184219" y="428625"/>
                  <a:pt x="171450" y="415856"/>
                  <a:pt x="171450" y="400050"/>
                </a:cubicBezTo>
                <a:lnTo>
                  <a:pt x="171450" y="342900"/>
                </a:lnTo>
                <a:cubicBezTo>
                  <a:pt x="171450" y="327094"/>
                  <a:pt x="184219" y="314325"/>
                  <a:pt x="200025" y="314325"/>
                </a:cubicBezTo>
                <a:lnTo>
                  <a:pt x="207169" y="314325"/>
                </a:lnTo>
                <a:lnTo>
                  <a:pt x="207169" y="242888"/>
                </a:lnTo>
                <a:lnTo>
                  <a:pt x="100013" y="242888"/>
                </a:lnTo>
                <a:cubicBezTo>
                  <a:pt x="88136" y="242888"/>
                  <a:pt x="78581" y="252442"/>
                  <a:pt x="78581" y="264319"/>
                </a:cubicBezTo>
                <a:lnTo>
                  <a:pt x="78581" y="314325"/>
                </a:lnTo>
                <a:lnTo>
                  <a:pt x="85725" y="314325"/>
                </a:lnTo>
                <a:cubicBezTo>
                  <a:pt x="101531" y="314325"/>
                  <a:pt x="114300" y="327094"/>
                  <a:pt x="114300" y="342900"/>
                </a:cubicBezTo>
                <a:lnTo>
                  <a:pt x="114300" y="400050"/>
                </a:lnTo>
                <a:cubicBezTo>
                  <a:pt x="114300" y="415856"/>
                  <a:pt x="101531" y="428625"/>
                  <a:pt x="85725" y="428625"/>
                </a:cubicBezTo>
                <a:lnTo>
                  <a:pt x="28575" y="428625"/>
                </a:lnTo>
                <a:cubicBezTo>
                  <a:pt x="12769" y="428625"/>
                  <a:pt x="0" y="415856"/>
                  <a:pt x="0" y="400050"/>
                </a:cubicBezTo>
                <a:lnTo>
                  <a:pt x="0" y="342900"/>
                </a:lnTo>
                <a:cubicBezTo>
                  <a:pt x="0" y="327094"/>
                  <a:pt x="12769" y="314325"/>
                  <a:pt x="28575" y="314325"/>
                </a:cubicBezTo>
                <a:lnTo>
                  <a:pt x="35719" y="314325"/>
                </a:lnTo>
                <a:lnTo>
                  <a:pt x="35719" y="264319"/>
                </a:lnTo>
                <a:cubicBezTo>
                  <a:pt x="35719" y="228779"/>
                  <a:pt x="64472" y="200025"/>
                  <a:pt x="100013" y="200025"/>
                </a:cubicBezTo>
                <a:lnTo>
                  <a:pt x="207169" y="200025"/>
                </a:lnTo>
                <a:lnTo>
                  <a:pt x="207169" y="142875"/>
                </a:lnTo>
                <a:lnTo>
                  <a:pt x="200025" y="142875"/>
                </a:lnTo>
                <a:cubicBezTo>
                  <a:pt x="184219" y="142875"/>
                  <a:pt x="171450" y="130106"/>
                  <a:pt x="171450" y="114300"/>
                </a:cubicBezTo>
                <a:lnTo>
                  <a:pt x="171450" y="57150"/>
                </a:lnTo>
                <a:close/>
              </a:path>
            </a:pathLst>
          </a:custGeom>
          <a:solidFill>
            <a:srgbClr val="E9792E"/>
          </a:solidFill>
          <a:ln/>
        </p:spPr>
      </p:sp>
      <p:sp>
        <p:nvSpPr>
          <p:cNvPr id="8" name="Text 6"/>
          <p:cNvSpPr/>
          <p:nvPr/>
        </p:nvSpPr>
        <p:spPr>
          <a:xfrm>
            <a:off x="987028" y="4673600"/>
            <a:ext cx="24257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Knowledge Mapping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28067" y="4978400"/>
            <a:ext cx="2946400" cy="203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Documents where knowledge exists.</a:t>
            </a: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5486202" y="33528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609600" y="0"/>
                </a:lnTo>
                <a:cubicBezTo>
                  <a:pt x="946047" y="0"/>
                  <a:pt x="1219200" y="273153"/>
                  <a:pt x="1219200" y="609600"/>
                </a:cubicBezTo>
                <a:lnTo>
                  <a:pt x="1219200" y="609600"/>
                </a:lnTo>
                <a:cubicBezTo>
                  <a:pt x="1219200" y="946047"/>
                  <a:pt x="946047" y="1219200"/>
                  <a:pt x="609600" y="1219200"/>
                </a:cubicBezTo>
                <a:lnTo>
                  <a:pt x="609600" y="1219200"/>
                </a:lnTo>
                <a:cubicBezTo>
                  <a:pt x="273153" y="1219200"/>
                  <a:pt x="0" y="946047"/>
                  <a:pt x="0" y="609600"/>
                </a:cubicBezTo>
                <a:lnTo>
                  <a:pt x="0" y="609600"/>
                </a:lnTo>
                <a:cubicBezTo>
                  <a:pt x="0" y="273153"/>
                  <a:pt x="273153" y="0"/>
                  <a:pt x="609600" y="0"/>
                </a:cubicBezTo>
                <a:close/>
              </a:path>
            </a:pathLst>
          </a:custGeom>
          <a:solidFill>
            <a:srgbClr val="E06C59">
              <a:alpha val="10196"/>
            </a:srgbClr>
          </a:solidFill>
          <a:ln/>
        </p:spPr>
      </p:sp>
      <p:sp>
        <p:nvSpPr>
          <p:cNvPr id="11" name="Shape 9"/>
          <p:cNvSpPr/>
          <p:nvPr/>
        </p:nvSpPr>
        <p:spPr>
          <a:xfrm>
            <a:off x="5867202" y="3733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71475" y="185738"/>
                </a:moveTo>
                <a:cubicBezTo>
                  <a:pt x="371475" y="226725"/>
                  <a:pt x="358170" y="264587"/>
                  <a:pt x="335756" y="295305"/>
                </a:cubicBezTo>
                <a:lnTo>
                  <a:pt x="448806" y="408444"/>
                </a:lnTo>
                <a:cubicBezTo>
                  <a:pt x="459968" y="419606"/>
                  <a:pt x="459968" y="437733"/>
                  <a:pt x="448806" y="448895"/>
                </a:cubicBezTo>
                <a:cubicBezTo>
                  <a:pt x="437644" y="460058"/>
                  <a:pt x="419517" y="460058"/>
                  <a:pt x="408355" y="448895"/>
                </a:cubicBezTo>
                <a:lnTo>
                  <a:pt x="295305" y="335756"/>
                </a:lnTo>
                <a:cubicBezTo>
                  <a:pt x="264587" y="358170"/>
                  <a:pt x="226725" y="371475"/>
                  <a:pt x="185738" y="371475"/>
                </a:cubicBezTo>
                <a:cubicBezTo>
                  <a:pt x="83135" y="371475"/>
                  <a:pt x="0" y="288340"/>
                  <a:pt x="0" y="185738"/>
                </a:cubicBezTo>
                <a:cubicBezTo>
                  <a:pt x="0" y="83135"/>
                  <a:pt x="83135" y="0"/>
                  <a:pt x="185738" y="0"/>
                </a:cubicBezTo>
                <a:cubicBezTo>
                  <a:pt x="288340" y="0"/>
                  <a:pt x="371475" y="83135"/>
                  <a:pt x="371475" y="185738"/>
                </a:cubicBezTo>
                <a:close/>
                <a:moveTo>
                  <a:pt x="185738" y="100013"/>
                </a:moveTo>
                <a:cubicBezTo>
                  <a:pt x="173861" y="100013"/>
                  <a:pt x="164306" y="109567"/>
                  <a:pt x="164306" y="121444"/>
                </a:cubicBezTo>
                <a:lnTo>
                  <a:pt x="164306" y="164306"/>
                </a:lnTo>
                <a:lnTo>
                  <a:pt x="121444" y="164306"/>
                </a:lnTo>
                <a:cubicBezTo>
                  <a:pt x="109567" y="164306"/>
                  <a:pt x="100013" y="173861"/>
                  <a:pt x="100013" y="185738"/>
                </a:cubicBezTo>
                <a:cubicBezTo>
                  <a:pt x="100013" y="197614"/>
                  <a:pt x="109567" y="207169"/>
                  <a:pt x="121444" y="207169"/>
                </a:cubicBezTo>
                <a:lnTo>
                  <a:pt x="164306" y="207169"/>
                </a:lnTo>
                <a:lnTo>
                  <a:pt x="164306" y="250031"/>
                </a:lnTo>
                <a:cubicBezTo>
                  <a:pt x="164306" y="261908"/>
                  <a:pt x="173861" y="271463"/>
                  <a:pt x="185738" y="271463"/>
                </a:cubicBezTo>
                <a:cubicBezTo>
                  <a:pt x="197614" y="271463"/>
                  <a:pt x="207169" y="261908"/>
                  <a:pt x="207169" y="250031"/>
                </a:cubicBezTo>
                <a:lnTo>
                  <a:pt x="207169" y="207169"/>
                </a:lnTo>
                <a:lnTo>
                  <a:pt x="250031" y="207169"/>
                </a:lnTo>
                <a:cubicBezTo>
                  <a:pt x="261908" y="207169"/>
                  <a:pt x="271463" y="197614"/>
                  <a:pt x="271463" y="185738"/>
                </a:cubicBezTo>
                <a:cubicBezTo>
                  <a:pt x="271463" y="173861"/>
                  <a:pt x="261908" y="164306"/>
                  <a:pt x="250031" y="164306"/>
                </a:cubicBezTo>
                <a:lnTo>
                  <a:pt x="207169" y="164306"/>
                </a:lnTo>
                <a:lnTo>
                  <a:pt x="207169" y="121444"/>
                </a:lnTo>
                <a:cubicBezTo>
                  <a:pt x="207169" y="109567"/>
                  <a:pt x="197614" y="100013"/>
                  <a:pt x="185738" y="100013"/>
                </a:cubicBezTo>
                <a:close/>
              </a:path>
            </a:pathLst>
          </a:custGeom>
          <a:solidFill>
            <a:srgbClr val="E06C59"/>
          </a:solidFill>
          <a:ln/>
        </p:spPr>
      </p:sp>
      <p:sp>
        <p:nvSpPr>
          <p:cNvPr id="12" name="Text 10"/>
          <p:cNvSpPr/>
          <p:nvPr/>
        </p:nvSpPr>
        <p:spPr>
          <a:xfrm>
            <a:off x="4921250" y="4673600"/>
            <a:ext cx="23495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Pattern Recognition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4510683" y="4978400"/>
            <a:ext cx="3175000" cy="203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Identifies emerging opportunity spaces.</a:t>
            </a:r>
            <a:endParaRPr lang="en-US" sz="1600" dirty="0"/>
          </a:p>
        </p:txBody>
      </p:sp>
      <p:sp>
        <p:nvSpPr>
          <p:cNvPr id="14" name="Shape 12"/>
          <p:cNvSpPr/>
          <p:nvPr/>
        </p:nvSpPr>
        <p:spPr>
          <a:xfrm>
            <a:off x="9380736" y="33528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609600" y="0"/>
                </a:lnTo>
                <a:cubicBezTo>
                  <a:pt x="946047" y="0"/>
                  <a:pt x="1219200" y="273153"/>
                  <a:pt x="1219200" y="609600"/>
                </a:cubicBezTo>
                <a:lnTo>
                  <a:pt x="1219200" y="609600"/>
                </a:lnTo>
                <a:cubicBezTo>
                  <a:pt x="1219200" y="946047"/>
                  <a:pt x="946047" y="1219200"/>
                  <a:pt x="609600" y="1219200"/>
                </a:cubicBezTo>
                <a:lnTo>
                  <a:pt x="609600" y="1219200"/>
                </a:lnTo>
                <a:cubicBezTo>
                  <a:pt x="273153" y="1219200"/>
                  <a:pt x="0" y="946047"/>
                  <a:pt x="0" y="609600"/>
                </a:cubicBezTo>
                <a:lnTo>
                  <a:pt x="0" y="609600"/>
                </a:lnTo>
                <a:cubicBezTo>
                  <a:pt x="0" y="273153"/>
                  <a:pt x="273153" y="0"/>
                  <a:pt x="609600" y="0"/>
                </a:cubicBezTo>
                <a:close/>
              </a:path>
            </a:pathLst>
          </a:custGeom>
          <a:solidFill>
            <a:srgbClr val="A5A8D1">
              <a:alpha val="20000"/>
            </a:srgbClr>
          </a:solidFill>
          <a:ln/>
        </p:spPr>
      </p:sp>
      <p:sp>
        <p:nvSpPr>
          <p:cNvPr id="15" name="Shape 13"/>
          <p:cNvSpPr/>
          <p:nvPr/>
        </p:nvSpPr>
        <p:spPr>
          <a:xfrm>
            <a:off x="9733161" y="3733800"/>
            <a:ext cx="514350" cy="457200"/>
          </a:xfrm>
          <a:custGeom>
            <a:avLst/>
            <a:gdLst/>
            <a:ahLst/>
            <a:cxnLst/>
            <a:rect l="l" t="t" r="r" b="b"/>
            <a:pathLst>
              <a:path w="514350" h="457200">
                <a:moveTo>
                  <a:pt x="78492" y="10269"/>
                </a:moveTo>
                <a:cubicBezTo>
                  <a:pt x="68401" y="4108"/>
                  <a:pt x="55185" y="7412"/>
                  <a:pt x="49024" y="17502"/>
                </a:cubicBezTo>
                <a:cubicBezTo>
                  <a:pt x="26878" y="54114"/>
                  <a:pt x="14198" y="97066"/>
                  <a:pt x="14198" y="142875"/>
                </a:cubicBezTo>
                <a:cubicBezTo>
                  <a:pt x="14198" y="188684"/>
                  <a:pt x="26878" y="231636"/>
                  <a:pt x="49024" y="268248"/>
                </a:cubicBezTo>
                <a:cubicBezTo>
                  <a:pt x="55185" y="278338"/>
                  <a:pt x="68312" y="281642"/>
                  <a:pt x="78492" y="275481"/>
                </a:cubicBezTo>
                <a:cubicBezTo>
                  <a:pt x="88672" y="269319"/>
                  <a:pt x="91886" y="256193"/>
                  <a:pt x="85725" y="246013"/>
                </a:cubicBezTo>
                <a:cubicBezTo>
                  <a:pt x="67598" y="216009"/>
                  <a:pt x="57150" y="180648"/>
                  <a:pt x="57150" y="142875"/>
                </a:cubicBezTo>
                <a:cubicBezTo>
                  <a:pt x="57150" y="105102"/>
                  <a:pt x="67598" y="69741"/>
                  <a:pt x="85814" y="39648"/>
                </a:cubicBezTo>
                <a:cubicBezTo>
                  <a:pt x="91976" y="29557"/>
                  <a:pt x="88672" y="16341"/>
                  <a:pt x="78581" y="10180"/>
                </a:cubicBezTo>
                <a:close/>
                <a:moveTo>
                  <a:pt x="435769" y="10269"/>
                </a:moveTo>
                <a:cubicBezTo>
                  <a:pt x="425678" y="16431"/>
                  <a:pt x="422374" y="29557"/>
                  <a:pt x="428536" y="39737"/>
                </a:cubicBezTo>
                <a:cubicBezTo>
                  <a:pt x="446752" y="69830"/>
                  <a:pt x="457200" y="105192"/>
                  <a:pt x="457200" y="142964"/>
                </a:cubicBezTo>
                <a:cubicBezTo>
                  <a:pt x="457200" y="180737"/>
                  <a:pt x="446752" y="216098"/>
                  <a:pt x="428536" y="246191"/>
                </a:cubicBezTo>
                <a:cubicBezTo>
                  <a:pt x="422374" y="256282"/>
                  <a:pt x="425678" y="269498"/>
                  <a:pt x="435769" y="275659"/>
                </a:cubicBezTo>
                <a:cubicBezTo>
                  <a:pt x="445859" y="281821"/>
                  <a:pt x="459075" y="278517"/>
                  <a:pt x="465237" y="268426"/>
                </a:cubicBezTo>
                <a:cubicBezTo>
                  <a:pt x="487382" y="231815"/>
                  <a:pt x="500063" y="188863"/>
                  <a:pt x="500063" y="143054"/>
                </a:cubicBezTo>
                <a:cubicBezTo>
                  <a:pt x="500063" y="97244"/>
                  <a:pt x="487382" y="54114"/>
                  <a:pt x="465237" y="17502"/>
                </a:cubicBezTo>
                <a:cubicBezTo>
                  <a:pt x="459075" y="7412"/>
                  <a:pt x="445949" y="4108"/>
                  <a:pt x="435769" y="10269"/>
                </a:cubicBezTo>
                <a:close/>
                <a:moveTo>
                  <a:pt x="285750" y="192345"/>
                </a:moveTo>
                <a:cubicBezTo>
                  <a:pt x="302806" y="182434"/>
                  <a:pt x="314325" y="164038"/>
                  <a:pt x="314325" y="142875"/>
                </a:cubicBezTo>
                <a:cubicBezTo>
                  <a:pt x="314325" y="111353"/>
                  <a:pt x="288697" y="85725"/>
                  <a:pt x="257175" y="85725"/>
                </a:cubicBezTo>
                <a:cubicBezTo>
                  <a:pt x="225653" y="85725"/>
                  <a:pt x="200025" y="111353"/>
                  <a:pt x="200025" y="142875"/>
                </a:cubicBezTo>
                <a:cubicBezTo>
                  <a:pt x="200025" y="164038"/>
                  <a:pt x="211544" y="182523"/>
                  <a:pt x="228600" y="192345"/>
                </a:cubicBezTo>
                <a:lnTo>
                  <a:pt x="228600" y="428625"/>
                </a:lnTo>
                <a:cubicBezTo>
                  <a:pt x="228600" y="444431"/>
                  <a:pt x="241369" y="457200"/>
                  <a:pt x="257175" y="457200"/>
                </a:cubicBezTo>
                <a:cubicBezTo>
                  <a:pt x="272981" y="457200"/>
                  <a:pt x="285750" y="444431"/>
                  <a:pt x="285750" y="428625"/>
                </a:cubicBezTo>
                <a:lnTo>
                  <a:pt x="285750" y="192345"/>
                </a:lnTo>
                <a:close/>
                <a:moveTo>
                  <a:pt x="160913" y="81260"/>
                </a:moveTo>
                <a:cubicBezTo>
                  <a:pt x="167342" y="71259"/>
                  <a:pt x="164396" y="58043"/>
                  <a:pt x="154484" y="51614"/>
                </a:cubicBezTo>
                <a:cubicBezTo>
                  <a:pt x="144572" y="45184"/>
                  <a:pt x="131266" y="48131"/>
                  <a:pt x="124837" y="58043"/>
                </a:cubicBezTo>
                <a:cubicBezTo>
                  <a:pt x="109121" y="82510"/>
                  <a:pt x="100013" y="111621"/>
                  <a:pt x="100013" y="142875"/>
                </a:cubicBezTo>
                <a:cubicBezTo>
                  <a:pt x="100013" y="174129"/>
                  <a:pt x="109121" y="203240"/>
                  <a:pt x="124837" y="227707"/>
                </a:cubicBezTo>
                <a:cubicBezTo>
                  <a:pt x="131266" y="237708"/>
                  <a:pt x="144482" y="240566"/>
                  <a:pt x="154484" y="234136"/>
                </a:cubicBezTo>
                <a:cubicBezTo>
                  <a:pt x="164485" y="227707"/>
                  <a:pt x="167342" y="214491"/>
                  <a:pt x="160913" y="204490"/>
                </a:cubicBezTo>
                <a:cubicBezTo>
                  <a:pt x="149483" y="186720"/>
                  <a:pt x="142875" y="165556"/>
                  <a:pt x="142875" y="142875"/>
                </a:cubicBezTo>
                <a:cubicBezTo>
                  <a:pt x="142875" y="120194"/>
                  <a:pt x="149483" y="99030"/>
                  <a:pt x="160913" y="81260"/>
                </a:cubicBezTo>
                <a:close/>
                <a:moveTo>
                  <a:pt x="389513" y="58043"/>
                </a:moveTo>
                <a:cubicBezTo>
                  <a:pt x="383084" y="48042"/>
                  <a:pt x="369868" y="45184"/>
                  <a:pt x="359866" y="51614"/>
                </a:cubicBezTo>
                <a:cubicBezTo>
                  <a:pt x="349865" y="58043"/>
                  <a:pt x="347008" y="71259"/>
                  <a:pt x="353437" y="81260"/>
                </a:cubicBezTo>
                <a:cubicBezTo>
                  <a:pt x="364867" y="99030"/>
                  <a:pt x="371475" y="120194"/>
                  <a:pt x="371475" y="142875"/>
                </a:cubicBezTo>
                <a:cubicBezTo>
                  <a:pt x="371475" y="165556"/>
                  <a:pt x="364867" y="186720"/>
                  <a:pt x="353437" y="204490"/>
                </a:cubicBezTo>
                <a:cubicBezTo>
                  <a:pt x="347008" y="214491"/>
                  <a:pt x="349954" y="227707"/>
                  <a:pt x="359866" y="234136"/>
                </a:cubicBezTo>
                <a:cubicBezTo>
                  <a:pt x="369778" y="240566"/>
                  <a:pt x="383084" y="237619"/>
                  <a:pt x="389513" y="227707"/>
                </a:cubicBezTo>
                <a:cubicBezTo>
                  <a:pt x="405229" y="203240"/>
                  <a:pt x="414338" y="174129"/>
                  <a:pt x="414338" y="142875"/>
                </a:cubicBezTo>
                <a:cubicBezTo>
                  <a:pt x="414338" y="111621"/>
                  <a:pt x="405229" y="82510"/>
                  <a:pt x="389513" y="58043"/>
                </a:cubicBezTo>
                <a:close/>
              </a:path>
            </a:pathLst>
          </a:custGeom>
          <a:solidFill>
            <a:srgbClr val="A5A8D1"/>
          </a:solidFill>
          <a:ln/>
        </p:spPr>
      </p:sp>
      <p:sp>
        <p:nvSpPr>
          <p:cNvPr id="16" name="Text 14"/>
          <p:cNvSpPr/>
          <p:nvPr/>
        </p:nvSpPr>
        <p:spPr>
          <a:xfrm>
            <a:off x="8951317" y="4673600"/>
            <a:ext cx="20828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Cross-Pollination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8723511" y="4978400"/>
            <a:ext cx="2540000" cy="203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Facilitates knowledge transfer.</a:t>
            </a:r>
            <a:endParaRPr lang="en-US" sz="1600" dirty="0"/>
          </a:p>
        </p:txBody>
      </p:sp>
    </p:spTree>
  </p:cSld>
  <p:clrMapOvr>
    <a:masterClrMapping/>
  </p:clrMapOvr>
  <p:transition>
    <p:fade/>
    <p:spd val="me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1115" y="-8255"/>
            <a:ext cx="12237085" cy="6868795"/>
          </a:xfrm>
          <a:prstGeom prst="rect">
            <a:avLst/>
          </a:prstGeom>
          <a:solidFill>
            <a:srgbClr val="FAF3D7"/>
          </a:solidFill>
          <a:ln/>
        </p:spPr>
      </p:sp>
      <p:sp>
        <p:nvSpPr>
          <p:cNvPr id="3" name="Text 1"/>
          <p:cNvSpPr/>
          <p:nvPr/>
        </p:nvSpPr>
        <p:spPr>
          <a:xfrm>
            <a:off x="-31115" y="-8255"/>
            <a:ext cx="12237085" cy="686879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5340032" y="3726295"/>
            <a:ext cx="1483360" cy="1395730"/>
          </a:xfrm>
          <a:prstGeom prst="ellipse">
            <a:avLst/>
          </a:prstGeom>
          <a:solidFill>
            <a:srgbClr val="FDF1E1"/>
          </a:solidFill>
          <a:ln w="101600">
            <a:solidFill>
              <a:srgbClr val="171717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340032" y="3726295"/>
            <a:ext cx="1483360" cy="139573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5400" b="1" dirty="0">
                <a:solidFill>
                  <a:srgbClr val="DD5142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05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 flipV="1">
            <a:off x="-31115" y="-5715"/>
            <a:ext cx="12237085" cy="3447415"/>
          </a:xfrm>
          <a:prstGeom prst="rect">
            <a:avLst/>
          </a:prstGeom>
          <a:solidFill>
            <a:srgbClr val="C15145"/>
          </a:solidFill>
          <a:ln/>
        </p:spPr>
      </p:sp>
      <p:sp>
        <p:nvSpPr>
          <p:cNvPr id="7" name="Text 5"/>
          <p:cNvSpPr/>
          <p:nvPr/>
        </p:nvSpPr>
        <p:spPr>
          <a:xfrm>
            <a:off x="-31115" y="-5715"/>
            <a:ext cx="12237085" cy="34474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027430" y="5329555"/>
            <a:ext cx="10121900" cy="533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17171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Life-Work Balance Engine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5245100" y="2607310"/>
            <a:ext cx="1703070" cy="455930"/>
          </a:xfrm>
          <a:prstGeom prst="roundRect">
            <a:avLst>
              <a:gd name="adj" fmla="val 50000"/>
            </a:avLst>
          </a:prstGeom>
          <a:solidFill>
            <a:srgbClr val="B2C3F7"/>
          </a:solidFill>
          <a:ln/>
        </p:spPr>
      </p:sp>
      <p:sp>
        <p:nvSpPr>
          <p:cNvPr id="10" name="Text 8"/>
          <p:cNvSpPr/>
          <p:nvPr/>
        </p:nvSpPr>
        <p:spPr>
          <a:xfrm>
            <a:off x="5245100" y="2607310"/>
            <a:ext cx="1703070" cy="45593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 flipH="1">
            <a:off x="11087735" y="37420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2" name="Text 10"/>
          <p:cNvSpPr/>
          <p:nvPr/>
        </p:nvSpPr>
        <p:spPr>
          <a:xfrm>
            <a:off x="11087735" y="37420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 flipH="1">
            <a:off x="11087735" y="431609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4" name="Text 12"/>
          <p:cNvSpPr/>
          <p:nvPr/>
        </p:nvSpPr>
        <p:spPr>
          <a:xfrm>
            <a:off x="11087735" y="431609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 flipH="1">
            <a:off x="11087735" y="489013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6" name="Text 14"/>
          <p:cNvSpPr/>
          <p:nvPr/>
        </p:nvSpPr>
        <p:spPr>
          <a:xfrm>
            <a:off x="11087735" y="489013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7" name="Shape 15"/>
          <p:cNvSpPr/>
          <p:nvPr/>
        </p:nvSpPr>
        <p:spPr>
          <a:xfrm flipH="1">
            <a:off x="11087735" y="546354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8" name="Text 16"/>
          <p:cNvSpPr/>
          <p:nvPr/>
        </p:nvSpPr>
        <p:spPr>
          <a:xfrm>
            <a:off x="11087735" y="546354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 flipH="1">
            <a:off x="11087735" y="603758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0" name="Text 18"/>
          <p:cNvSpPr/>
          <p:nvPr/>
        </p:nvSpPr>
        <p:spPr>
          <a:xfrm>
            <a:off x="11087735" y="603758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1" name="Shape 19"/>
          <p:cNvSpPr/>
          <p:nvPr/>
        </p:nvSpPr>
        <p:spPr>
          <a:xfrm flipH="1">
            <a:off x="1027430" y="37420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2" name="Text 20"/>
          <p:cNvSpPr/>
          <p:nvPr/>
        </p:nvSpPr>
        <p:spPr>
          <a:xfrm>
            <a:off x="1027430" y="37420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3" name="Shape 21"/>
          <p:cNvSpPr/>
          <p:nvPr/>
        </p:nvSpPr>
        <p:spPr>
          <a:xfrm flipH="1">
            <a:off x="1027430" y="431609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4" name="Text 22"/>
          <p:cNvSpPr/>
          <p:nvPr/>
        </p:nvSpPr>
        <p:spPr>
          <a:xfrm>
            <a:off x="1027430" y="431609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5" name="Shape 23"/>
          <p:cNvSpPr/>
          <p:nvPr/>
        </p:nvSpPr>
        <p:spPr>
          <a:xfrm flipH="1">
            <a:off x="1027430" y="489013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6" name="Text 24"/>
          <p:cNvSpPr/>
          <p:nvPr/>
        </p:nvSpPr>
        <p:spPr>
          <a:xfrm>
            <a:off x="1027430" y="489013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7" name="Shape 25"/>
          <p:cNvSpPr/>
          <p:nvPr/>
        </p:nvSpPr>
        <p:spPr>
          <a:xfrm flipH="1">
            <a:off x="1027430" y="546354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8" name="Text 26"/>
          <p:cNvSpPr/>
          <p:nvPr/>
        </p:nvSpPr>
        <p:spPr>
          <a:xfrm>
            <a:off x="1027430" y="546354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9" name="Shape 27"/>
          <p:cNvSpPr/>
          <p:nvPr/>
        </p:nvSpPr>
        <p:spPr>
          <a:xfrm flipH="1">
            <a:off x="1027430" y="603758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30" name="Text 28"/>
          <p:cNvSpPr/>
          <p:nvPr/>
        </p:nvSpPr>
        <p:spPr>
          <a:xfrm>
            <a:off x="1027430" y="603758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1" name="Text 29"/>
          <p:cNvSpPr/>
          <p:nvPr/>
        </p:nvSpPr>
        <p:spPr>
          <a:xfrm>
            <a:off x="5520690" y="2592705"/>
            <a:ext cx="1152525" cy="42037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DD514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PART</a:t>
            </a:r>
            <a:endParaRPr lang="en-US" sz="1600" dirty="0"/>
          </a:p>
        </p:txBody>
      </p:sp>
      <p:sp>
        <p:nvSpPr>
          <p:cNvPr id="32" name="Shape 30"/>
          <p:cNvSpPr/>
          <p:nvPr/>
        </p:nvSpPr>
        <p:spPr>
          <a:xfrm flipH="1">
            <a:off x="11087735" y="37973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3" name="Text 31"/>
          <p:cNvSpPr/>
          <p:nvPr/>
        </p:nvSpPr>
        <p:spPr>
          <a:xfrm>
            <a:off x="11087735" y="37973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4" name="Shape 32"/>
          <p:cNvSpPr/>
          <p:nvPr/>
        </p:nvSpPr>
        <p:spPr>
          <a:xfrm flipH="1">
            <a:off x="11087735" y="95377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5" name="Text 33"/>
          <p:cNvSpPr/>
          <p:nvPr/>
        </p:nvSpPr>
        <p:spPr>
          <a:xfrm>
            <a:off x="11087735" y="95377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6" name="Shape 34"/>
          <p:cNvSpPr/>
          <p:nvPr/>
        </p:nvSpPr>
        <p:spPr>
          <a:xfrm flipH="1">
            <a:off x="11087735" y="152781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7" name="Text 35"/>
          <p:cNvSpPr/>
          <p:nvPr/>
        </p:nvSpPr>
        <p:spPr>
          <a:xfrm>
            <a:off x="11087735" y="152781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8" name="Shape 36"/>
          <p:cNvSpPr/>
          <p:nvPr/>
        </p:nvSpPr>
        <p:spPr>
          <a:xfrm flipH="1">
            <a:off x="11087735" y="210121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9" name="Text 37"/>
          <p:cNvSpPr/>
          <p:nvPr/>
        </p:nvSpPr>
        <p:spPr>
          <a:xfrm>
            <a:off x="11087735" y="210121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0" name="Shape 38"/>
          <p:cNvSpPr/>
          <p:nvPr/>
        </p:nvSpPr>
        <p:spPr>
          <a:xfrm flipH="1">
            <a:off x="11087735" y="26752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1" name="Text 39"/>
          <p:cNvSpPr/>
          <p:nvPr/>
        </p:nvSpPr>
        <p:spPr>
          <a:xfrm>
            <a:off x="11087735" y="26752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2" name="Shape 40"/>
          <p:cNvSpPr/>
          <p:nvPr/>
        </p:nvSpPr>
        <p:spPr>
          <a:xfrm flipH="1">
            <a:off x="1027430" y="37973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3" name="Text 41"/>
          <p:cNvSpPr/>
          <p:nvPr/>
        </p:nvSpPr>
        <p:spPr>
          <a:xfrm>
            <a:off x="1027430" y="37973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4" name="Shape 42"/>
          <p:cNvSpPr/>
          <p:nvPr/>
        </p:nvSpPr>
        <p:spPr>
          <a:xfrm flipH="1">
            <a:off x="1027430" y="95377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5" name="Text 43"/>
          <p:cNvSpPr/>
          <p:nvPr/>
        </p:nvSpPr>
        <p:spPr>
          <a:xfrm>
            <a:off x="1027430" y="95377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6" name="Shape 44"/>
          <p:cNvSpPr/>
          <p:nvPr/>
        </p:nvSpPr>
        <p:spPr>
          <a:xfrm flipH="1">
            <a:off x="1027430" y="152781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7" name="Text 45"/>
          <p:cNvSpPr/>
          <p:nvPr/>
        </p:nvSpPr>
        <p:spPr>
          <a:xfrm>
            <a:off x="1027430" y="152781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8" name="Shape 46"/>
          <p:cNvSpPr/>
          <p:nvPr/>
        </p:nvSpPr>
        <p:spPr>
          <a:xfrm flipH="1">
            <a:off x="1027430" y="210121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9" name="Text 47"/>
          <p:cNvSpPr/>
          <p:nvPr/>
        </p:nvSpPr>
        <p:spPr>
          <a:xfrm>
            <a:off x="1027430" y="210121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0" name="Shape 48"/>
          <p:cNvSpPr/>
          <p:nvPr/>
        </p:nvSpPr>
        <p:spPr>
          <a:xfrm flipH="1">
            <a:off x="1027430" y="26752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51" name="Text 49"/>
          <p:cNvSpPr/>
          <p:nvPr/>
        </p:nvSpPr>
        <p:spPr>
          <a:xfrm>
            <a:off x="1027430" y="26752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52" name="Image 0" descr="https://kimi-img.moonshot.cn/pub/slides/slides_tmpl/image/25-08-27-19:59:58-d2nf6fh8bjvh7rlj01t0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238625" y="811530"/>
            <a:ext cx="3714750" cy="1534160"/>
          </a:xfrm>
          <a:prstGeom prst="rect">
            <a:avLst/>
          </a:prstGeom>
        </p:spPr>
      </p:pic>
      <p:sp>
        <p:nvSpPr>
          <p:cNvPr id="53" name="Shape 50"/>
          <p:cNvSpPr/>
          <p:nvPr/>
        </p:nvSpPr>
        <p:spPr>
          <a:xfrm>
            <a:off x="-38735" y="3382010"/>
            <a:ext cx="12258675" cy="128270"/>
          </a:xfrm>
          <a:prstGeom prst="rect">
            <a:avLst/>
          </a:prstGeom>
          <a:solidFill>
            <a:srgbClr val="181717"/>
          </a:solidFill>
          <a:ln/>
        </p:spPr>
      </p:sp>
      <p:sp>
        <p:nvSpPr>
          <p:cNvPr id="54" name="Text 51"/>
          <p:cNvSpPr/>
          <p:nvPr/>
        </p:nvSpPr>
        <p:spPr>
          <a:xfrm>
            <a:off x="-38735" y="3382010"/>
            <a:ext cx="12258675" cy="12827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</p:spTree>
  </p:cSld>
  <p:clrMapOvr>
    <a:masterClrMapping/>
  </p:clrMapOvr>
  <p:transition>
    <p:fade/>
    <p:spd val="me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solidFill>
            <a:srgbClr val="FCF8E5"/>
          </a:solidFill>
          <a:ln/>
        </p:spPr>
      </p:sp>
      <p:sp>
        <p:nvSpPr>
          <p:cNvPr id="3" name="Text 1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0" y="254000"/>
            <a:ext cx="12192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3000" dirty="0">
                <a:solidFill>
                  <a:srgbClr val="C65B4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The Life-Work Balance Engine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254000" y="1016000"/>
            <a:ext cx="5689600" cy="4470400"/>
          </a:xfrm>
          <a:custGeom>
            <a:avLst/>
            <a:gdLst/>
            <a:ahLst/>
            <a:cxnLst/>
            <a:rect l="l" t="t" r="r" b="b"/>
            <a:pathLst>
              <a:path w="5689600" h="4470400">
                <a:moveTo>
                  <a:pt x="152396" y="0"/>
                </a:moveTo>
                <a:lnTo>
                  <a:pt x="5537204" y="0"/>
                </a:lnTo>
                <a:cubicBezTo>
                  <a:pt x="5621370" y="0"/>
                  <a:pt x="5689600" y="68230"/>
                  <a:pt x="5689600" y="152396"/>
                </a:cubicBezTo>
                <a:lnTo>
                  <a:pt x="5689600" y="4318004"/>
                </a:lnTo>
                <a:cubicBezTo>
                  <a:pt x="5689600" y="4402170"/>
                  <a:pt x="5621370" y="4470400"/>
                  <a:pt x="5537204" y="4470400"/>
                </a:cubicBezTo>
                <a:lnTo>
                  <a:pt x="152396" y="4470400"/>
                </a:lnTo>
                <a:cubicBezTo>
                  <a:pt x="68230" y="4470400"/>
                  <a:pt x="0" y="4402170"/>
                  <a:pt x="0" y="4318004"/>
                </a:cubicBezTo>
                <a:lnTo>
                  <a:pt x="0" y="152396"/>
                </a:lnTo>
                <a:cubicBezTo>
                  <a:pt x="0" y="68286"/>
                  <a:pt x="68286" y="0"/>
                  <a:pt x="152396" y="0"/>
                </a:cubicBezTo>
                <a:close/>
              </a:path>
            </a:pathLst>
          </a:custGeom>
          <a:solidFill>
            <a:srgbClr val="E9792E">
              <a:alpha val="10196"/>
            </a:srgbClr>
          </a:solidFill>
          <a:ln/>
          <a:effectLst>
            <a:outerShdw sx="100000" sy="100000" kx="0" ky="0" algn="bl" rotWithShape="0" blurRad="190500" dist="127000" dir="5400000">
              <a:srgbClr val="000000">
                <a:alpha val="10196"/>
              </a:srgbClr>
            </a:outerShdw>
          </a:effectLst>
        </p:spPr>
      </p:sp>
      <p:sp>
        <p:nvSpPr>
          <p:cNvPr id="6" name="Text 4"/>
          <p:cNvSpPr/>
          <p:nvPr/>
        </p:nvSpPr>
        <p:spPr>
          <a:xfrm>
            <a:off x="558800" y="1320800"/>
            <a:ext cx="5588000" cy="406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E9792E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Foundation Track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558800" y="1879600"/>
            <a:ext cx="50800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Secures the non-negotiables: housing, mental health, and sensory safety. This is the base upon which everything else is built.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558800" y="2844800"/>
            <a:ext cx="5080000" cy="2336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222250" indent="-222250">
              <a:lnSpc>
                <a:spcPct val="120000"/>
              </a:lnSpc>
              <a:spcBef>
                <a:spcPts val="10"/>
              </a:spcBef>
              <a:buSzPct val="100000"/>
              <a:buChar char="•"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Housing Security</a:t>
            </a:r>
            <a:pPr indent="0" marL="0">
              <a:lnSpc>
                <a:spcPct val="120000"/>
              </a:lnSpc>
              <a:buNone/>
            </a:pPr>
            <a:endParaRPr lang="en-US" sz="1600" dirty="0"/>
          </a:p>
          <a:p>
            <a:pPr marL="222250" indent="-222250">
              <a:lnSpc>
                <a:spcPct val="120000"/>
              </a:lnSpc>
              <a:spcBef>
                <a:spcPts val="10"/>
              </a:spcBef>
              <a:buSzPct val="100000"/>
              <a:buChar char="•"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Mental Health Support</a:t>
            </a:r>
            <a:pPr indent="0" marL="0">
              <a:lnSpc>
                <a:spcPct val="120000"/>
              </a:lnSpc>
              <a:buNone/>
            </a:pPr>
            <a:endParaRPr lang="en-US" sz="1600" dirty="0"/>
          </a:p>
          <a:p>
            <a:pPr marL="222250" indent="-222250">
              <a:lnSpc>
                <a:spcPct val="120000"/>
              </a:lnSpc>
              <a:spcBef>
                <a:spcPts val="10"/>
              </a:spcBef>
              <a:buSzPct val="100000"/>
              <a:buChar char="•"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Sensory Safety Protocols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6248400" y="1016000"/>
            <a:ext cx="5689600" cy="4470400"/>
          </a:xfrm>
          <a:custGeom>
            <a:avLst/>
            <a:gdLst/>
            <a:ahLst/>
            <a:cxnLst/>
            <a:rect l="l" t="t" r="r" b="b"/>
            <a:pathLst>
              <a:path w="5689600" h="4470400">
                <a:moveTo>
                  <a:pt x="152396" y="0"/>
                </a:moveTo>
                <a:lnTo>
                  <a:pt x="5537204" y="0"/>
                </a:lnTo>
                <a:cubicBezTo>
                  <a:pt x="5621370" y="0"/>
                  <a:pt x="5689600" y="68230"/>
                  <a:pt x="5689600" y="152396"/>
                </a:cubicBezTo>
                <a:lnTo>
                  <a:pt x="5689600" y="4318004"/>
                </a:lnTo>
                <a:cubicBezTo>
                  <a:pt x="5689600" y="4402170"/>
                  <a:pt x="5621370" y="4470400"/>
                  <a:pt x="5537204" y="4470400"/>
                </a:cubicBezTo>
                <a:lnTo>
                  <a:pt x="152396" y="4470400"/>
                </a:lnTo>
                <a:cubicBezTo>
                  <a:pt x="68230" y="4470400"/>
                  <a:pt x="0" y="4402170"/>
                  <a:pt x="0" y="4318004"/>
                </a:cubicBezTo>
                <a:lnTo>
                  <a:pt x="0" y="152396"/>
                </a:lnTo>
                <a:cubicBezTo>
                  <a:pt x="0" y="68286"/>
                  <a:pt x="68286" y="0"/>
                  <a:pt x="152396" y="0"/>
                </a:cubicBezTo>
                <a:close/>
              </a:path>
            </a:pathLst>
          </a:custGeom>
          <a:solidFill>
            <a:srgbClr val="A5A8D1">
              <a:alpha val="20000"/>
            </a:srgbClr>
          </a:solidFill>
          <a:ln/>
          <a:effectLst>
            <a:outerShdw sx="100000" sy="100000" kx="0" ky="0" algn="bl" rotWithShape="0" blurRad="190500" dist="127000" dir="5400000">
              <a:srgbClr val="000000">
                <a:alpha val="10196"/>
              </a:srgbClr>
            </a:outerShdw>
          </a:effectLst>
        </p:spPr>
      </p:sp>
      <p:sp>
        <p:nvSpPr>
          <p:cNvPr id="10" name="Text 8"/>
          <p:cNvSpPr/>
          <p:nvPr/>
        </p:nvSpPr>
        <p:spPr>
          <a:xfrm>
            <a:off x="6553200" y="1320800"/>
            <a:ext cx="5588000" cy="406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A5A8D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Aspiration Track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6553200" y="1879600"/>
            <a:ext cx="5080000" cy="508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Hosts personal and professional growth: career, creativity, and social impact. This is where individuals thrive.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6553200" y="2590800"/>
            <a:ext cx="5080000" cy="2590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222250" indent="-222250">
              <a:lnSpc>
                <a:spcPct val="120000"/>
              </a:lnSpc>
              <a:spcBef>
                <a:spcPts val="10"/>
              </a:spcBef>
              <a:buSzPct val="100000"/>
              <a:buChar char="•"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Career Advancement</a:t>
            </a:r>
            <a:pPr indent="0" marL="0">
              <a:lnSpc>
                <a:spcPct val="120000"/>
              </a:lnSpc>
              <a:buNone/>
            </a:pPr>
            <a:endParaRPr lang="en-US" sz="1600" dirty="0"/>
          </a:p>
          <a:p>
            <a:pPr marL="222250" indent="-222250">
              <a:lnSpc>
                <a:spcPct val="120000"/>
              </a:lnSpc>
              <a:spcBef>
                <a:spcPts val="10"/>
              </a:spcBef>
              <a:buSzPct val="100000"/>
              <a:buChar char="•"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Creative Projects</a:t>
            </a:r>
            <a:pPr indent="0" marL="0">
              <a:lnSpc>
                <a:spcPct val="120000"/>
              </a:lnSpc>
              <a:buNone/>
            </a:pPr>
            <a:endParaRPr lang="en-US" sz="1600" dirty="0"/>
          </a:p>
          <a:p>
            <a:pPr marL="222250" indent="-222250">
              <a:lnSpc>
                <a:spcPct val="120000"/>
              </a:lnSpc>
              <a:spcBef>
                <a:spcPts val="10"/>
              </a:spcBef>
              <a:buSzPct val="100000"/>
              <a:buChar char="•"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Social Impact Initiatives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406400" y="5842000"/>
            <a:ext cx="1137920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An </a:t>
            </a:r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C65B4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if-then policy engine</a:t>
            </a:r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 automatically downgrades workload when Foundation sensors detect risk, preventing burnout before humans notice.</a:t>
            </a:r>
            <a:endParaRPr lang="en-US" sz="1600" dirty="0"/>
          </a:p>
        </p:txBody>
      </p:sp>
    </p:spTree>
  </p:cSld>
  <p:clrMapOvr>
    <a:masterClrMapping/>
  </p:clrMapOvr>
  <p:transition>
    <p:fade/>
    <p:spd val="me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solidFill>
            <a:srgbClr val="FCF8E5"/>
          </a:solidFill>
          <a:ln/>
        </p:spPr>
      </p:sp>
      <p:sp>
        <p:nvSpPr>
          <p:cNvPr id="3" name="Text 1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254000" y="1625600"/>
            <a:ext cx="5943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00000"/>
              </a:lnSpc>
              <a:buNone/>
            </a:pPr>
            <a:r>
              <a:rPr lang="en-US" sz="3000" dirty="0">
                <a:solidFill>
                  <a:srgbClr val="C65B4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Neurodivergent-First Protocol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254000" y="2286000"/>
            <a:ext cx="5435600" cy="1219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All project pipelines inherit safety protocols by default. Agile sprints are replaced with heart-rate-synced cycles that respect attention residue, making the ecosystem safe for autism, ADHD, and PTSD neurowiring.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254000" y="3810000"/>
            <a:ext cx="5435600" cy="609600"/>
          </a:xfrm>
          <a:custGeom>
            <a:avLst/>
            <a:gdLst/>
            <a:ahLst/>
            <a:cxnLst/>
            <a:rect l="l" t="t" r="r" b="b"/>
            <a:pathLst>
              <a:path w="5435600" h="609600">
                <a:moveTo>
                  <a:pt x="101602" y="0"/>
                </a:moveTo>
                <a:lnTo>
                  <a:pt x="5333998" y="0"/>
                </a:lnTo>
                <a:cubicBezTo>
                  <a:pt x="5390111" y="0"/>
                  <a:pt x="5435600" y="45489"/>
                  <a:pt x="5435600" y="101602"/>
                </a:cubicBezTo>
                <a:lnTo>
                  <a:pt x="5435600" y="507998"/>
                </a:lnTo>
                <a:cubicBezTo>
                  <a:pt x="5435600" y="564111"/>
                  <a:pt x="5390111" y="609600"/>
                  <a:pt x="5333998" y="609600"/>
                </a:cubicBezTo>
                <a:lnTo>
                  <a:pt x="101602" y="609600"/>
                </a:lnTo>
                <a:cubicBezTo>
                  <a:pt x="45489" y="609600"/>
                  <a:pt x="0" y="564111"/>
                  <a:pt x="0" y="507998"/>
                </a:cubicBezTo>
                <a:lnTo>
                  <a:pt x="0" y="101602"/>
                </a:lnTo>
                <a:cubicBezTo>
                  <a:pt x="0" y="45526"/>
                  <a:pt x="45526" y="0"/>
                  <a:pt x="101602" y="0"/>
                </a:cubicBezTo>
                <a:close/>
              </a:path>
            </a:pathLst>
          </a:custGeom>
          <a:solidFill>
            <a:srgbClr val="E9792E">
              <a:alpha val="10196"/>
            </a:srgbClr>
          </a:solidFill>
          <a:ln/>
        </p:spPr>
      </p:sp>
      <p:sp>
        <p:nvSpPr>
          <p:cNvPr id="7" name="Shape 5"/>
          <p:cNvSpPr/>
          <p:nvPr/>
        </p:nvSpPr>
        <p:spPr>
          <a:xfrm>
            <a:off x="482600" y="3962400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15342" y="2580"/>
                </a:moveTo>
                <a:cubicBezTo>
                  <a:pt x="122734" y="-843"/>
                  <a:pt x="131266" y="-843"/>
                  <a:pt x="138658" y="2580"/>
                </a:cubicBezTo>
                <a:lnTo>
                  <a:pt x="247104" y="52685"/>
                </a:lnTo>
                <a:cubicBezTo>
                  <a:pt x="251321" y="54620"/>
                  <a:pt x="254000" y="58837"/>
                  <a:pt x="254000" y="63500"/>
                </a:cubicBezTo>
                <a:cubicBezTo>
                  <a:pt x="254000" y="68163"/>
                  <a:pt x="251321" y="72380"/>
                  <a:pt x="247104" y="74315"/>
                </a:cubicBezTo>
                <a:lnTo>
                  <a:pt x="138658" y="124420"/>
                </a:lnTo>
                <a:cubicBezTo>
                  <a:pt x="131266" y="127843"/>
                  <a:pt x="122734" y="127843"/>
                  <a:pt x="115342" y="124420"/>
                </a:cubicBezTo>
                <a:lnTo>
                  <a:pt x="6896" y="74315"/>
                </a:lnTo>
                <a:cubicBezTo>
                  <a:pt x="2679" y="72330"/>
                  <a:pt x="0" y="68114"/>
                  <a:pt x="0" y="63500"/>
                </a:cubicBezTo>
                <a:cubicBezTo>
                  <a:pt x="0" y="58886"/>
                  <a:pt x="2679" y="54620"/>
                  <a:pt x="6896" y="52685"/>
                </a:cubicBezTo>
                <a:lnTo>
                  <a:pt x="115342" y="2580"/>
                </a:lnTo>
                <a:close/>
                <a:moveTo>
                  <a:pt x="23862" y="108347"/>
                </a:moveTo>
                <a:lnTo>
                  <a:pt x="105370" y="146000"/>
                </a:lnTo>
                <a:cubicBezTo>
                  <a:pt x="119112" y="152350"/>
                  <a:pt x="134938" y="152350"/>
                  <a:pt x="148679" y="146000"/>
                </a:cubicBezTo>
                <a:lnTo>
                  <a:pt x="230188" y="108347"/>
                </a:lnTo>
                <a:lnTo>
                  <a:pt x="247104" y="116185"/>
                </a:lnTo>
                <a:cubicBezTo>
                  <a:pt x="251321" y="118120"/>
                  <a:pt x="254000" y="122337"/>
                  <a:pt x="254000" y="127000"/>
                </a:cubicBezTo>
                <a:cubicBezTo>
                  <a:pt x="254000" y="131663"/>
                  <a:pt x="251321" y="135880"/>
                  <a:pt x="247104" y="137815"/>
                </a:cubicBezTo>
                <a:lnTo>
                  <a:pt x="138658" y="187920"/>
                </a:lnTo>
                <a:cubicBezTo>
                  <a:pt x="131266" y="191343"/>
                  <a:pt x="122734" y="191343"/>
                  <a:pt x="115342" y="187920"/>
                </a:cubicBezTo>
                <a:lnTo>
                  <a:pt x="6896" y="137815"/>
                </a:lnTo>
                <a:cubicBezTo>
                  <a:pt x="2679" y="135830"/>
                  <a:pt x="0" y="131614"/>
                  <a:pt x="0" y="127000"/>
                </a:cubicBezTo>
                <a:cubicBezTo>
                  <a:pt x="0" y="122386"/>
                  <a:pt x="2679" y="118120"/>
                  <a:pt x="6896" y="116185"/>
                </a:cubicBezTo>
                <a:lnTo>
                  <a:pt x="23812" y="108347"/>
                </a:lnTo>
                <a:close/>
                <a:moveTo>
                  <a:pt x="6896" y="179685"/>
                </a:moveTo>
                <a:lnTo>
                  <a:pt x="23812" y="171847"/>
                </a:lnTo>
                <a:lnTo>
                  <a:pt x="105321" y="209500"/>
                </a:lnTo>
                <a:cubicBezTo>
                  <a:pt x="119063" y="215850"/>
                  <a:pt x="134888" y="215850"/>
                  <a:pt x="148630" y="209500"/>
                </a:cubicBezTo>
                <a:lnTo>
                  <a:pt x="230138" y="171847"/>
                </a:lnTo>
                <a:lnTo>
                  <a:pt x="247055" y="179685"/>
                </a:lnTo>
                <a:cubicBezTo>
                  <a:pt x="251271" y="181620"/>
                  <a:pt x="253950" y="185837"/>
                  <a:pt x="253950" y="190500"/>
                </a:cubicBezTo>
                <a:cubicBezTo>
                  <a:pt x="253950" y="195163"/>
                  <a:pt x="251271" y="199380"/>
                  <a:pt x="247055" y="201315"/>
                </a:cubicBezTo>
                <a:lnTo>
                  <a:pt x="138609" y="251420"/>
                </a:lnTo>
                <a:cubicBezTo>
                  <a:pt x="131217" y="254843"/>
                  <a:pt x="122684" y="254843"/>
                  <a:pt x="115292" y="251420"/>
                </a:cubicBezTo>
                <a:lnTo>
                  <a:pt x="6896" y="201315"/>
                </a:lnTo>
                <a:cubicBezTo>
                  <a:pt x="2679" y="199330"/>
                  <a:pt x="0" y="195114"/>
                  <a:pt x="0" y="190500"/>
                </a:cubicBezTo>
                <a:cubicBezTo>
                  <a:pt x="0" y="185886"/>
                  <a:pt x="2679" y="181620"/>
                  <a:pt x="6896" y="179685"/>
                </a:cubicBezTo>
                <a:close/>
              </a:path>
            </a:pathLst>
          </a:custGeom>
          <a:solidFill>
            <a:srgbClr val="E9792E"/>
          </a:solidFill>
          <a:ln/>
        </p:spPr>
      </p:sp>
      <p:sp>
        <p:nvSpPr>
          <p:cNvPr id="8" name="Text 6"/>
          <p:cNvSpPr/>
          <p:nvPr/>
        </p:nvSpPr>
        <p:spPr>
          <a:xfrm>
            <a:off x="965200" y="3962400"/>
            <a:ext cx="37084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Graduated Witnessing Membranes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254000" y="4622800"/>
            <a:ext cx="5435600" cy="609600"/>
          </a:xfrm>
          <a:custGeom>
            <a:avLst/>
            <a:gdLst/>
            <a:ahLst/>
            <a:cxnLst/>
            <a:rect l="l" t="t" r="r" b="b"/>
            <a:pathLst>
              <a:path w="5435600" h="609600">
                <a:moveTo>
                  <a:pt x="101602" y="0"/>
                </a:moveTo>
                <a:lnTo>
                  <a:pt x="5333998" y="0"/>
                </a:lnTo>
                <a:cubicBezTo>
                  <a:pt x="5390111" y="0"/>
                  <a:pt x="5435600" y="45489"/>
                  <a:pt x="5435600" y="101602"/>
                </a:cubicBezTo>
                <a:lnTo>
                  <a:pt x="5435600" y="507998"/>
                </a:lnTo>
                <a:cubicBezTo>
                  <a:pt x="5435600" y="564111"/>
                  <a:pt x="5390111" y="609600"/>
                  <a:pt x="5333998" y="609600"/>
                </a:cubicBezTo>
                <a:lnTo>
                  <a:pt x="101602" y="609600"/>
                </a:lnTo>
                <a:cubicBezTo>
                  <a:pt x="45489" y="609600"/>
                  <a:pt x="0" y="564111"/>
                  <a:pt x="0" y="507998"/>
                </a:cubicBezTo>
                <a:lnTo>
                  <a:pt x="0" y="101602"/>
                </a:lnTo>
                <a:cubicBezTo>
                  <a:pt x="0" y="45526"/>
                  <a:pt x="45526" y="0"/>
                  <a:pt x="101602" y="0"/>
                </a:cubicBezTo>
                <a:close/>
              </a:path>
            </a:pathLst>
          </a:custGeom>
          <a:solidFill>
            <a:srgbClr val="E06C59">
              <a:alpha val="10196"/>
            </a:srgbClr>
          </a:solidFill>
          <a:ln/>
        </p:spPr>
      </p:sp>
      <p:sp>
        <p:nvSpPr>
          <p:cNvPr id="10" name="Shape 8"/>
          <p:cNvSpPr/>
          <p:nvPr/>
        </p:nvSpPr>
        <p:spPr>
          <a:xfrm>
            <a:off x="498475" y="4775200"/>
            <a:ext cx="222250" cy="254000"/>
          </a:xfrm>
          <a:custGeom>
            <a:avLst/>
            <a:gdLst/>
            <a:ahLst/>
            <a:cxnLst/>
            <a:rect l="l" t="t" r="r" b="b"/>
            <a:pathLst>
              <a:path w="222250" h="254000">
                <a:moveTo>
                  <a:pt x="111125" y="0"/>
                </a:moveTo>
                <a:cubicBezTo>
                  <a:pt x="102344" y="0"/>
                  <a:pt x="95250" y="7094"/>
                  <a:pt x="95250" y="15875"/>
                </a:cubicBezTo>
                <a:lnTo>
                  <a:pt x="95250" y="17463"/>
                </a:lnTo>
                <a:cubicBezTo>
                  <a:pt x="59035" y="24805"/>
                  <a:pt x="31750" y="56852"/>
                  <a:pt x="31750" y="95250"/>
                </a:cubicBezTo>
                <a:lnTo>
                  <a:pt x="31750" y="106015"/>
                </a:lnTo>
                <a:cubicBezTo>
                  <a:pt x="31750" y="129877"/>
                  <a:pt x="23614" y="153045"/>
                  <a:pt x="8731" y="171698"/>
                </a:cubicBezTo>
                <a:lnTo>
                  <a:pt x="3870" y="177750"/>
                </a:lnTo>
                <a:cubicBezTo>
                  <a:pt x="1339" y="180876"/>
                  <a:pt x="0" y="184745"/>
                  <a:pt x="0" y="188764"/>
                </a:cubicBezTo>
                <a:cubicBezTo>
                  <a:pt x="0" y="198487"/>
                  <a:pt x="7888" y="206375"/>
                  <a:pt x="17611" y="206375"/>
                </a:cubicBezTo>
                <a:lnTo>
                  <a:pt x="204589" y="206375"/>
                </a:lnTo>
                <a:cubicBezTo>
                  <a:pt x="214313" y="206375"/>
                  <a:pt x="222200" y="198487"/>
                  <a:pt x="222200" y="188764"/>
                </a:cubicBezTo>
                <a:cubicBezTo>
                  <a:pt x="222200" y="184745"/>
                  <a:pt x="220861" y="180876"/>
                  <a:pt x="218331" y="177750"/>
                </a:cubicBezTo>
                <a:lnTo>
                  <a:pt x="213469" y="171698"/>
                </a:lnTo>
                <a:cubicBezTo>
                  <a:pt x="198636" y="153045"/>
                  <a:pt x="190500" y="129877"/>
                  <a:pt x="190500" y="106015"/>
                </a:cubicBezTo>
                <a:lnTo>
                  <a:pt x="190500" y="95250"/>
                </a:lnTo>
                <a:cubicBezTo>
                  <a:pt x="190500" y="56852"/>
                  <a:pt x="163215" y="24805"/>
                  <a:pt x="127000" y="17462"/>
                </a:cubicBezTo>
                <a:lnTo>
                  <a:pt x="127000" y="15875"/>
                </a:lnTo>
                <a:cubicBezTo>
                  <a:pt x="127000" y="7094"/>
                  <a:pt x="119906" y="0"/>
                  <a:pt x="111125" y="0"/>
                </a:cubicBezTo>
                <a:close/>
                <a:moveTo>
                  <a:pt x="80367" y="230188"/>
                </a:moveTo>
                <a:cubicBezTo>
                  <a:pt x="83889" y="243880"/>
                  <a:pt x="96341" y="254000"/>
                  <a:pt x="111125" y="254000"/>
                </a:cubicBezTo>
                <a:cubicBezTo>
                  <a:pt x="125909" y="254000"/>
                  <a:pt x="138361" y="243880"/>
                  <a:pt x="141883" y="230188"/>
                </a:cubicBezTo>
                <a:lnTo>
                  <a:pt x="80367" y="230188"/>
                </a:lnTo>
                <a:close/>
              </a:path>
            </a:pathLst>
          </a:custGeom>
          <a:solidFill>
            <a:srgbClr val="E06C59"/>
          </a:solidFill>
          <a:ln/>
        </p:spPr>
      </p:sp>
      <p:sp>
        <p:nvSpPr>
          <p:cNvPr id="11" name="Text 9"/>
          <p:cNvSpPr/>
          <p:nvPr/>
        </p:nvSpPr>
        <p:spPr>
          <a:xfrm>
            <a:off x="965200" y="4775200"/>
            <a:ext cx="42037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Transition Warnings &amp; Noise Thresholds</a:t>
            </a:r>
            <a:endParaRPr lang="en-US" sz="1600" dirty="0"/>
          </a:p>
        </p:txBody>
      </p:sp>
      <p:pic>
        <p:nvPicPr>
          <p:cNvPr id="12" name="Image 0" descr="https://kimi-web-img.moonshot.cn/img/www.sibikeedu.com/78fa4ad083036585d30a3cd361cbd0f364a7cbf0.jpg">    </p:cNvPr>
          <p:cNvPicPr>
            <a:picLocks noChangeAspect="1"/>
          </p:cNvPicPr>
          <p:nvPr/>
        </p:nvPicPr>
        <p:blipFill>
          <a:blip r:embed="rId1"/>
          <a:srcRect l="11308" r="11308" t="0" b="0"/>
          <a:stretch/>
        </p:blipFill>
        <p:spPr>
          <a:xfrm>
            <a:off x="6096000" y="1047750"/>
            <a:ext cx="5842000" cy="4762500"/>
          </a:xfrm>
          <a:prstGeom prst="roundRect">
            <a:avLst>
              <a:gd name="adj" fmla="val 3200"/>
            </a:avLst>
          </a:prstGeom>
        </p:spPr>
      </p:pic>
    </p:spTree>
  </p:cSld>
  <p:clrMapOvr>
    <a:masterClrMapping/>
  </p:clrMapOvr>
  <p:transition>
    <p:fade/>
    <p:spd val="me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1115" y="8371"/>
            <a:ext cx="12237085" cy="6868795"/>
          </a:xfrm>
          <a:prstGeom prst="rect">
            <a:avLst/>
          </a:prstGeom>
          <a:solidFill>
            <a:srgbClr val="FAF3D7"/>
          </a:solidFill>
          <a:ln/>
        </p:spPr>
      </p:sp>
      <p:sp>
        <p:nvSpPr>
          <p:cNvPr id="3" name="Text 1"/>
          <p:cNvSpPr/>
          <p:nvPr/>
        </p:nvSpPr>
        <p:spPr>
          <a:xfrm>
            <a:off x="-31115" y="8371"/>
            <a:ext cx="12237085" cy="686879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4" name="Image 0" descr="https://kimi-img.moonshot.cn/pub/slides/slides_tmpl/image/25-08-27-19:59:58-d2nf6fh8bjvh7rlj01o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647190" y="1471930"/>
            <a:ext cx="8831580" cy="4670425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85140" y="517525"/>
            <a:ext cx="11198225" cy="58185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DD5142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485140" y="517525"/>
            <a:ext cx="11198225" cy="581850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-43180" y="-12065"/>
            <a:ext cx="528955" cy="528955"/>
          </a:xfrm>
          <a:prstGeom prst="rect">
            <a:avLst/>
          </a:prstGeom>
          <a:solidFill>
            <a:srgbClr val="DD5142"/>
          </a:solidFill>
          <a:ln/>
        </p:spPr>
      </p:sp>
      <p:sp>
        <p:nvSpPr>
          <p:cNvPr id="8" name="Text 5"/>
          <p:cNvSpPr/>
          <p:nvPr/>
        </p:nvSpPr>
        <p:spPr>
          <a:xfrm>
            <a:off x="-43180" y="-12065"/>
            <a:ext cx="528955" cy="52895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11683365" y="-12065"/>
            <a:ext cx="528955" cy="528955"/>
          </a:xfrm>
          <a:prstGeom prst="rect">
            <a:avLst/>
          </a:prstGeom>
          <a:solidFill>
            <a:srgbClr val="DD5142"/>
          </a:solidFill>
          <a:ln/>
        </p:spPr>
      </p:sp>
      <p:sp>
        <p:nvSpPr>
          <p:cNvPr id="10" name="Text 7"/>
          <p:cNvSpPr/>
          <p:nvPr/>
        </p:nvSpPr>
        <p:spPr>
          <a:xfrm>
            <a:off x="11683365" y="-12065"/>
            <a:ext cx="528955" cy="52895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-43180" y="6336030"/>
            <a:ext cx="528955" cy="528955"/>
          </a:xfrm>
          <a:prstGeom prst="rect">
            <a:avLst/>
          </a:prstGeom>
          <a:solidFill>
            <a:srgbClr val="DD5142"/>
          </a:solidFill>
          <a:ln/>
        </p:spPr>
      </p:sp>
      <p:sp>
        <p:nvSpPr>
          <p:cNvPr id="12" name="Text 9"/>
          <p:cNvSpPr/>
          <p:nvPr/>
        </p:nvSpPr>
        <p:spPr>
          <a:xfrm>
            <a:off x="-43180" y="6336030"/>
            <a:ext cx="528955" cy="52895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11683365" y="6336030"/>
            <a:ext cx="528955" cy="528955"/>
          </a:xfrm>
          <a:prstGeom prst="rect">
            <a:avLst/>
          </a:prstGeom>
          <a:solidFill>
            <a:srgbClr val="DD5142"/>
          </a:solidFill>
          <a:ln/>
        </p:spPr>
      </p:sp>
      <p:sp>
        <p:nvSpPr>
          <p:cNvPr id="14" name="Text 11"/>
          <p:cNvSpPr/>
          <p:nvPr/>
        </p:nvSpPr>
        <p:spPr>
          <a:xfrm>
            <a:off x="11683365" y="6336030"/>
            <a:ext cx="528955" cy="52895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 flipH="1">
            <a:off x="11866245" y="715645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6" name="Text 13"/>
          <p:cNvSpPr/>
          <p:nvPr/>
        </p:nvSpPr>
        <p:spPr>
          <a:xfrm>
            <a:off x="11866245" y="715645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7" name="Shape 14"/>
          <p:cNvSpPr/>
          <p:nvPr/>
        </p:nvSpPr>
        <p:spPr>
          <a:xfrm flipH="1">
            <a:off x="11866245" y="1321861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8" name="Text 15"/>
          <p:cNvSpPr/>
          <p:nvPr/>
        </p:nvSpPr>
        <p:spPr>
          <a:xfrm>
            <a:off x="11866245" y="1321861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9" name="Shape 16"/>
          <p:cNvSpPr/>
          <p:nvPr/>
        </p:nvSpPr>
        <p:spPr>
          <a:xfrm flipH="1">
            <a:off x="11866245" y="1928077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0" name="Text 17"/>
          <p:cNvSpPr/>
          <p:nvPr/>
        </p:nvSpPr>
        <p:spPr>
          <a:xfrm>
            <a:off x="11866245" y="1928077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1" name="Shape 18"/>
          <p:cNvSpPr/>
          <p:nvPr/>
        </p:nvSpPr>
        <p:spPr>
          <a:xfrm flipH="1">
            <a:off x="11866245" y="2533622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2" name="Text 19"/>
          <p:cNvSpPr/>
          <p:nvPr/>
        </p:nvSpPr>
        <p:spPr>
          <a:xfrm>
            <a:off x="11866245" y="2533622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3" name="Shape 20"/>
          <p:cNvSpPr/>
          <p:nvPr/>
        </p:nvSpPr>
        <p:spPr>
          <a:xfrm flipH="1">
            <a:off x="11866245" y="3139838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4" name="Text 21"/>
          <p:cNvSpPr/>
          <p:nvPr/>
        </p:nvSpPr>
        <p:spPr>
          <a:xfrm>
            <a:off x="11866245" y="3139838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5" name="Shape 22"/>
          <p:cNvSpPr/>
          <p:nvPr/>
        </p:nvSpPr>
        <p:spPr>
          <a:xfrm flipH="1">
            <a:off x="11866245" y="3790983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6" name="Text 23"/>
          <p:cNvSpPr/>
          <p:nvPr/>
        </p:nvSpPr>
        <p:spPr>
          <a:xfrm>
            <a:off x="11866245" y="3790983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7" name="Shape 24"/>
          <p:cNvSpPr/>
          <p:nvPr/>
        </p:nvSpPr>
        <p:spPr>
          <a:xfrm flipH="1">
            <a:off x="11866245" y="4397199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8" name="Text 25"/>
          <p:cNvSpPr/>
          <p:nvPr/>
        </p:nvSpPr>
        <p:spPr>
          <a:xfrm>
            <a:off x="11866245" y="4397199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9" name="Shape 26"/>
          <p:cNvSpPr/>
          <p:nvPr/>
        </p:nvSpPr>
        <p:spPr>
          <a:xfrm flipH="1">
            <a:off x="11866245" y="5003415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30" name="Text 27"/>
          <p:cNvSpPr/>
          <p:nvPr/>
        </p:nvSpPr>
        <p:spPr>
          <a:xfrm>
            <a:off x="11866245" y="5003415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1" name="Shape 28"/>
          <p:cNvSpPr/>
          <p:nvPr/>
        </p:nvSpPr>
        <p:spPr>
          <a:xfrm flipH="1">
            <a:off x="11866245" y="5608960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32" name="Text 29"/>
          <p:cNvSpPr/>
          <p:nvPr/>
        </p:nvSpPr>
        <p:spPr>
          <a:xfrm>
            <a:off x="11866245" y="5608960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3" name="Shape 30"/>
          <p:cNvSpPr/>
          <p:nvPr/>
        </p:nvSpPr>
        <p:spPr>
          <a:xfrm flipH="1">
            <a:off x="174625" y="718820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34" name="Text 31"/>
          <p:cNvSpPr/>
          <p:nvPr/>
        </p:nvSpPr>
        <p:spPr>
          <a:xfrm>
            <a:off x="174625" y="718820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5" name="Shape 32"/>
          <p:cNvSpPr/>
          <p:nvPr/>
        </p:nvSpPr>
        <p:spPr>
          <a:xfrm flipH="1">
            <a:off x="174625" y="1325036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36" name="Text 33"/>
          <p:cNvSpPr/>
          <p:nvPr/>
        </p:nvSpPr>
        <p:spPr>
          <a:xfrm>
            <a:off x="174625" y="1325036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7" name="Shape 34"/>
          <p:cNvSpPr/>
          <p:nvPr/>
        </p:nvSpPr>
        <p:spPr>
          <a:xfrm flipH="1">
            <a:off x="174625" y="1931252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38" name="Text 35"/>
          <p:cNvSpPr/>
          <p:nvPr/>
        </p:nvSpPr>
        <p:spPr>
          <a:xfrm>
            <a:off x="174625" y="1931252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9" name="Shape 36"/>
          <p:cNvSpPr/>
          <p:nvPr/>
        </p:nvSpPr>
        <p:spPr>
          <a:xfrm flipH="1">
            <a:off x="174625" y="2536797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40" name="Text 37"/>
          <p:cNvSpPr/>
          <p:nvPr/>
        </p:nvSpPr>
        <p:spPr>
          <a:xfrm>
            <a:off x="174625" y="2536797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1" name="Shape 38"/>
          <p:cNvSpPr/>
          <p:nvPr/>
        </p:nvSpPr>
        <p:spPr>
          <a:xfrm flipH="1">
            <a:off x="174625" y="3143013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42" name="Text 39"/>
          <p:cNvSpPr/>
          <p:nvPr/>
        </p:nvSpPr>
        <p:spPr>
          <a:xfrm>
            <a:off x="174625" y="3143013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3" name="Shape 40"/>
          <p:cNvSpPr/>
          <p:nvPr/>
        </p:nvSpPr>
        <p:spPr>
          <a:xfrm flipH="1">
            <a:off x="174625" y="3794158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44" name="Text 41"/>
          <p:cNvSpPr/>
          <p:nvPr/>
        </p:nvSpPr>
        <p:spPr>
          <a:xfrm>
            <a:off x="174625" y="3794158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5" name="Shape 42"/>
          <p:cNvSpPr/>
          <p:nvPr/>
        </p:nvSpPr>
        <p:spPr>
          <a:xfrm flipH="1">
            <a:off x="174625" y="4400374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46" name="Text 43"/>
          <p:cNvSpPr/>
          <p:nvPr/>
        </p:nvSpPr>
        <p:spPr>
          <a:xfrm>
            <a:off x="174625" y="4400374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7" name="Shape 44"/>
          <p:cNvSpPr/>
          <p:nvPr/>
        </p:nvSpPr>
        <p:spPr>
          <a:xfrm flipH="1">
            <a:off x="174625" y="5006590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48" name="Text 45"/>
          <p:cNvSpPr/>
          <p:nvPr/>
        </p:nvSpPr>
        <p:spPr>
          <a:xfrm>
            <a:off x="174625" y="5006590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9" name="Shape 46"/>
          <p:cNvSpPr/>
          <p:nvPr/>
        </p:nvSpPr>
        <p:spPr>
          <a:xfrm flipH="1">
            <a:off x="174625" y="5612135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50" name="Text 47"/>
          <p:cNvSpPr/>
          <p:nvPr/>
        </p:nvSpPr>
        <p:spPr>
          <a:xfrm>
            <a:off x="174625" y="5612135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51" name="Image 1" descr="https://kimi-img.moonshot.cn/pub/slides/slides_tmpl/image/25-08-27-19:59:58-d2nf6fh8bjvh7rlj01n0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670" y="4430395"/>
            <a:ext cx="1343025" cy="1371600"/>
          </a:xfrm>
          <a:prstGeom prst="rect">
            <a:avLst/>
          </a:prstGeom>
        </p:spPr>
      </p:pic>
      <p:pic>
        <p:nvPicPr>
          <p:cNvPr id="52" name="Image 2" descr="https://kimi-img.moonshot.cn/pub/slides/slides_tmpl/image/25-08-27-19:59:58-d2nf6fh8bjvh7rlj01n0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28785" y="1471930"/>
            <a:ext cx="2218690" cy="2265680"/>
          </a:xfrm>
          <a:prstGeom prst="rect">
            <a:avLst/>
          </a:prstGeom>
        </p:spPr>
      </p:pic>
      <p:pic>
        <p:nvPicPr>
          <p:cNvPr id="53" name="Image 3" descr="https://kimi-img.moonshot.cn/pub/slides/slides_tmpl/image/25-08-27-19:59:58-d2nf6fh8bjvh7rlj01p0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9560" y="2618105"/>
            <a:ext cx="793750" cy="742315"/>
          </a:xfrm>
          <a:prstGeom prst="rect">
            <a:avLst/>
          </a:prstGeom>
        </p:spPr>
      </p:pic>
      <p:pic>
        <p:nvPicPr>
          <p:cNvPr id="54" name="Image 4" descr="https://kimi-img.moonshot.cn/pub/slides/slides_tmpl/image/25-08-27-19:59:58-d2nf6fh8bjvh7rlj01pg.sv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29560" y="3498850"/>
            <a:ext cx="793750" cy="742315"/>
          </a:xfrm>
          <a:prstGeom prst="rect">
            <a:avLst/>
          </a:prstGeom>
        </p:spPr>
      </p:pic>
      <p:pic>
        <p:nvPicPr>
          <p:cNvPr id="55" name="Image 5" descr="https://kimi-img.moonshot.cn/pub/slides/slides_tmpl/image/25-08-27-19:59:58-d2nf6fh8bjvh7rlj01q0.sv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9560" y="4341495"/>
            <a:ext cx="793750" cy="742315"/>
          </a:xfrm>
          <a:prstGeom prst="rect">
            <a:avLst/>
          </a:prstGeom>
        </p:spPr>
      </p:pic>
      <p:pic>
        <p:nvPicPr>
          <p:cNvPr id="56" name="Image 6" descr="https://kimi-img.moonshot.cn/pub/slides/slides_tmpl/image/25-08-27-19:59:58-d2nf6fh8bjvh7rlj01qg.sv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43015" y="3079750"/>
            <a:ext cx="793750" cy="742315"/>
          </a:xfrm>
          <a:prstGeom prst="rect">
            <a:avLst/>
          </a:prstGeom>
        </p:spPr>
      </p:pic>
      <p:pic>
        <p:nvPicPr>
          <p:cNvPr id="57" name="Image 7" descr="https://kimi-img.moonshot.cn/pub/slides/slides_tmpl/image/25-08-27-19:59:58-d2nf6fh8bjvh7rlj01r0.sv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43015" y="3918585"/>
            <a:ext cx="793750" cy="742315"/>
          </a:xfrm>
          <a:prstGeom prst="rect">
            <a:avLst/>
          </a:prstGeom>
        </p:spPr>
      </p:pic>
      <p:pic>
        <p:nvPicPr>
          <p:cNvPr id="58" name="Image 8" descr="https://kimi-img.moonshot.cn/pub/slides/slides_tmpl/image/25-08-27-19:59:58-d2nf6fh8bjvh7rlj01n0.sv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430260" y="951230"/>
            <a:ext cx="956310" cy="976630"/>
          </a:xfrm>
          <a:prstGeom prst="rect">
            <a:avLst/>
          </a:prstGeom>
        </p:spPr>
      </p:pic>
      <p:pic>
        <p:nvPicPr>
          <p:cNvPr id="59" name="Image 9" descr="https://kimi-img.moonshot.cn/pub/slides/slides_tmpl/image/25-08-27-19:59:58-d2nf6fh8bjvh7rlj01o0.sv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366135" y="875665"/>
            <a:ext cx="5460365" cy="1055370"/>
          </a:xfrm>
          <a:prstGeom prst="rect">
            <a:avLst/>
          </a:prstGeom>
        </p:spPr>
      </p:pic>
      <p:sp>
        <p:nvSpPr>
          <p:cNvPr id="60" name="Text 48"/>
          <p:cNvSpPr/>
          <p:nvPr/>
        </p:nvSpPr>
        <p:spPr>
          <a:xfrm>
            <a:off x="3749675" y="2679065"/>
            <a:ext cx="2450465" cy="68135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l" indent="0" marL="0">
              <a:lnSpc>
                <a:spcPct val="12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Heart &amp; Nexus</a:t>
            </a:r>
            <a:endParaRPr lang="en-US" sz="1600" dirty="0"/>
          </a:p>
        </p:txBody>
      </p:sp>
      <p:sp>
        <p:nvSpPr>
          <p:cNvPr id="61" name="Text 49"/>
          <p:cNvSpPr/>
          <p:nvPr/>
        </p:nvSpPr>
        <p:spPr>
          <a:xfrm>
            <a:off x="3749675" y="3526790"/>
            <a:ext cx="2450465" cy="68135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l" indent="0" marL="0">
              <a:lnSpc>
                <a:spcPct val="12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Three-Tier Model</a:t>
            </a:r>
            <a:endParaRPr lang="en-US" sz="1600" dirty="0"/>
          </a:p>
        </p:txBody>
      </p:sp>
      <p:sp>
        <p:nvSpPr>
          <p:cNvPr id="62" name="Text 50"/>
          <p:cNvSpPr/>
          <p:nvPr/>
        </p:nvSpPr>
        <p:spPr>
          <a:xfrm>
            <a:off x="3749675" y="4374515"/>
            <a:ext cx="2450465" cy="68135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l" indent="0" marL="0">
              <a:lnSpc>
                <a:spcPct val="12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Constitutional Economics</a:t>
            </a:r>
            <a:endParaRPr lang="en-US" sz="1600" dirty="0"/>
          </a:p>
        </p:txBody>
      </p:sp>
      <p:sp>
        <p:nvSpPr>
          <p:cNvPr id="63" name="Text 51"/>
          <p:cNvSpPr/>
          <p:nvPr/>
        </p:nvSpPr>
        <p:spPr>
          <a:xfrm>
            <a:off x="7279005" y="3140710"/>
            <a:ext cx="2519045" cy="61079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algn="l" indent="0" marL="0">
              <a:lnSpc>
                <a:spcPct val="12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Governance by Coherence</a:t>
            </a:r>
            <a:endParaRPr lang="en-US" sz="1600" dirty="0"/>
          </a:p>
        </p:txBody>
      </p:sp>
      <p:sp>
        <p:nvSpPr>
          <p:cNvPr id="64" name="Text 52"/>
          <p:cNvSpPr/>
          <p:nvPr/>
        </p:nvSpPr>
        <p:spPr>
          <a:xfrm>
            <a:off x="7279005" y="3988435"/>
            <a:ext cx="2519045" cy="61079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algn="l" indent="0" marL="0">
              <a:lnSpc>
                <a:spcPct val="12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Life-Work Balance Engine</a:t>
            </a:r>
            <a:endParaRPr lang="en-US" sz="1600" dirty="0"/>
          </a:p>
        </p:txBody>
      </p:sp>
    </p:spTree>
  </p:cSld>
  <p:clrMapOvr>
    <a:masterClrMapping/>
  </p:clrMapOvr>
  <p:transition>
    <p:fade/>
    <p:spd val="me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1115" y="-8255"/>
            <a:ext cx="12237085" cy="6868795"/>
          </a:xfrm>
          <a:prstGeom prst="rect">
            <a:avLst/>
          </a:prstGeom>
          <a:solidFill>
            <a:srgbClr val="FAF3D7"/>
          </a:solidFill>
          <a:ln/>
        </p:spPr>
      </p:sp>
      <p:sp>
        <p:nvSpPr>
          <p:cNvPr id="3" name="Text 1"/>
          <p:cNvSpPr/>
          <p:nvPr/>
        </p:nvSpPr>
        <p:spPr>
          <a:xfrm>
            <a:off x="-31115" y="-8255"/>
            <a:ext cx="12237085" cy="686879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5340032" y="3726295"/>
            <a:ext cx="1483360" cy="1395730"/>
          </a:xfrm>
          <a:prstGeom prst="ellipse">
            <a:avLst/>
          </a:prstGeom>
          <a:solidFill>
            <a:srgbClr val="FDF1E1"/>
          </a:solidFill>
          <a:ln w="101600">
            <a:solidFill>
              <a:srgbClr val="171717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340032" y="3726295"/>
            <a:ext cx="1483360" cy="139573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5400" b="1" dirty="0">
                <a:solidFill>
                  <a:srgbClr val="DD5142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06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 flipV="1">
            <a:off x="-31115" y="-5715"/>
            <a:ext cx="12237085" cy="3447415"/>
          </a:xfrm>
          <a:prstGeom prst="rect">
            <a:avLst/>
          </a:prstGeom>
          <a:solidFill>
            <a:srgbClr val="C15145"/>
          </a:solidFill>
          <a:ln/>
        </p:spPr>
      </p:sp>
      <p:sp>
        <p:nvSpPr>
          <p:cNvPr id="7" name="Text 5"/>
          <p:cNvSpPr/>
          <p:nvPr/>
        </p:nvSpPr>
        <p:spPr>
          <a:xfrm>
            <a:off x="-31115" y="-5715"/>
            <a:ext cx="12237085" cy="34474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027430" y="5329555"/>
            <a:ext cx="10121900" cy="533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17171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Scale &amp; Impact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5245100" y="2607310"/>
            <a:ext cx="1703070" cy="455930"/>
          </a:xfrm>
          <a:prstGeom prst="roundRect">
            <a:avLst>
              <a:gd name="adj" fmla="val 50000"/>
            </a:avLst>
          </a:prstGeom>
          <a:solidFill>
            <a:srgbClr val="B2C3F7"/>
          </a:solidFill>
          <a:ln/>
        </p:spPr>
      </p:sp>
      <p:sp>
        <p:nvSpPr>
          <p:cNvPr id="10" name="Text 8"/>
          <p:cNvSpPr/>
          <p:nvPr/>
        </p:nvSpPr>
        <p:spPr>
          <a:xfrm>
            <a:off x="5245100" y="2607310"/>
            <a:ext cx="1703070" cy="45593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 flipH="1">
            <a:off x="11087735" y="37420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2" name="Text 10"/>
          <p:cNvSpPr/>
          <p:nvPr/>
        </p:nvSpPr>
        <p:spPr>
          <a:xfrm>
            <a:off x="11087735" y="37420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 flipH="1">
            <a:off x="11087735" y="431609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4" name="Text 12"/>
          <p:cNvSpPr/>
          <p:nvPr/>
        </p:nvSpPr>
        <p:spPr>
          <a:xfrm>
            <a:off x="11087735" y="431609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 flipH="1">
            <a:off x="11087735" y="489013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6" name="Text 14"/>
          <p:cNvSpPr/>
          <p:nvPr/>
        </p:nvSpPr>
        <p:spPr>
          <a:xfrm>
            <a:off x="11087735" y="489013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7" name="Shape 15"/>
          <p:cNvSpPr/>
          <p:nvPr/>
        </p:nvSpPr>
        <p:spPr>
          <a:xfrm flipH="1">
            <a:off x="11087735" y="546354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8" name="Text 16"/>
          <p:cNvSpPr/>
          <p:nvPr/>
        </p:nvSpPr>
        <p:spPr>
          <a:xfrm>
            <a:off x="11087735" y="546354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 flipH="1">
            <a:off x="11087735" y="603758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0" name="Text 18"/>
          <p:cNvSpPr/>
          <p:nvPr/>
        </p:nvSpPr>
        <p:spPr>
          <a:xfrm>
            <a:off x="11087735" y="603758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1" name="Shape 19"/>
          <p:cNvSpPr/>
          <p:nvPr/>
        </p:nvSpPr>
        <p:spPr>
          <a:xfrm flipH="1">
            <a:off x="1027430" y="37420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2" name="Text 20"/>
          <p:cNvSpPr/>
          <p:nvPr/>
        </p:nvSpPr>
        <p:spPr>
          <a:xfrm>
            <a:off x="1027430" y="37420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3" name="Shape 21"/>
          <p:cNvSpPr/>
          <p:nvPr/>
        </p:nvSpPr>
        <p:spPr>
          <a:xfrm flipH="1">
            <a:off x="1027430" y="431609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4" name="Text 22"/>
          <p:cNvSpPr/>
          <p:nvPr/>
        </p:nvSpPr>
        <p:spPr>
          <a:xfrm>
            <a:off x="1027430" y="431609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5" name="Shape 23"/>
          <p:cNvSpPr/>
          <p:nvPr/>
        </p:nvSpPr>
        <p:spPr>
          <a:xfrm flipH="1">
            <a:off x="1027430" y="489013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6" name="Text 24"/>
          <p:cNvSpPr/>
          <p:nvPr/>
        </p:nvSpPr>
        <p:spPr>
          <a:xfrm>
            <a:off x="1027430" y="489013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7" name="Shape 25"/>
          <p:cNvSpPr/>
          <p:nvPr/>
        </p:nvSpPr>
        <p:spPr>
          <a:xfrm flipH="1">
            <a:off x="1027430" y="546354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8" name="Text 26"/>
          <p:cNvSpPr/>
          <p:nvPr/>
        </p:nvSpPr>
        <p:spPr>
          <a:xfrm>
            <a:off x="1027430" y="546354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9" name="Shape 27"/>
          <p:cNvSpPr/>
          <p:nvPr/>
        </p:nvSpPr>
        <p:spPr>
          <a:xfrm flipH="1">
            <a:off x="1027430" y="603758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30" name="Text 28"/>
          <p:cNvSpPr/>
          <p:nvPr/>
        </p:nvSpPr>
        <p:spPr>
          <a:xfrm>
            <a:off x="1027430" y="603758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1" name="Text 29"/>
          <p:cNvSpPr/>
          <p:nvPr/>
        </p:nvSpPr>
        <p:spPr>
          <a:xfrm>
            <a:off x="5520690" y="2592705"/>
            <a:ext cx="1152525" cy="42037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DD514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PART</a:t>
            </a:r>
            <a:endParaRPr lang="en-US" sz="1600" dirty="0"/>
          </a:p>
        </p:txBody>
      </p:sp>
      <p:sp>
        <p:nvSpPr>
          <p:cNvPr id="32" name="Shape 30"/>
          <p:cNvSpPr/>
          <p:nvPr/>
        </p:nvSpPr>
        <p:spPr>
          <a:xfrm flipH="1">
            <a:off x="11087735" y="37973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3" name="Text 31"/>
          <p:cNvSpPr/>
          <p:nvPr/>
        </p:nvSpPr>
        <p:spPr>
          <a:xfrm>
            <a:off x="11087735" y="37973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4" name="Shape 32"/>
          <p:cNvSpPr/>
          <p:nvPr/>
        </p:nvSpPr>
        <p:spPr>
          <a:xfrm flipH="1">
            <a:off x="11087735" y="95377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5" name="Text 33"/>
          <p:cNvSpPr/>
          <p:nvPr/>
        </p:nvSpPr>
        <p:spPr>
          <a:xfrm>
            <a:off x="11087735" y="95377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6" name="Shape 34"/>
          <p:cNvSpPr/>
          <p:nvPr/>
        </p:nvSpPr>
        <p:spPr>
          <a:xfrm flipH="1">
            <a:off x="11087735" y="152781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7" name="Text 35"/>
          <p:cNvSpPr/>
          <p:nvPr/>
        </p:nvSpPr>
        <p:spPr>
          <a:xfrm>
            <a:off x="11087735" y="152781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8" name="Shape 36"/>
          <p:cNvSpPr/>
          <p:nvPr/>
        </p:nvSpPr>
        <p:spPr>
          <a:xfrm flipH="1">
            <a:off x="11087735" y="210121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9" name="Text 37"/>
          <p:cNvSpPr/>
          <p:nvPr/>
        </p:nvSpPr>
        <p:spPr>
          <a:xfrm>
            <a:off x="11087735" y="210121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0" name="Shape 38"/>
          <p:cNvSpPr/>
          <p:nvPr/>
        </p:nvSpPr>
        <p:spPr>
          <a:xfrm flipH="1">
            <a:off x="11087735" y="26752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1" name="Text 39"/>
          <p:cNvSpPr/>
          <p:nvPr/>
        </p:nvSpPr>
        <p:spPr>
          <a:xfrm>
            <a:off x="11087735" y="26752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2" name="Shape 40"/>
          <p:cNvSpPr/>
          <p:nvPr/>
        </p:nvSpPr>
        <p:spPr>
          <a:xfrm flipH="1">
            <a:off x="1027430" y="37973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3" name="Text 41"/>
          <p:cNvSpPr/>
          <p:nvPr/>
        </p:nvSpPr>
        <p:spPr>
          <a:xfrm>
            <a:off x="1027430" y="37973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4" name="Shape 42"/>
          <p:cNvSpPr/>
          <p:nvPr/>
        </p:nvSpPr>
        <p:spPr>
          <a:xfrm flipH="1">
            <a:off x="1027430" y="95377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5" name="Text 43"/>
          <p:cNvSpPr/>
          <p:nvPr/>
        </p:nvSpPr>
        <p:spPr>
          <a:xfrm>
            <a:off x="1027430" y="95377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6" name="Shape 44"/>
          <p:cNvSpPr/>
          <p:nvPr/>
        </p:nvSpPr>
        <p:spPr>
          <a:xfrm flipH="1">
            <a:off x="1027430" y="152781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7" name="Text 45"/>
          <p:cNvSpPr/>
          <p:nvPr/>
        </p:nvSpPr>
        <p:spPr>
          <a:xfrm>
            <a:off x="1027430" y="152781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8" name="Shape 46"/>
          <p:cNvSpPr/>
          <p:nvPr/>
        </p:nvSpPr>
        <p:spPr>
          <a:xfrm flipH="1">
            <a:off x="1027430" y="210121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9" name="Text 47"/>
          <p:cNvSpPr/>
          <p:nvPr/>
        </p:nvSpPr>
        <p:spPr>
          <a:xfrm>
            <a:off x="1027430" y="210121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0" name="Shape 48"/>
          <p:cNvSpPr/>
          <p:nvPr/>
        </p:nvSpPr>
        <p:spPr>
          <a:xfrm flipH="1">
            <a:off x="1027430" y="26752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51" name="Text 49"/>
          <p:cNvSpPr/>
          <p:nvPr/>
        </p:nvSpPr>
        <p:spPr>
          <a:xfrm>
            <a:off x="1027430" y="26752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52" name="Image 0" descr="https://kimi-img.moonshot.cn/pub/slides/slides_tmpl/image/25-08-27-19:59:58-d2nf6fh8bjvh7rlj01t0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238625" y="811530"/>
            <a:ext cx="3714750" cy="1534160"/>
          </a:xfrm>
          <a:prstGeom prst="rect">
            <a:avLst/>
          </a:prstGeom>
        </p:spPr>
      </p:pic>
      <p:sp>
        <p:nvSpPr>
          <p:cNvPr id="53" name="Shape 50"/>
          <p:cNvSpPr/>
          <p:nvPr/>
        </p:nvSpPr>
        <p:spPr>
          <a:xfrm>
            <a:off x="-38735" y="3382010"/>
            <a:ext cx="12258675" cy="128270"/>
          </a:xfrm>
          <a:prstGeom prst="rect">
            <a:avLst/>
          </a:prstGeom>
          <a:solidFill>
            <a:srgbClr val="181717"/>
          </a:solidFill>
          <a:ln/>
        </p:spPr>
      </p:sp>
      <p:sp>
        <p:nvSpPr>
          <p:cNvPr id="54" name="Text 51"/>
          <p:cNvSpPr/>
          <p:nvPr/>
        </p:nvSpPr>
        <p:spPr>
          <a:xfrm>
            <a:off x="-38735" y="3382010"/>
            <a:ext cx="12258675" cy="12827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</p:spTree>
  </p:cSld>
  <p:clrMapOvr>
    <a:masterClrMapping/>
  </p:clrMapOvr>
  <p:transition>
    <p:fade/>
    <p:spd val="me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solidFill>
            <a:srgbClr val="FCF8E5"/>
          </a:solidFill>
          <a:ln/>
        </p:spPr>
      </p:sp>
      <p:sp>
        <p:nvSpPr>
          <p:cNvPr id="3" name="Text 1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0" y="1651000"/>
            <a:ext cx="12192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3000" dirty="0">
                <a:solidFill>
                  <a:srgbClr val="C65B4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Scale: From Pilot to County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219200" y="2311400"/>
            <a:ext cx="975360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Starting with 15 homes on 25 acres, the model scales ring-by-ring. Each new zone replicates constitutional firmware, proving small heart-nodes can upgrade entire regions.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1257300" y="33274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609600" y="0"/>
                </a:lnTo>
                <a:cubicBezTo>
                  <a:pt x="946047" y="0"/>
                  <a:pt x="1219200" y="273153"/>
                  <a:pt x="1219200" y="609600"/>
                </a:cubicBezTo>
                <a:lnTo>
                  <a:pt x="1219200" y="609600"/>
                </a:lnTo>
                <a:cubicBezTo>
                  <a:pt x="1219200" y="946047"/>
                  <a:pt x="946047" y="1219200"/>
                  <a:pt x="609600" y="1219200"/>
                </a:cubicBezTo>
                <a:lnTo>
                  <a:pt x="609600" y="1219200"/>
                </a:lnTo>
                <a:cubicBezTo>
                  <a:pt x="273153" y="1219200"/>
                  <a:pt x="0" y="946047"/>
                  <a:pt x="0" y="609600"/>
                </a:cubicBezTo>
                <a:lnTo>
                  <a:pt x="0" y="609600"/>
                </a:lnTo>
                <a:cubicBezTo>
                  <a:pt x="0" y="273153"/>
                  <a:pt x="273153" y="0"/>
                  <a:pt x="609600" y="0"/>
                </a:cubicBezTo>
                <a:close/>
              </a:path>
            </a:pathLst>
          </a:custGeom>
          <a:solidFill>
            <a:srgbClr val="E06C59"/>
          </a:solidFill>
          <a:ln/>
        </p:spPr>
      </p:sp>
      <p:sp>
        <p:nvSpPr>
          <p:cNvPr id="7" name="Shape 5"/>
          <p:cNvSpPr/>
          <p:nvPr/>
        </p:nvSpPr>
        <p:spPr>
          <a:xfrm>
            <a:off x="1638300" y="370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48067" y="7680"/>
                </a:moveTo>
                <a:cubicBezTo>
                  <a:pt x="237083" y="-2500"/>
                  <a:pt x="220117" y="-2500"/>
                  <a:pt x="209223" y="7680"/>
                </a:cubicBezTo>
                <a:lnTo>
                  <a:pt x="9198" y="193417"/>
                </a:lnTo>
                <a:cubicBezTo>
                  <a:pt x="625" y="201454"/>
                  <a:pt x="-2232" y="213866"/>
                  <a:pt x="2054" y="224760"/>
                </a:cubicBezTo>
                <a:cubicBezTo>
                  <a:pt x="6340" y="235654"/>
                  <a:pt x="16788" y="242888"/>
                  <a:pt x="28575" y="242888"/>
                </a:cubicBezTo>
                <a:lnTo>
                  <a:pt x="42863" y="242888"/>
                </a:lnTo>
                <a:lnTo>
                  <a:pt x="42863" y="400050"/>
                </a:lnTo>
                <a:cubicBezTo>
                  <a:pt x="42863" y="431572"/>
                  <a:pt x="68491" y="457200"/>
                  <a:pt x="100013" y="457200"/>
                </a:cubicBezTo>
                <a:lnTo>
                  <a:pt x="357188" y="457200"/>
                </a:lnTo>
                <a:cubicBezTo>
                  <a:pt x="388709" y="457200"/>
                  <a:pt x="414338" y="431572"/>
                  <a:pt x="414338" y="400050"/>
                </a:cubicBezTo>
                <a:lnTo>
                  <a:pt x="414338" y="242888"/>
                </a:lnTo>
                <a:lnTo>
                  <a:pt x="428625" y="242888"/>
                </a:lnTo>
                <a:cubicBezTo>
                  <a:pt x="440412" y="242888"/>
                  <a:pt x="450949" y="235654"/>
                  <a:pt x="455235" y="224760"/>
                </a:cubicBezTo>
                <a:cubicBezTo>
                  <a:pt x="459522" y="213866"/>
                  <a:pt x="456664" y="201364"/>
                  <a:pt x="448092" y="193417"/>
                </a:cubicBezTo>
                <a:lnTo>
                  <a:pt x="248067" y="7680"/>
                </a:lnTo>
                <a:close/>
                <a:moveTo>
                  <a:pt x="214313" y="285750"/>
                </a:moveTo>
                <a:lnTo>
                  <a:pt x="242888" y="285750"/>
                </a:lnTo>
                <a:cubicBezTo>
                  <a:pt x="266551" y="285750"/>
                  <a:pt x="285750" y="304949"/>
                  <a:pt x="285750" y="328613"/>
                </a:cubicBezTo>
                <a:lnTo>
                  <a:pt x="285750" y="414338"/>
                </a:lnTo>
                <a:lnTo>
                  <a:pt x="171450" y="414338"/>
                </a:lnTo>
                <a:lnTo>
                  <a:pt x="171450" y="328613"/>
                </a:lnTo>
                <a:cubicBezTo>
                  <a:pt x="171450" y="304949"/>
                  <a:pt x="190649" y="285750"/>
                  <a:pt x="214313" y="285750"/>
                </a:cubicBezTo>
                <a:close/>
              </a:path>
            </a:pathLst>
          </a:custGeom>
          <a:solidFill>
            <a:srgbClr val="FFFFFF"/>
          </a:solidFill>
          <a:ln/>
        </p:spPr>
      </p:sp>
      <p:sp>
        <p:nvSpPr>
          <p:cNvPr id="8" name="Text 6"/>
          <p:cNvSpPr/>
          <p:nvPr/>
        </p:nvSpPr>
        <p:spPr>
          <a:xfrm>
            <a:off x="1135261" y="4648200"/>
            <a:ext cx="14605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15 Homes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1117402" y="4953000"/>
            <a:ext cx="1498600" cy="254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25 Acre Pilot</a:t>
            </a: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3276600" y="4241800"/>
            <a:ext cx="1409700" cy="0"/>
          </a:xfrm>
          <a:prstGeom prst="line">
            <a:avLst/>
          </a:prstGeom>
          <a:noFill/>
          <a:ln w="50800">
            <a:solidFill>
              <a:srgbClr val="E06C59"/>
            </a:solidFill>
            <a:prstDash val="dash"/>
            <a:headEnd type="none"/>
            <a:tailEnd type="none"/>
          </a:ln>
        </p:spPr>
      </p:sp>
      <p:sp>
        <p:nvSpPr>
          <p:cNvPr id="11" name="Shape 9"/>
          <p:cNvSpPr/>
          <p:nvPr/>
        </p:nvSpPr>
        <p:spPr>
          <a:xfrm>
            <a:off x="5486400" y="33274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609600" y="0"/>
                </a:lnTo>
                <a:cubicBezTo>
                  <a:pt x="946047" y="0"/>
                  <a:pt x="1219200" y="273153"/>
                  <a:pt x="1219200" y="609600"/>
                </a:cubicBezTo>
                <a:lnTo>
                  <a:pt x="1219200" y="609600"/>
                </a:lnTo>
                <a:cubicBezTo>
                  <a:pt x="1219200" y="946047"/>
                  <a:pt x="946047" y="1219200"/>
                  <a:pt x="609600" y="1219200"/>
                </a:cubicBezTo>
                <a:lnTo>
                  <a:pt x="609600" y="1219200"/>
                </a:lnTo>
                <a:cubicBezTo>
                  <a:pt x="273153" y="1219200"/>
                  <a:pt x="0" y="946047"/>
                  <a:pt x="0" y="609600"/>
                </a:cubicBezTo>
                <a:lnTo>
                  <a:pt x="0" y="609600"/>
                </a:lnTo>
                <a:cubicBezTo>
                  <a:pt x="0" y="273153"/>
                  <a:pt x="273153" y="0"/>
                  <a:pt x="609600" y="0"/>
                </a:cubicBezTo>
                <a:close/>
              </a:path>
            </a:pathLst>
          </a:custGeom>
          <a:solidFill>
            <a:srgbClr val="E9792E"/>
          </a:solidFill>
          <a:ln/>
        </p:spPr>
      </p:sp>
      <p:sp>
        <p:nvSpPr>
          <p:cNvPr id="12" name="Shape 10"/>
          <p:cNvSpPr/>
          <p:nvPr/>
        </p:nvSpPr>
        <p:spPr>
          <a:xfrm>
            <a:off x="5867400" y="370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57150" y="185738"/>
                </a:moveTo>
                <a:cubicBezTo>
                  <a:pt x="57150" y="192703"/>
                  <a:pt x="61079" y="202436"/>
                  <a:pt x="72420" y="212794"/>
                </a:cubicBezTo>
                <a:cubicBezTo>
                  <a:pt x="112961" y="191185"/>
                  <a:pt x="168593" y="178594"/>
                  <a:pt x="228600" y="178594"/>
                </a:cubicBezTo>
                <a:cubicBezTo>
                  <a:pt x="288608" y="178594"/>
                  <a:pt x="344239" y="191185"/>
                  <a:pt x="384780" y="212794"/>
                </a:cubicBezTo>
                <a:cubicBezTo>
                  <a:pt x="396210" y="202436"/>
                  <a:pt x="400050" y="192703"/>
                  <a:pt x="400050" y="185738"/>
                </a:cubicBezTo>
                <a:cubicBezTo>
                  <a:pt x="400050" y="174754"/>
                  <a:pt x="390406" y="157163"/>
                  <a:pt x="357277" y="140553"/>
                </a:cubicBezTo>
                <a:cubicBezTo>
                  <a:pt x="325844" y="124837"/>
                  <a:pt x="280392" y="114300"/>
                  <a:pt x="228600" y="114300"/>
                </a:cubicBezTo>
                <a:cubicBezTo>
                  <a:pt x="176808" y="114300"/>
                  <a:pt x="131356" y="124837"/>
                  <a:pt x="99923" y="140553"/>
                </a:cubicBezTo>
                <a:cubicBezTo>
                  <a:pt x="66794" y="157163"/>
                  <a:pt x="57150" y="174754"/>
                  <a:pt x="57150" y="185738"/>
                </a:cubicBezTo>
                <a:close/>
                <a:moveTo>
                  <a:pt x="228600" y="221456"/>
                </a:moveTo>
                <a:cubicBezTo>
                  <a:pt x="186630" y="221456"/>
                  <a:pt x="148858" y="228243"/>
                  <a:pt x="118854" y="239048"/>
                </a:cubicBezTo>
                <a:cubicBezTo>
                  <a:pt x="148501" y="250121"/>
                  <a:pt x="186452" y="257175"/>
                  <a:pt x="228600" y="257175"/>
                </a:cubicBezTo>
                <a:cubicBezTo>
                  <a:pt x="270748" y="257175"/>
                  <a:pt x="308699" y="250210"/>
                  <a:pt x="338346" y="239048"/>
                </a:cubicBezTo>
                <a:cubicBezTo>
                  <a:pt x="308342" y="228243"/>
                  <a:pt x="270570" y="221456"/>
                  <a:pt x="228600" y="221456"/>
                </a:cubicBezTo>
                <a:close/>
                <a:moveTo>
                  <a:pt x="0" y="185738"/>
                </a:moveTo>
                <a:cubicBezTo>
                  <a:pt x="0" y="141446"/>
                  <a:pt x="35183" y="109121"/>
                  <a:pt x="74384" y="89475"/>
                </a:cubicBezTo>
                <a:cubicBezTo>
                  <a:pt x="115282" y="69026"/>
                  <a:pt x="169932" y="57150"/>
                  <a:pt x="228600" y="57150"/>
                </a:cubicBezTo>
                <a:cubicBezTo>
                  <a:pt x="287268" y="57150"/>
                  <a:pt x="341918" y="69026"/>
                  <a:pt x="382816" y="89475"/>
                </a:cubicBezTo>
                <a:cubicBezTo>
                  <a:pt x="422017" y="109121"/>
                  <a:pt x="457200" y="141446"/>
                  <a:pt x="457200" y="185738"/>
                </a:cubicBezTo>
                <a:lnTo>
                  <a:pt x="457200" y="271463"/>
                </a:lnTo>
                <a:cubicBezTo>
                  <a:pt x="457200" y="315754"/>
                  <a:pt x="422017" y="348079"/>
                  <a:pt x="382816" y="367725"/>
                </a:cubicBezTo>
                <a:cubicBezTo>
                  <a:pt x="341828" y="388174"/>
                  <a:pt x="287268" y="400050"/>
                  <a:pt x="228600" y="400050"/>
                </a:cubicBezTo>
                <a:cubicBezTo>
                  <a:pt x="169932" y="400050"/>
                  <a:pt x="115282" y="388174"/>
                  <a:pt x="74384" y="367725"/>
                </a:cubicBezTo>
                <a:cubicBezTo>
                  <a:pt x="35183" y="348079"/>
                  <a:pt x="0" y="315754"/>
                  <a:pt x="0" y="271463"/>
                </a:cubicBezTo>
                <a:lnTo>
                  <a:pt x="0" y="185738"/>
                </a:lnTo>
                <a:close/>
              </a:path>
            </a:pathLst>
          </a:custGeom>
          <a:solidFill>
            <a:srgbClr val="FFFFFF"/>
          </a:solidFill>
          <a:ln/>
        </p:spPr>
      </p:sp>
      <p:sp>
        <p:nvSpPr>
          <p:cNvPr id="13" name="Text 11"/>
          <p:cNvSpPr/>
          <p:nvPr/>
        </p:nvSpPr>
        <p:spPr>
          <a:xfrm>
            <a:off x="5107781" y="4648200"/>
            <a:ext cx="19812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Ring Expansion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5022850" y="4953000"/>
            <a:ext cx="2146300" cy="254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Firmware Replication</a:t>
            </a: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7505700" y="4241800"/>
            <a:ext cx="1409700" cy="0"/>
          </a:xfrm>
          <a:prstGeom prst="line">
            <a:avLst/>
          </a:prstGeom>
          <a:noFill/>
          <a:ln w="50800">
            <a:solidFill>
              <a:srgbClr val="E9792E"/>
            </a:solidFill>
            <a:prstDash val="dash"/>
            <a:headEnd type="none"/>
            <a:tailEnd type="none"/>
          </a:ln>
        </p:spPr>
      </p:sp>
      <p:sp>
        <p:nvSpPr>
          <p:cNvPr id="16" name="Shape 14"/>
          <p:cNvSpPr/>
          <p:nvPr/>
        </p:nvSpPr>
        <p:spPr>
          <a:xfrm>
            <a:off x="9715500" y="33274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609600" y="0"/>
                </a:lnTo>
                <a:cubicBezTo>
                  <a:pt x="946047" y="0"/>
                  <a:pt x="1219200" y="273153"/>
                  <a:pt x="1219200" y="609600"/>
                </a:cubicBezTo>
                <a:lnTo>
                  <a:pt x="1219200" y="609600"/>
                </a:lnTo>
                <a:cubicBezTo>
                  <a:pt x="1219200" y="946047"/>
                  <a:pt x="946047" y="1219200"/>
                  <a:pt x="609600" y="1219200"/>
                </a:cubicBezTo>
                <a:lnTo>
                  <a:pt x="609600" y="1219200"/>
                </a:lnTo>
                <a:cubicBezTo>
                  <a:pt x="273153" y="1219200"/>
                  <a:pt x="0" y="946047"/>
                  <a:pt x="0" y="609600"/>
                </a:cubicBezTo>
                <a:lnTo>
                  <a:pt x="0" y="609600"/>
                </a:lnTo>
                <a:cubicBezTo>
                  <a:pt x="0" y="273153"/>
                  <a:pt x="273153" y="0"/>
                  <a:pt x="609600" y="0"/>
                </a:cubicBezTo>
                <a:close/>
              </a:path>
            </a:pathLst>
          </a:custGeom>
          <a:solidFill>
            <a:srgbClr val="C65B49"/>
          </a:solidFill>
          <a:ln/>
        </p:spPr>
      </p:sp>
      <p:sp>
        <p:nvSpPr>
          <p:cNvPr id="17" name="Shape 15"/>
          <p:cNvSpPr/>
          <p:nvPr/>
        </p:nvSpPr>
        <p:spPr>
          <a:xfrm>
            <a:off x="10067925" y="3708400"/>
            <a:ext cx="514350" cy="457200"/>
          </a:xfrm>
          <a:custGeom>
            <a:avLst/>
            <a:gdLst/>
            <a:ahLst/>
            <a:cxnLst/>
            <a:rect l="l" t="t" r="r" b="b"/>
            <a:pathLst>
              <a:path w="514350" h="457200">
                <a:moveTo>
                  <a:pt x="285750" y="0"/>
                </a:moveTo>
                <a:cubicBezTo>
                  <a:pt x="254228" y="0"/>
                  <a:pt x="228600" y="25628"/>
                  <a:pt x="228600" y="57150"/>
                </a:cubicBezTo>
                <a:lnTo>
                  <a:pt x="228600" y="85725"/>
                </a:lnTo>
                <a:lnTo>
                  <a:pt x="185738" y="85725"/>
                </a:lnTo>
                <a:lnTo>
                  <a:pt x="185738" y="21431"/>
                </a:lnTo>
                <a:cubicBezTo>
                  <a:pt x="185738" y="9555"/>
                  <a:pt x="176183" y="0"/>
                  <a:pt x="164306" y="0"/>
                </a:cubicBezTo>
                <a:cubicBezTo>
                  <a:pt x="152430" y="0"/>
                  <a:pt x="142875" y="9555"/>
                  <a:pt x="142875" y="21431"/>
                </a:cubicBezTo>
                <a:lnTo>
                  <a:pt x="142875" y="85725"/>
                </a:lnTo>
                <a:lnTo>
                  <a:pt x="85725" y="85725"/>
                </a:lnTo>
                <a:lnTo>
                  <a:pt x="85725" y="21431"/>
                </a:lnTo>
                <a:cubicBezTo>
                  <a:pt x="85725" y="9555"/>
                  <a:pt x="76170" y="0"/>
                  <a:pt x="64294" y="0"/>
                </a:cubicBezTo>
                <a:cubicBezTo>
                  <a:pt x="52417" y="0"/>
                  <a:pt x="42863" y="9555"/>
                  <a:pt x="42863" y="21431"/>
                </a:cubicBezTo>
                <a:lnTo>
                  <a:pt x="42863" y="87511"/>
                </a:lnTo>
                <a:cubicBezTo>
                  <a:pt x="18217" y="93851"/>
                  <a:pt x="0" y="116265"/>
                  <a:pt x="0" y="142875"/>
                </a:cubicBezTo>
                <a:lnTo>
                  <a:pt x="0" y="400050"/>
                </a:lnTo>
                <a:cubicBezTo>
                  <a:pt x="0" y="431572"/>
                  <a:pt x="25628" y="457200"/>
                  <a:pt x="57150" y="457200"/>
                </a:cubicBezTo>
                <a:lnTo>
                  <a:pt x="457200" y="457200"/>
                </a:lnTo>
                <a:cubicBezTo>
                  <a:pt x="488722" y="457200"/>
                  <a:pt x="514350" y="431572"/>
                  <a:pt x="514350" y="400050"/>
                </a:cubicBezTo>
                <a:lnTo>
                  <a:pt x="514350" y="228600"/>
                </a:lnTo>
                <a:cubicBezTo>
                  <a:pt x="514350" y="197078"/>
                  <a:pt x="488722" y="171450"/>
                  <a:pt x="457200" y="171450"/>
                </a:cubicBezTo>
                <a:lnTo>
                  <a:pt x="400050" y="171450"/>
                </a:lnTo>
                <a:lnTo>
                  <a:pt x="400050" y="57150"/>
                </a:lnTo>
                <a:cubicBezTo>
                  <a:pt x="400050" y="25628"/>
                  <a:pt x="374422" y="0"/>
                  <a:pt x="342900" y="0"/>
                </a:cubicBezTo>
                <a:lnTo>
                  <a:pt x="285750" y="0"/>
                </a:lnTo>
                <a:close/>
                <a:moveTo>
                  <a:pt x="342900" y="100013"/>
                </a:moveTo>
                <a:lnTo>
                  <a:pt x="342900" y="128588"/>
                </a:lnTo>
                <a:cubicBezTo>
                  <a:pt x="342900" y="136446"/>
                  <a:pt x="336471" y="142875"/>
                  <a:pt x="328613" y="142875"/>
                </a:cubicBezTo>
                <a:lnTo>
                  <a:pt x="300038" y="142875"/>
                </a:lnTo>
                <a:cubicBezTo>
                  <a:pt x="292179" y="142875"/>
                  <a:pt x="285750" y="136446"/>
                  <a:pt x="285750" y="128588"/>
                </a:cubicBezTo>
                <a:lnTo>
                  <a:pt x="285750" y="100013"/>
                </a:lnTo>
                <a:cubicBezTo>
                  <a:pt x="285750" y="92154"/>
                  <a:pt x="292179" y="85725"/>
                  <a:pt x="300038" y="85725"/>
                </a:cubicBezTo>
                <a:lnTo>
                  <a:pt x="328613" y="85725"/>
                </a:lnTo>
                <a:cubicBezTo>
                  <a:pt x="336471" y="85725"/>
                  <a:pt x="342900" y="92154"/>
                  <a:pt x="342900" y="100013"/>
                </a:cubicBezTo>
                <a:close/>
                <a:moveTo>
                  <a:pt x="328613" y="171450"/>
                </a:moveTo>
                <a:cubicBezTo>
                  <a:pt x="336471" y="171450"/>
                  <a:pt x="342900" y="177879"/>
                  <a:pt x="342900" y="185738"/>
                </a:cubicBezTo>
                <a:lnTo>
                  <a:pt x="342900" y="214313"/>
                </a:lnTo>
                <a:cubicBezTo>
                  <a:pt x="342900" y="222171"/>
                  <a:pt x="336471" y="228600"/>
                  <a:pt x="328613" y="228600"/>
                </a:cubicBezTo>
                <a:lnTo>
                  <a:pt x="300038" y="228600"/>
                </a:lnTo>
                <a:cubicBezTo>
                  <a:pt x="292179" y="228600"/>
                  <a:pt x="285750" y="222171"/>
                  <a:pt x="285750" y="214313"/>
                </a:cubicBezTo>
                <a:lnTo>
                  <a:pt x="285750" y="185738"/>
                </a:lnTo>
                <a:cubicBezTo>
                  <a:pt x="285750" y="177879"/>
                  <a:pt x="292179" y="171450"/>
                  <a:pt x="300038" y="171450"/>
                </a:cubicBezTo>
                <a:lnTo>
                  <a:pt x="328613" y="171450"/>
                </a:lnTo>
                <a:close/>
                <a:moveTo>
                  <a:pt x="342900" y="271463"/>
                </a:moveTo>
                <a:lnTo>
                  <a:pt x="342900" y="300038"/>
                </a:lnTo>
                <a:cubicBezTo>
                  <a:pt x="342900" y="307896"/>
                  <a:pt x="336471" y="314325"/>
                  <a:pt x="328613" y="314325"/>
                </a:cubicBezTo>
                <a:lnTo>
                  <a:pt x="300038" y="314325"/>
                </a:lnTo>
                <a:cubicBezTo>
                  <a:pt x="292179" y="314325"/>
                  <a:pt x="285750" y="307896"/>
                  <a:pt x="285750" y="300038"/>
                </a:cubicBezTo>
                <a:lnTo>
                  <a:pt x="285750" y="271463"/>
                </a:lnTo>
                <a:cubicBezTo>
                  <a:pt x="285750" y="263604"/>
                  <a:pt x="292179" y="257175"/>
                  <a:pt x="300038" y="257175"/>
                </a:cubicBezTo>
                <a:lnTo>
                  <a:pt x="328613" y="257175"/>
                </a:lnTo>
                <a:cubicBezTo>
                  <a:pt x="336471" y="257175"/>
                  <a:pt x="342900" y="263604"/>
                  <a:pt x="342900" y="271463"/>
                </a:cubicBezTo>
                <a:close/>
                <a:moveTo>
                  <a:pt x="442913" y="257175"/>
                </a:moveTo>
                <a:cubicBezTo>
                  <a:pt x="450771" y="257175"/>
                  <a:pt x="457200" y="263604"/>
                  <a:pt x="457200" y="271463"/>
                </a:cubicBezTo>
                <a:lnTo>
                  <a:pt x="457200" y="300038"/>
                </a:lnTo>
                <a:cubicBezTo>
                  <a:pt x="457200" y="307896"/>
                  <a:pt x="450771" y="314325"/>
                  <a:pt x="442913" y="314325"/>
                </a:cubicBezTo>
                <a:lnTo>
                  <a:pt x="414338" y="314325"/>
                </a:lnTo>
                <a:cubicBezTo>
                  <a:pt x="406479" y="314325"/>
                  <a:pt x="400050" y="307896"/>
                  <a:pt x="400050" y="300038"/>
                </a:cubicBezTo>
                <a:lnTo>
                  <a:pt x="400050" y="271463"/>
                </a:lnTo>
                <a:cubicBezTo>
                  <a:pt x="400050" y="263604"/>
                  <a:pt x="406479" y="257175"/>
                  <a:pt x="414338" y="257175"/>
                </a:cubicBezTo>
                <a:lnTo>
                  <a:pt x="442913" y="257175"/>
                </a:lnTo>
                <a:close/>
                <a:moveTo>
                  <a:pt x="228600" y="271463"/>
                </a:moveTo>
                <a:lnTo>
                  <a:pt x="228600" y="300038"/>
                </a:lnTo>
                <a:cubicBezTo>
                  <a:pt x="228600" y="307896"/>
                  <a:pt x="222171" y="314325"/>
                  <a:pt x="214313" y="314325"/>
                </a:cubicBezTo>
                <a:lnTo>
                  <a:pt x="185738" y="314325"/>
                </a:lnTo>
                <a:cubicBezTo>
                  <a:pt x="177879" y="314325"/>
                  <a:pt x="171450" y="307896"/>
                  <a:pt x="171450" y="300038"/>
                </a:cubicBezTo>
                <a:lnTo>
                  <a:pt x="171450" y="271463"/>
                </a:lnTo>
                <a:cubicBezTo>
                  <a:pt x="171450" y="263604"/>
                  <a:pt x="177879" y="257175"/>
                  <a:pt x="185738" y="257175"/>
                </a:cubicBezTo>
                <a:lnTo>
                  <a:pt x="214313" y="257175"/>
                </a:lnTo>
                <a:cubicBezTo>
                  <a:pt x="222171" y="257175"/>
                  <a:pt x="228600" y="263604"/>
                  <a:pt x="228600" y="271463"/>
                </a:cubicBezTo>
                <a:close/>
                <a:moveTo>
                  <a:pt x="214313" y="171450"/>
                </a:moveTo>
                <a:cubicBezTo>
                  <a:pt x="222171" y="171450"/>
                  <a:pt x="228600" y="177879"/>
                  <a:pt x="228600" y="185738"/>
                </a:cubicBezTo>
                <a:lnTo>
                  <a:pt x="228600" y="214313"/>
                </a:lnTo>
                <a:cubicBezTo>
                  <a:pt x="228600" y="222171"/>
                  <a:pt x="222171" y="228600"/>
                  <a:pt x="214313" y="228600"/>
                </a:cubicBezTo>
                <a:lnTo>
                  <a:pt x="185738" y="228600"/>
                </a:lnTo>
                <a:cubicBezTo>
                  <a:pt x="177879" y="228600"/>
                  <a:pt x="171450" y="222171"/>
                  <a:pt x="171450" y="214313"/>
                </a:cubicBezTo>
                <a:lnTo>
                  <a:pt x="171450" y="185738"/>
                </a:lnTo>
                <a:cubicBezTo>
                  <a:pt x="171450" y="177879"/>
                  <a:pt x="177879" y="171450"/>
                  <a:pt x="185738" y="171450"/>
                </a:cubicBezTo>
                <a:lnTo>
                  <a:pt x="214313" y="171450"/>
                </a:lnTo>
                <a:close/>
                <a:moveTo>
                  <a:pt x="114300" y="271463"/>
                </a:moveTo>
                <a:lnTo>
                  <a:pt x="114300" y="300038"/>
                </a:lnTo>
                <a:cubicBezTo>
                  <a:pt x="114300" y="307896"/>
                  <a:pt x="107871" y="314325"/>
                  <a:pt x="100013" y="314325"/>
                </a:cubicBezTo>
                <a:lnTo>
                  <a:pt x="71438" y="314325"/>
                </a:lnTo>
                <a:cubicBezTo>
                  <a:pt x="63579" y="314325"/>
                  <a:pt x="57150" y="307896"/>
                  <a:pt x="57150" y="300038"/>
                </a:cubicBezTo>
                <a:lnTo>
                  <a:pt x="57150" y="271463"/>
                </a:lnTo>
                <a:cubicBezTo>
                  <a:pt x="57150" y="263604"/>
                  <a:pt x="63579" y="257175"/>
                  <a:pt x="71438" y="257175"/>
                </a:cubicBezTo>
                <a:lnTo>
                  <a:pt x="100013" y="257175"/>
                </a:lnTo>
                <a:cubicBezTo>
                  <a:pt x="107871" y="257175"/>
                  <a:pt x="114300" y="263604"/>
                  <a:pt x="114300" y="271463"/>
                </a:cubicBezTo>
                <a:close/>
                <a:moveTo>
                  <a:pt x="100013" y="171450"/>
                </a:moveTo>
                <a:cubicBezTo>
                  <a:pt x="107871" y="171450"/>
                  <a:pt x="114300" y="177879"/>
                  <a:pt x="114300" y="185738"/>
                </a:cubicBezTo>
                <a:lnTo>
                  <a:pt x="114300" y="214313"/>
                </a:lnTo>
                <a:cubicBezTo>
                  <a:pt x="114300" y="222171"/>
                  <a:pt x="107871" y="228600"/>
                  <a:pt x="100013" y="228600"/>
                </a:cubicBezTo>
                <a:lnTo>
                  <a:pt x="71438" y="228600"/>
                </a:lnTo>
                <a:cubicBezTo>
                  <a:pt x="63579" y="228600"/>
                  <a:pt x="57150" y="222171"/>
                  <a:pt x="57150" y="214313"/>
                </a:cubicBezTo>
                <a:lnTo>
                  <a:pt x="57150" y="185738"/>
                </a:lnTo>
                <a:cubicBezTo>
                  <a:pt x="57150" y="177879"/>
                  <a:pt x="63579" y="171450"/>
                  <a:pt x="71438" y="171450"/>
                </a:cubicBezTo>
                <a:lnTo>
                  <a:pt x="100013" y="171450"/>
                </a:lnTo>
                <a:close/>
              </a:path>
            </a:pathLst>
          </a:custGeom>
          <a:solidFill>
            <a:srgbClr val="FFFFFF"/>
          </a:solidFill>
          <a:ln/>
        </p:spPr>
      </p:sp>
      <p:sp>
        <p:nvSpPr>
          <p:cNvPr id="18" name="Text 16"/>
          <p:cNvSpPr/>
          <p:nvPr/>
        </p:nvSpPr>
        <p:spPr>
          <a:xfrm>
            <a:off x="9454555" y="4648200"/>
            <a:ext cx="17399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County Level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9527580" y="4953000"/>
            <a:ext cx="1600200" cy="254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Living Charter</a:t>
            </a:r>
            <a:endParaRPr lang="en-US" sz="1600" dirty="0"/>
          </a:p>
        </p:txBody>
      </p:sp>
    </p:spTree>
  </p:cSld>
  <p:clrMapOvr>
    <a:masterClrMapping/>
  </p:clrMapOvr>
  <p:transition>
    <p:fade/>
    <p:spd val="me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solidFill>
            <a:srgbClr val="FCF8E5"/>
          </a:solidFill>
          <a:ln/>
        </p:spPr>
      </p:sp>
      <p:sp>
        <p:nvSpPr>
          <p:cNvPr id="3" name="Text 1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4" name="Image 0" descr="https://kimi-web-img.moonshot.cn/img/blog.geohey.com/aaad7ccc6cd0068481469f11d2372b004d14b565.jpg">    </p:cNvPr>
          <p:cNvPicPr>
            <a:picLocks noChangeAspect="1"/>
          </p:cNvPicPr>
          <p:nvPr/>
        </p:nvPicPr>
        <p:blipFill>
          <a:blip r:embed="rId1"/>
          <a:srcRect l="6821" r="6821" t="0" b="0"/>
          <a:stretch/>
        </p:blipFill>
        <p:spPr>
          <a:xfrm>
            <a:off x="254000" y="1047750"/>
            <a:ext cx="5842000" cy="4762500"/>
          </a:xfrm>
          <a:prstGeom prst="roundRect">
            <a:avLst>
              <a:gd name="adj" fmla="val 3200"/>
            </a:avLst>
          </a:prstGeom>
        </p:spPr>
      </p:pic>
      <p:sp>
        <p:nvSpPr>
          <p:cNvPr id="5" name="Text 2"/>
          <p:cNvSpPr/>
          <p:nvPr/>
        </p:nvSpPr>
        <p:spPr>
          <a:xfrm>
            <a:off x="6502400" y="254000"/>
            <a:ext cx="5943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00000"/>
              </a:lnSpc>
              <a:buNone/>
            </a:pPr>
            <a:r>
              <a:rPr lang="en-US" sz="3000" dirty="0">
                <a:solidFill>
                  <a:srgbClr val="C65B4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Global Partnership Path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6502400" y="914400"/>
            <a:ext cx="54356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Cities facing housing crises can license the three-tier stack. By plugging into OBINexus, they inherit a full suite of constitutional defenses.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6502400" y="2133600"/>
            <a:ext cx="5435600" cy="812800"/>
          </a:xfrm>
          <a:custGeom>
            <a:avLst/>
            <a:gdLst/>
            <a:ahLst/>
            <a:cxnLst/>
            <a:rect l="l" t="t" r="r" b="b"/>
            <a:pathLst>
              <a:path w="5435600" h="812800">
                <a:moveTo>
                  <a:pt x="101600" y="0"/>
                </a:moveTo>
                <a:lnTo>
                  <a:pt x="5334000" y="0"/>
                </a:lnTo>
                <a:cubicBezTo>
                  <a:pt x="5390075" y="0"/>
                  <a:pt x="5435600" y="45525"/>
                  <a:pt x="5435600" y="101600"/>
                </a:cubicBezTo>
                <a:lnTo>
                  <a:pt x="5435600" y="711200"/>
                </a:lnTo>
                <a:cubicBezTo>
                  <a:pt x="5435600" y="767275"/>
                  <a:pt x="5390075" y="812800"/>
                  <a:pt x="5334000" y="812800"/>
                </a:cubicBezTo>
                <a:lnTo>
                  <a:pt x="101600" y="812800"/>
                </a:lnTo>
                <a:cubicBezTo>
                  <a:pt x="45525" y="812800"/>
                  <a:pt x="0" y="767275"/>
                  <a:pt x="0" y="711200"/>
                </a:cubicBezTo>
                <a:lnTo>
                  <a:pt x="0" y="101600"/>
                </a:lnTo>
                <a:cubicBezTo>
                  <a:pt x="0" y="45525"/>
                  <a:pt x="45525" y="0"/>
                  <a:pt x="101600" y="0"/>
                </a:cubicBezTo>
                <a:close/>
              </a:path>
            </a:pathLst>
          </a:custGeom>
          <a:solidFill>
            <a:srgbClr val="E9792E">
              <a:alpha val="10196"/>
            </a:srgbClr>
          </a:solidFill>
          <a:ln/>
        </p:spPr>
      </p:sp>
      <p:sp>
        <p:nvSpPr>
          <p:cNvPr id="8" name="Shape 5"/>
          <p:cNvSpPr/>
          <p:nvPr/>
        </p:nvSpPr>
        <p:spPr>
          <a:xfrm>
            <a:off x="6761361" y="2336800"/>
            <a:ext cx="190500" cy="254000"/>
          </a:xfrm>
          <a:custGeom>
            <a:avLst/>
            <a:gdLst/>
            <a:ahLst/>
            <a:cxnLst/>
            <a:rect l="l" t="t" r="r" b="b"/>
            <a:pathLst>
              <a:path w="190500" h="254000">
                <a:moveTo>
                  <a:pt x="0" y="31750"/>
                </a:moveTo>
                <a:cubicBezTo>
                  <a:pt x="0" y="14238"/>
                  <a:pt x="14238" y="0"/>
                  <a:pt x="31750" y="0"/>
                </a:cubicBezTo>
                <a:lnTo>
                  <a:pt x="105916" y="0"/>
                </a:lnTo>
                <a:cubicBezTo>
                  <a:pt x="114350" y="0"/>
                  <a:pt x="122436" y="3324"/>
                  <a:pt x="128389" y="9277"/>
                </a:cubicBezTo>
                <a:lnTo>
                  <a:pt x="181223" y="62161"/>
                </a:lnTo>
                <a:cubicBezTo>
                  <a:pt x="187176" y="68114"/>
                  <a:pt x="190500" y="76200"/>
                  <a:pt x="190500" y="84634"/>
                </a:cubicBezTo>
                <a:lnTo>
                  <a:pt x="190500" y="222250"/>
                </a:lnTo>
                <a:cubicBezTo>
                  <a:pt x="190500" y="239762"/>
                  <a:pt x="176262" y="254000"/>
                  <a:pt x="158750" y="254000"/>
                </a:cubicBezTo>
                <a:lnTo>
                  <a:pt x="31750" y="254000"/>
                </a:lnTo>
                <a:cubicBezTo>
                  <a:pt x="14238" y="254000"/>
                  <a:pt x="0" y="239762"/>
                  <a:pt x="0" y="222250"/>
                </a:cubicBezTo>
                <a:lnTo>
                  <a:pt x="0" y="31750"/>
                </a:lnTo>
                <a:close/>
                <a:moveTo>
                  <a:pt x="103188" y="29021"/>
                </a:moveTo>
                <a:lnTo>
                  <a:pt x="103188" y="75406"/>
                </a:lnTo>
                <a:cubicBezTo>
                  <a:pt x="103188" y="82004"/>
                  <a:pt x="108496" y="87313"/>
                  <a:pt x="115094" y="87313"/>
                </a:cubicBezTo>
                <a:lnTo>
                  <a:pt x="161479" y="87313"/>
                </a:lnTo>
                <a:lnTo>
                  <a:pt x="103188" y="29021"/>
                </a:lnTo>
                <a:close/>
                <a:moveTo>
                  <a:pt x="43656" y="31750"/>
                </a:moveTo>
                <a:cubicBezTo>
                  <a:pt x="37058" y="31750"/>
                  <a:pt x="31750" y="37058"/>
                  <a:pt x="31750" y="43656"/>
                </a:cubicBezTo>
                <a:cubicBezTo>
                  <a:pt x="31750" y="50254"/>
                  <a:pt x="37058" y="55563"/>
                  <a:pt x="43656" y="55563"/>
                </a:cubicBezTo>
                <a:lnTo>
                  <a:pt x="67469" y="55563"/>
                </a:lnTo>
                <a:cubicBezTo>
                  <a:pt x="74067" y="55563"/>
                  <a:pt x="79375" y="50254"/>
                  <a:pt x="79375" y="43656"/>
                </a:cubicBezTo>
                <a:cubicBezTo>
                  <a:pt x="79375" y="37058"/>
                  <a:pt x="74067" y="31750"/>
                  <a:pt x="67469" y="31750"/>
                </a:cubicBezTo>
                <a:lnTo>
                  <a:pt x="43656" y="31750"/>
                </a:lnTo>
                <a:close/>
                <a:moveTo>
                  <a:pt x="43656" y="79375"/>
                </a:moveTo>
                <a:cubicBezTo>
                  <a:pt x="37058" y="79375"/>
                  <a:pt x="31750" y="84683"/>
                  <a:pt x="31750" y="91281"/>
                </a:cubicBezTo>
                <a:cubicBezTo>
                  <a:pt x="31750" y="97879"/>
                  <a:pt x="37058" y="103188"/>
                  <a:pt x="43656" y="103188"/>
                </a:cubicBezTo>
                <a:lnTo>
                  <a:pt x="67469" y="103188"/>
                </a:lnTo>
                <a:cubicBezTo>
                  <a:pt x="74067" y="103188"/>
                  <a:pt x="79375" y="97879"/>
                  <a:pt x="79375" y="91281"/>
                </a:cubicBezTo>
                <a:cubicBezTo>
                  <a:pt x="79375" y="84683"/>
                  <a:pt x="74067" y="79375"/>
                  <a:pt x="67469" y="79375"/>
                </a:cubicBezTo>
                <a:lnTo>
                  <a:pt x="43656" y="79375"/>
                </a:lnTo>
                <a:close/>
                <a:moveTo>
                  <a:pt x="78532" y="158750"/>
                </a:moveTo>
                <a:cubicBezTo>
                  <a:pt x="72926" y="158750"/>
                  <a:pt x="67667" y="161280"/>
                  <a:pt x="64195" y="165646"/>
                </a:cubicBezTo>
                <a:lnTo>
                  <a:pt x="34379" y="202902"/>
                </a:lnTo>
                <a:cubicBezTo>
                  <a:pt x="30262" y="208012"/>
                  <a:pt x="31105" y="215553"/>
                  <a:pt x="36215" y="219621"/>
                </a:cubicBezTo>
                <a:cubicBezTo>
                  <a:pt x="41325" y="223689"/>
                  <a:pt x="48865" y="222895"/>
                  <a:pt x="52933" y="217736"/>
                </a:cubicBezTo>
                <a:lnTo>
                  <a:pt x="76299" y="188565"/>
                </a:lnTo>
                <a:lnTo>
                  <a:pt x="83840" y="213717"/>
                </a:lnTo>
                <a:cubicBezTo>
                  <a:pt x="85328" y="218777"/>
                  <a:pt x="89991" y="222200"/>
                  <a:pt x="95250" y="222200"/>
                </a:cubicBezTo>
                <a:lnTo>
                  <a:pt x="146844" y="222200"/>
                </a:lnTo>
                <a:cubicBezTo>
                  <a:pt x="153442" y="222200"/>
                  <a:pt x="158750" y="216892"/>
                  <a:pt x="158750" y="210294"/>
                </a:cubicBezTo>
                <a:cubicBezTo>
                  <a:pt x="158750" y="203696"/>
                  <a:pt x="153442" y="198388"/>
                  <a:pt x="146844" y="198388"/>
                </a:cubicBezTo>
                <a:lnTo>
                  <a:pt x="104130" y="198388"/>
                </a:lnTo>
                <a:lnTo>
                  <a:pt x="96143" y="171797"/>
                </a:lnTo>
                <a:cubicBezTo>
                  <a:pt x="93811" y="164009"/>
                  <a:pt x="86668" y="158700"/>
                  <a:pt x="78532" y="158700"/>
                </a:cubicBezTo>
                <a:close/>
              </a:path>
            </a:pathLst>
          </a:custGeom>
          <a:solidFill>
            <a:srgbClr val="E9792E"/>
          </a:solidFill>
          <a:ln/>
        </p:spPr>
      </p:sp>
      <p:sp>
        <p:nvSpPr>
          <p:cNvPr id="9" name="Text 6"/>
          <p:cNvSpPr/>
          <p:nvPr/>
        </p:nvSpPr>
        <p:spPr>
          <a:xfrm>
            <a:off x="7211020" y="2286000"/>
            <a:ext cx="4572000" cy="508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License the Stack:</a:t>
            </a:r>
            <a:pPr indent="0" marL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 Easy integration of the three-tier model.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6502400" y="3098800"/>
            <a:ext cx="5435600" cy="812800"/>
          </a:xfrm>
          <a:custGeom>
            <a:avLst/>
            <a:gdLst/>
            <a:ahLst/>
            <a:cxnLst/>
            <a:rect l="l" t="t" r="r" b="b"/>
            <a:pathLst>
              <a:path w="5435600" h="812800">
                <a:moveTo>
                  <a:pt x="101600" y="0"/>
                </a:moveTo>
                <a:lnTo>
                  <a:pt x="5334000" y="0"/>
                </a:lnTo>
                <a:cubicBezTo>
                  <a:pt x="5390075" y="0"/>
                  <a:pt x="5435600" y="45525"/>
                  <a:pt x="5435600" y="101600"/>
                </a:cubicBezTo>
                <a:lnTo>
                  <a:pt x="5435600" y="711200"/>
                </a:lnTo>
                <a:cubicBezTo>
                  <a:pt x="5435600" y="767275"/>
                  <a:pt x="5390075" y="812800"/>
                  <a:pt x="5334000" y="812800"/>
                </a:cubicBezTo>
                <a:lnTo>
                  <a:pt x="101600" y="812800"/>
                </a:lnTo>
                <a:cubicBezTo>
                  <a:pt x="45525" y="812800"/>
                  <a:pt x="0" y="767275"/>
                  <a:pt x="0" y="711200"/>
                </a:cubicBezTo>
                <a:lnTo>
                  <a:pt x="0" y="101600"/>
                </a:lnTo>
                <a:cubicBezTo>
                  <a:pt x="0" y="45525"/>
                  <a:pt x="45525" y="0"/>
                  <a:pt x="101600" y="0"/>
                </a:cubicBezTo>
                <a:close/>
              </a:path>
            </a:pathLst>
          </a:custGeom>
          <a:solidFill>
            <a:srgbClr val="E06C59">
              <a:alpha val="10196"/>
            </a:srgbClr>
          </a:solidFill>
          <a:ln/>
        </p:spPr>
      </p:sp>
      <p:sp>
        <p:nvSpPr>
          <p:cNvPr id="11" name="Shape 8"/>
          <p:cNvSpPr/>
          <p:nvPr/>
        </p:nvSpPr>
        <p:spPr>
          <a:xfrm>
            <a:off x="6728222" y="3302000"/>
            <a:ext cx="222250" cy="254000"/>
          </a:xfrm>
          <a:custGeom>
            <a:avLst/>
            <a:gdLst/>
            <a:ahLst/>
            <a:cxnLst/>
            <a:rect l="l" t="t" r="r" b="b"/>
            <a:pathLst>
              <a:path w="222250" h="254000">
                <a:moveTo>
                  <a:pt x="63500" y="-15875"/>
                </a:moveTo>
                <a:cubicBezTo>
                  <a:pt x="72281" y="-15875"/>
                  <a:pt x="79375" y="-8781"/>
                  <a:pt x="79375" y="0"/>
                </a:cubicBezTo>
                <a:lnTo>
                  <a:pt x="79375" y="47625"/>
                </a:lnTo>
                <a:lnTo>
                  <a:pt x="142875" y="47625"/>
                </a:lnTo>
                <a:lnTo>
                  <a:pt x="142875" y="0"/>
                </a:lnTo>
                <a:cubicBezTo>
                  <a:pt x="142875" y="-8781"/>
                  <a:pt x="149969" y="-15875"/>
                  <a:pt x="158750" y="-15875"/>
                </a:cubicBezTo>
                <a:cubicBezTo>
                  <a:pt x="167531" y="-15875"/>
                  <a:pt x="174625" y="-8781"/>
                  <a:pt x="174625" y="0"/>
                </a:cubicBezTo>
                <a:lnTo>
                  <a:pt x="174625" y="47625"/>
                </a:lnTo>
                <a:lnTo>
                  <a:pt x="206375" y="47625"/>
                </a:lnTo>
                <a:cubicBezTo>
                  <a:pt x="215156" y="47625"/>
                  <a:pt x="222250" y="54719"/>
                  <a:pt x="222250" y="63500"/>
                </a:cubicBezTo>
                <a:cubicBezTo>
                  <a:pt x="222250" y="72281"/>
                  <a:pt x="215156" y="79375"/>
                  <a:pt x="206375" y="79375"/>
                </a:cubicBezTo>
                <a:lnTo>
                  <a:pt x="206375" y="111125"/>
                </a:lnTo>
                <a:cubicBezTo>
                  <a:pt x="206375" y="158304"/>
                  <a:pt x="172045" y="197495"/>
                  <a:pt x="127000" y="205036"/>
                </a:cubicBezTo>
                <a:lnTo>
                  <a:pt x="127000" y="238125"/>
                </a:lnTo>
                <a:cubicBezTo>
                  <a:pt x="127000" y="246906"/>
                  <a:pt x="119906" y="254000"/>
                  <a:pt x="111125" y="254000"/>
                </a:cubicBezTo>
                <a:cubicBezTo>
                  <a:pt x="102344" y="254000"/>
                  <a:pt x="95250" y="246906"/>
                  <a:pt x="95250" y="238125"/>
                </a:cubicBezTo>
                <a:lnTo>
                  <a:pt x="95250" y="205036"/>
                </a:lnTo>
                <a:cubicBezTo>
                  <a:pt x="50205" y="197495"/>
                  <a:pt x="15875" y="158304"/>
                  <a:pt x="15875" y="111125"/>
                </a:cubicBezTo>
                <a:lnTo>
                  <a:pt x="15875" y="79375"/>
                </a:lnTo>
                <a:cubicBezTo>
                  <a:pt x="7094" y="79375"/>
                  <a:pt x="0" y="72281"/>
                  <a:pt x="0" y="63500"/>
                </a:cubicBezTo>
                <a:cubicBezTo>
                  <a:pt x="0" y="54719"/>
                  <a:pt x="7094" y="47625"/>
                  <a:pt x="15875" y="47625"/>
                </a:cubicBezTo>
                <a:lnTo>
                  <a:pt x="47625" y="47625"/>
                </a:lnTo>
                <a:lnTo>
                  <a:pt x="47625" y="0"/>
                </a:lnTo>
                <a:cubicBezTo>
                  <a:pt x="47625" y="-8781"/>
                  <a:pt x="54719" y="-15875"/>
                  <a:pt x="63500" y="-15875"/>
                </a:cubicBezTo>
                <a:close/>
              </a:path>
            </a:pathLst>
          </a:custGeom>
          <a:solidFill>
            <a:srgbClr val="E06C59"/>
          </a:solidFill>
          <a:ln/>
        </p:spPr>
      </p:sp>
      <p:sp>
        <p:nvSpPr>
          <p:cNvPr id="12" name="Text 9"/>
          <p:cNvSpPr/>
          <p:nvPr/>
        </p:nvSpPr>
        <p:spPr>
          <a:xfrm>
            <a:off x="7176294" y="3251200"/>
            <a:ext cx="4610100" cy="508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Plug Local Data into AuraSeal:</a:t>
            </a:r>
            <a:pPr indent="0" marL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 Inherit constitutional protections.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6502400" y="4064000"/>
            <a:ext cx="5435600" cy="812800"/>
          </a:xfrm>
          <a:custGeom>
            <a:avLst/>
            <a:gdLst/>
            <a:ahLst/>
            <a:cxnLst/>
            <a:rect l="l" t="t" r="r" b="b"/>
            <a:pathLst>
              <a:path w="5435600" h="812800">
                <a:moveTo>
                  <a:pt x="101600" y="0"/>
                </a:moveTo>
                <a:lnTo>
                  <a:pt x="5334000" y="0"/>
                </a:lnTo>
                <a:cubicBezTo>
                  <a:pt x="5390075" y="0"/>
                  <a:pt x="5435600" y="45525"/>
                  <a:pt x="5435600" y="101600"/>
                </a:cubicBezTo>
                <a:lnTo>
                  <a:pt x="5435600" y="711200"/>
                </a:lnTo>
                <a:cubicBezTo>
                  <a:pt x="5435600" y="767275"/>
                  <a:pt x="5390075" y="812800"/>
                  <a:pt x="5334000" y="812800"/>
                </a:cubicBezTo>
                <a:lnTo>
                  <a:pt x="101600" y="812800"/>
                </a:lnTo>
                <a:cubicBezTo>
                  <a:pt x="45525" y="812800"/>
                  <a:pt x="0" y="767275"/>
                  <a:pt x="0" y="711200"/>
                </a:cubicBezTo>
                <a:lnTo>
                  <a:pt x="0" y="101600"/>
                </a:lnTo>
                <a:cubicBezTo>
                  <a:pt x="0" y="45525"/>
                  <a:pt x="45525" y="0"/>
                  <a:pt x="101600" y="0"/>
                </a:cubicBezTo>
                <a:close/>
              </a:path>
            </a:pathLst>
          </a:custGeom>
          <a:solidFill>
            <a:srgbClr val="A5A8D1">
              <a:alpha val="20000"/>
            </a:srgbClr>
          </a:solidFill>
          <a:ln/>
        </p:spPr>
      </p:sp>
      <p:sp>
        <p:nvSpPr>
          <p:cNvPr id="14" name="Shape 11"/>
          <p:cNvSpPr/>
          <p:nvPr/>
        </p:nvSpPr>
        <p:spPr>
          <a:xfrm>
            <a:off x="6718102" y="4267200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66688" y="174625"/>
                </a:moveTo>
                <a:cubicBezTo>
                  <a:pt x="214908" y="174625"/>
                  <a:pt x="254000" y="135533"/>
                  <a:pt x="254000" y="87313"/>
                </a:cubicBezTo>
                <a:cubicBezTo>
                  <a:pt x="254000" y="39092"/>
                  <a:pt x="214908" y="0"/>
                  <a:pt x="166688" y="0"/>
                </a:cubicBezTo>
                <a:cubicBezTo>
                  <a:pt x="118467" y="0"/>
                  <a:pt x="79375" y="39092"/>
                  <a:pt x="79375" y="87313"/>
                </a:cubicBezTo>
                <a:cubicBezTo>
                  <a:pt x="79375" y="96589"/>
                  <a:pt x="80814" y="105569"/>
                  <a:pt x="83493" y="113953"/>
                </a:cubicBezTo>
                <a:lnTo>
                  <a:pt x="3473" y="193973"/>
                </a:lnTo>
                <a:cubicBezTo>
                  <a:pt x="1240" y="196205"/>
                  <a:pt x="0" y="199231"/>
                  <a:pt x="0" y="202406"/>
                </a:cubicBezTo>
                <a:lnTo>
                  <a:pt x="0" y="242094"/>
                </a:lnTo>
                <a:cubicBezTo>
                  <a:pt x="0" y="248692"/>
                  <a:pt x="5308" y="254000"/>
                  <a:pt x="11906" y="254000"/>
                </a:cubicBezTo>
                <a:lnTo>
                  <a:pt x="51594" y="254000"/>
                </a:lnTo>
                <a:cubicBezTo>
                  <a:pt x="58192" y="254000"/>
                  <a:pt x="63500" y="248692"/>
                  <a:pt x="63500" y="242094"/>
                </a:cubicBezTo>
                <a:lnTo>
                  <a:pt x="63500" y="222250"/>
                </a:lnTo>
                <a:lnTo>
                  <a:pt x="83344" y="222250"/>
                </a:lnTo>
                <a:cubicBezTo>
                  <a:pt x="89942" y="222250"/>
                  <a:pt x="95250" y="216942"/>
                  <a:pt x="95250" y="210344"/>
                </a:cubicBezTo>
                <a:lnTo>
                  <a:pt x="95250" y="190500"/>
                </a:lnTo>
                <a:lnTo>
                  <a:pt x="115094" y="190500"/>
                </a:lnTo>
                <a:cubicBezTo>
                  <a:pt x="118269" y="190500"/>
                  <a:pt x="121295" y="189260"/>
                  <a:pt x="123527" y="187027"/>
                </a:cubicBezTo>
                <a:lnTo>
                  <a:pt x="140047" y="170507"/>
                </a:lnTo>
                <a:cubicBezTo>
                  <a:pt x="148431" y="173186"/>
                  <a:pt x="157411" y="174625"/>
                  <a:pt x="166688" y="174625"/>
                </a:cubicBezTo>
                <a:close/>
                <a:moveTo>
                  <a:pt x="186531" y="47625"/>
                </a:moveTo>
                <a:cubicBezTo>
                  <a:pt x="197483" y="47625"/>
                  <a:pt x="206375" y="56517"/>
                  <a:pt x="206375" y="67469"/>
                </a:cubicBezTo>
                <a:cubicBezTo>
                  <a:pt x="206375" y="78421"/>
                  <a:pt x="197483" y="87313"/>
                  <a:pt x="186531" y="87313"/>
                </a:cubicBezTo>
                <a:cubicBezTo>
                  <a:pt x="175579" y="87313"/>
                  <a:pt x="166688" y="78421"/>
                  <a:pt x="166688" y="67469"/>
                </a:cubicBezTo>
                <a:cubicBezTo>
                  <a:pt x="166688" y="56517"/>
                  <a:pt x="175579" y="47625"/>
                  <a:pt x="186531" y="47625"/>
                </a:cubicBezTo>
                <a:close/>
              </a:path>
            </a:pathLst>
          </a:custGeom>
          <a:solidFill>
            <a:srgbClr val="A5A8D1"/>
          </a:solidFill>
          <a:ln/>
        </p:spPr>
      </p:sp>
      <p:sp>
        <p:nvSpPr>
          <p:cNvPr id="15" name="Text 12"/>
          <p:cNvSpPr/>
          <p:nvPr/>
        </p:nvSpPr>
        <p:spPr>
          <a:xfrm>
            <a:off x="7188002" y="4216400"/>
            <a:ext cx="4597400" cy="508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Issue Uche Keys:</a:t>
            </a:r>
            <a:pPr indent="0" marL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 Extend the ecosystem with sovereign control.</a:t>
            </a:r>
            <a:endParaRPr lang="en-US" sz="1600" dirty="0"/>
          </a:p>
        </p:txBody>
      </p:sp>
    </p:spTree>
  </p:cSld>
  <p:clrMapOvr>
    <a:masterClrMapping/>
  </p:clrMapOvr>
  <p:transition>
    <p:fade/>
    <p:spd val="me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1115" y="-8255"/>
            <a:ext cx="12237085" cy="6868795"/>
          </a:xfrm>
          <a:prstGeom prst="rect">
            <a:avLst/>
          </a:prstGeom>
          <a:solidFill>
            <a:srgbClr val="FAF3D7"/>
          </a:solidFill>
          <a:ln/>
        </p:spPr>
      </p:sp>
      <p:sp>
        <p:nvSpPr>
          <p:cNvPr id="3" name="Text 1"/>
          <p:cNvSpPr/>
          <p:nvPr/>
        </p:nvSpPr>
        <p:spPr>
          <a:xfrm>
            <a:off x="-31115" y="-8255"/>
            <a:ext cx="12237085" cy="686879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5340032" y="3726295"/>
            <a:ext cx="1483360" cy="1395730"/>
          </a:xfrm>
          <a:prstGeom prst="ellipse">
            <a:avLst/>
          </a:prstGeom>
          <a:solidFill>
            <a:srgbClr val="FDF1E1"/>
          </a:solidFill>
          <a:ln w="101600">
            <a:solidFill>
              <a:srgbClr val="171717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340032" y="3726295"/>
            <a:ext cx="1483360" cy="139573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5400" b="1" dirty="0">
                <a:solidFill>
                  <a:srgbClr val="DD5142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07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 flipV="1">
            <a:off x="-31115" y="-5715"/>
            <a:ext cx="12237085" cy="3447415"/>
          </a:xfrm>
          <a:prstGeom prst="rect">
            <a:avLst/>
          </a:prstGeom>
          <a:solidFill>
            <a:srgbClr val="C15145"/>
          </a:solidFill>
          <a:ln/>
        </p:spPr>
      </p:sp>
      <p:sp>
        <p:nvSpPr>
          <p:cNvPr id="7" name="Text 5"/>
          <p:cNvSpPr/>
          <p:nvPr/>
        </p:nvSpPr>
        <p:spPr>
          <a:xfrm>
            <a:off x="-31115" y="-5715"/>
            <a:ext cx="12237085" cy="34474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027430" y="5329555"/>
            <a:ext cx="10121900" cy="533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17171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Call to Heart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5245100" y="2607310"/>
            <a:ext cx="1703070" cy="455930"/>
          </a:xfrm>
          <a:prstGeom prst="roundRect">
            <a:avLst>
              <a:gd name="adj" fmla="val 50000"/>
            </a:avLst>
          </a:prstGeom>
          <a:solidFill>
            <a:srgbClr val="B2C3F7"/>
          </a:solidFill>
          <a:ln/>
        </p:spPr>
      </p:sp>
      <p:sp>
        <p:nvSpPr>
          <p:cNvPr id="10" name="Text 8"/>
          <p:cNvSpPr/>
          <p:nvPr/>
        </p:nvSpPr>
        <p:spPr>
          <a:xfrm>
            <a:off x="5245100" y="2607310"/>
            <a:ext cx="1703070" cy="45593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 flipH="1">
            <a:off x="11087735" y="37420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2" name="Text 10"/>
          <p:cNvSpPr/>
          <p:nvPr/>
        </p:nvSpPr>
        <p:spPr>
          <a:xfrm>
            <a:off x="11087735" y="37420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 flipH="1">
            <a:off x="11087735" y="431609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4" name="Text 12"/>
          <p:cNvSpPr/>
          <p:nvPr/>
        </p:nvSpPr>
        <p:spPr>
          <a:xfrm>
            <a:off x="11087735" y="431609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 flipH="1">
            <a:off x="11087735" y="489013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6" name="Text 14"/>
          <p:cNvSpPr/>
          <p:nvPr/>
        </p:nvSpPr>
        <p:spPr>
          <a:xfrm>
            <a:off x="11087735" y="489013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7" name="Shape 15"/>
          <p:cNvSpPr/>
          <p:nvPr/>
        </p:nvSpPr>
        <p:spPr>
          <a:xfrm flipH="1">
            <a:off x="11087735" y="546354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8" name="Text 16"/>
          <p:cNvSpPr/>
          <p:nvPr/>
        </p:nvSpPr>
        <p:spPr>
          <a:xfrm>
            <a:off x="11087735" y="546354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 flipH="1">
            <a:off x="11087735" y="603758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0" name="Text 18"/>
          <p:cNvSpPr/>
          <p:nvPr/>
        </p:nvSpPr>
        <p:spPr>
          <a:xfrm>
            <a:off x="11087735" y="603758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1" name="Shape 19"/>
          <p:cNvSpPr/>
          <p:nvPr/>
        </p:nvSpPr>
        <p:spPr>
          <a:xfrm flipH="1">
            <a:off x="1027430" y="37420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2" name="Text 20"/>
          <p:cNvSpPr/>
          <p:nvPr/>
        </p:nvSpPr>
        <p:spPr>
          <a:xfrm>
            <a:off x="1027430" y="37420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3" name="Shape 21"/>
          <p:cNvSpPr/>
          <p:nvPr/>
        </p:nvSpPr>
        <p:spPr>
          <a:xfrm flipH="1">
            <a:off x="1027430" y="431609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4" name="Text 22"/>
          <p:cNvSpPr/>
          <p:nvPr/>
        </p:nvSpPr>
        <p:spPr>
          <a:xfrm>
            <a:off x="1027430" y="431609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5" name="Shape 23"/>
          <p:cNvSpPr/>
          <p:nvPr/>
        </p:nvSpPr>
        <p:spPr>
          <a:xfrm flipH="1">
            <a:off x="1027430" y="489013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6" name="Text 24"/>
          <p:cNvSpPr/>
          <p:nvPr/>
        </p:nvSpPr>
        <p:spPr>
          <a:xfrm>
            <a:off x="1027430" y="489013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7" name="Shape 25"/>
          <p:cNvSpPr/>
          <p:nvPr/>
        </p:nvSpPr>
        <p:spPr>
          <a:xfrm flipH="1">
            <a:off x="1027430" y="546354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8" name="Text 26"/>
          <p:cNvSpPr/>
          <p:nvPr/>
        </p:nvSpPr>
        <p:spPr>
          <a:xfrm>
            <a:off x="1027430" y="546354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9" name="Shape 27"/>
          <p:cNvSpPr/>
          <p:nvPr/>
        </p:nvSpPr>
        <p:spPr>
          <a:xfrm flipH="1">
            <a:off x="1027430" y="603758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30" name="Text 28"/>
          <p:cNvSpPr/>
          <p:nvPr/>
        </p:nvSpPr>
        <p:spPr>
          <a:xfrm>
            <a:off x="1027430" y="603758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1" name="Text 29"/>
          <p:cNvSpPr/>
          <p:nvPr/>
        </p:nvSpPr>
        <p:spPr>
          <a:xfrm>
            <a:off x="5520690" y="2592705"/>
            <a:ext cx="1152525" cy="42037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DD514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PART</a:t>
            </a:r>
            <a:endParaRPr lang="en-US" sz="1600" dirty="0"/>
          </a:p>
        </p:txBody>
      </p:sp>
      <p:sp>
        <p:nvSpPr>
          <p:cNvPr id="32" name="Shape 30"/>
          <p:cNvSpPr/>
          <p:nvPr/>
        </p:nvSpPr>
        <p:spPr>
          <a:xfrm flipH="1">
            <a:off x="11087735" y="37973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3" name="Text 31"/>
          <p:cNvSpPr/>
          <p:nvPr/>
        </p:nvSpPr>
        <p:spPr>
          <a:xfrm>
            <a:off x="11087735" y="37973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4" name="Shape 32"/>
          <p:cNvSpPr/>
          <p:nvPr/>
        </p:nvSpPr>
        <p:spPr>
          <a:xfrm flipH="1">
            <a:off x="11087735" y="95377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5" name="Text 33"/>
          <p:cNvSpPr/>
          <p:nvPr/>
        </p:nvSpPr>
        <p:spPr>
          <a:xfrm>
            <a:off x="11087735" y="95377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6" name="Shape 34"/>
          <p:cNvSpPr/>
          <p:nvPr/>
        </p:nvSpPr>
        <p:spPr>
          <a:xfrm flipH="1">
            <a:off x="11087735" y="152781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7" name="Text 35"/>
          <p:cNvSpPr/>
          <p:nvPr/>
        </p:nvSpPr>
        <p:spPr>
          <a:xfrm>
            <a:off x="11087735" y="152781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8" name="Shape 36"/>
          <p:cNvSpPr/>
          <p:nvPr/>
        </p:nvSpPr>
        <p:spPr>
          <a:xfrm flipH="1">
            <a:off x="11087735" y="210121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9" name="Text 37"/>
          <p:cNvSpPr/>
          <p:nvPr/>
        </p:nvSpPr>
        <p:spPr>
          <a:xfrm>
            <a:off x="11087735" y="210121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0" name="Shape 38"/>
          <p:cNvSpPr/>
          <p:nvPr/>
        </p:nvSpPr>
        <p:spPr>
          <a:xfrm flipH="1">
            <a:off x="11087735" y="26752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1" name="Text 39"/>
          <p:cNvSpPr/>
          <p:nvPr/>
        </p:nvSpPr>
        <p:spPr>
          <a:xfrm>
            <a:off x="11087735" y="26752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2" name="Shape 40"/>
          <p:cNvSpPr/>
          <p:nvPr/>
        </p:nvSpPr>
        <p:spPr>
          <a:xfrm flipH="1">
            <a:off x="1027430" y="37973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3" name="Text 41"/>
          <p:cNvSpPr/>
          <p:nvPr/>
        </p:nvSpPr>
        <p:spPr>
          <a:xfrm>
            <a:off x="1027430" y="37973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4" name="Shape 42"/>
          <p:cNvSpPr/>
          <p:nvPr/>
        </p:nvSpPr>
        <p:spPr>
          <a:xfrm flipH="1">
            <a:off x="1027430" y="95377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5" name="Text 43"/>
          <p:cNvSpPr/>
          <p:nvPr/>
        </p:nvSpPr>
        <p:spPr>
          <a:xfrm>
            <a:off x="1027430" y="95377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6" name="Shape 44"/>
          <p:cNvSpPr/>
          <p:nvPr/>
        </p:nvSpPr>
        <p:spPr>
          <a:xfrm flipH="1">
            <a:off x="1027430" y="152781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7" name="Text 45"/>
          <p:cNvSpPr/>
          <p:nvPr/>
        </p:nvSpPr>
        <p:spPr>
          <a:xfrm>
            <a:off x="1027430" y="152781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8" name="Shape 46"/>
          <p:cNvSpPr/>
          <p:nvPr/>
        </p:nvSpPr>
        <p:spPr>
          <a:xfrm flipH="1">
            <a:off x="1027430" y="210121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9" name="Text 47"/>
          <p:cNvSpPr/>
          <p:nvPr/>
        </p:nvSpPr>
        <p:spPr>
          <a:xfrm>
            <a:off x="1027430" y="210121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0" name="Shape 48"/>
          <p:cNvSpPr/>
          <p:nvPr/>
        </p:nvSpPr>
        <p:spPr>
          <a:xfrm flipH="1">
            <a:off x="1027430" y="26752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51" name="Text 49"/>
          <p:cNvSpPr/>
          <p:nvPr/>
        </p:nvSpPr>
        <p:spPr>
          <a:xfrm>
            <a:off x="1027430" y="26752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52" name="Image 0" descr="https://kimi-img.moonshot.cn/pub/slides/slides_tmpl/image/25-08-27-19:59:58-d2nf6fh8bjvh7rlj01t0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238625" y="811530"/>
            <a:ext cx="3714750" cy="1534160"/>
          </a:xfrm>
          <a:prstGeom prst="rect">
            <a:avLst/>
          </a:prstGeom>
        </p:spPr>
      </p:pic>
      <p:sp>
        <p:nvSpPr>
          <p:cNvPr id="53" name="Shape 50"/>
          <p:cNvSpPr/>
          <p:nvPr/>
        </p:nvSpPr>
        <p:spPr>
          <a:xfrm>
            <a:off x="-38735" y="3382010"/>
            <a:ext cx="12258675" cy="128270"/>
          </a:xfrm>
          <a:prstGeom prst="rect">
            <a:avLst/>
          </a:prstGeom>
          <a:solidFill>
            <a:srgbClr val="181717"/>
          </a:solidFill>
          <a:ln/>
        </p:spPr>
      </p:sp>
      <p:sp>
        <p:nvSpPr>
          <p:cNvPr id="54" name="Text 51"/>
          <p:cNvSpPr/>
          <p:nvPr/>
        </p:nvSpPr>
        <p:spPr>
          <a:xfrm>
            <a:off x="-38735" y="3382010"/>
            <a:ext cx="12258675" cy="12827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</p:spTree>
  </p:cSld>
  <p:clrMapOvr>
    <a:masterClrMapping/>
  </p:clrMapOvr>
  <p:transition>
    <p:fade/>
    <p:spd val="me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solidFill>
            <a:srgbClr val="FCF8E5"/>
          </a:solidFill>
          <a:ln/>
        </p:spPr>
      </p:sp>
      <p:sp>
        <p:nvSpPr>
          <p:cNvPr id="3" name="Text 1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0" y="1155700"/>
            <a:ext cx="12192000" cy="508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90000"/>
              </a:lnSpc>
              <a:buNone/>
            </a:pPr>
            <a:r>
              <a:rPr lang="en-US" sz="3600" dirty="0">
                <a:solidFill>
                  <a:srgbClr val="C65B4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Invest in Heart Infrastructure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254000" y="1866900"/>
            <a:ext cx="975360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OBINexus offers equity, debt, and tokenized care-bonds. Returns scale with social-coherence dividends, turning heart-aligned capital into measurable antifragility and replicable dignity technology.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1409700" y="2882900"/>
            <a:ext cx="2921000" cy="1193800"/>
          </a:xfrm>
          <a:custGeom>
            <a:avLst/>
            <a:gdLst/>
            <a:ahLst/>
            <a:cxnLst/>
            <a:rect l="l" t="t" r="r" b="b"/>
            <a:pathLst>
              <a:path w="2921000" h="1193800">
                <a:moveTo>
                  <a:pt x="101604" y="0"/>
                </a:moveTo>
                <a:lnTo>
                  <a:pt x="2819396" y="0"/>
                </a:lnTo>
                <a:cubicBezTo>
                  <a:pt x="2875510" y="0"/>
                  <a:pt x="2921000" y="45490"/>
                  <a:pt x="2921000" y="101604"/>
                </a:cubicBezTo>
                <a:lnTo>
                  <a:pt x="2921000" y="1092196"/>
                </a:lnTo>
                <a:cubicBezTo>
                  <a:pt x="2921000" y="1148310"/>
                  <a:pt x="2875510" y="1193800"/>
                  <a:pt x="2819396" y="1193800"/>
                </a:cubicBezTo>
                <a:lnTo>
                  <a:pt x="101604" y="1193800"/>
                </a:lnTo>
                <a:cubicBezTo>
                  <a:pt x="45490" y="1193800"/>
                  <a:pt x="0" y="1148310"/>
                  <a:pt x="0" y="1092196"/>
                </a:cubicBezTo>
                <a:lnTo>
                  <a:pt x="0" y="101604"/>
                </a:lnTo>
                <a:cubicBezTo>
                  <a:pt x="0" y="45527"/>
                  <a:pt x="45527" y="0"/>
                  <a:pt x="101604" y="0"/>
                </a:cubicBezTo>
                <a:close/>
              </a:path>
            </a:pathLst>
          </a:custGeom>
          <a:solidFill>
            <a:srgbClr val="E9792E">
              <a:alpha val="10196"/>
            </a:srgbClr>
          </a:solidFill>
          <a:ln/>
          <a:effectLst>
            <a:outerShdw sx="100000" sy="100000" kx="0" ky="0" algn="bl" rotWithShape="0" blurRad="76200" dist="50800" dir="5400000">
              <a:srgbClr val="000000">
                <a:alpha val="10196"/>
              </a:srgbClr>
            </a:outerShdw>
          </a:effectLst>
        </p:spPr>
      </p:sp>
      <p:sp>
        <p:nvSpPr>
          <p:cNvPr id="7" name="Shape 5"/>
          <p:cNvSpPr/>
          <p:nvPr/>
        </p:nvSpPr>
        <p:spPr>
          <a:xfrm>
            <a:off x="2659063" y="3086100"/>
            <a:ext cx="428625" cy="381000"/>
          </a:xfrm>
          <a:custGeom>
            <a:avLst/>
            <a:gdLst/>
            <a:ahLst/>
            <a:cxnLst/>
            <a:rect l="l" t="t" r="r" b="b"/>
            <a:pathLst>
              <a:path w="428625" h="381000">
                <a:moveTo>
                  <a:pt x="381298" y="178594"/>
                </a:moveTo>
                <a:lnTo>
                  <a:pt x="250329" y="178594"/>
                </a:lnTo>
                <a:cubicBezTo>
                  <a:pt x="237158" y="178594"/>
                  <a:pt x="226516" y="167953"/>
                  <a:pt x="226516" y="154781"/>
                </a:cubicBezTo>
                <a:lnTo>
                  <a:pt x="226516" y="23812"/>
                </a:lnTo>
                <a:cubicBezTo>
                  <a:pt x="226516" y="10641"/>
                  <a:pt x="237232" y="-149"/>
                  <a:pt x="250254" y="1563"/>
                </a:cubicBezTo>
                <a:cubicBezTo>
                  <a:pt x="329878" y="12129"/>
                  <a:pt x="392981" y="75233"/>
                  <a:pt x="403547" y="154856"/>
                </a:cubicBezTo>
                <a:cubicBezTo>
                  <a:pt x="405259" y="167878"/>
                  <a:pt x="394469" y="178594"/>
                  <a:pt x="381298" y="178594"/>
                </a:cubicBezTo>
                <a:close/>
                <a:moveTo>
                  <a:pt x="165646" y="27682"/>
                </a:moveTo>
                <a:cubicBezTo>
                  <a:pt x="179115" y="24854"/>
                  <a:pt x="190798" y="35868"/>
                  <a:pt x="190798" y="49634"/>
                </a:cubicBezTo>
                <a:lnTo>
                  <a:pt x="190798" y="196453"/>
                </a:lnTo>
                <a:cubicBezTo>
                  <a:pt x="190798" y="200620"/>
                  <a:pt x="192286" y="204639"/>
                  <a:pt x="194890" y="207838"/>
                </a:cubicBezTo>
                <a:lnTo>
                  <a:pt x="293191" y="326454"/>
                </a:lnTo>
                <a:cubicBezTo>
                  <a:pt x="301898" y="336947"/>
                  <a:pt x="300038" y="352797"/>
                  <a:pt x="288057" y="359271"/>
                </a:cubicBezTo>
                <a:cubicBezTo>
                  <a:pt x="262682" y="373112"/>
                  <a:pt x="233586" y="381000"/>
                  <a:pt x="202704" y="381000"/>
                </a:cubicBezTo>
                <a:cubicBezTo>
                  <a:pt x="104105" y="381000"/>
                  <a:pt x="24110" y="301005"/>
                  <a:pt x="24110" y="202406"/>
                </a:cubicBezTo>
                <a:cubicBezTo>
                  <a:pt x="24110" y="116458"/>
                  <a:pt x="84758" y="44723"/>
                  <a:pt x="165646" y="27682"/>
                </a:cubicBezTo>
                <a:close/>
                <a:moveTo>
                  <a:pt x="355550" y="214313"/>
                </a:moveTo>
                <a:lnTo>
                  <a:pt x="403175" y="214313"/>
                </a:lnTo>
                <a:cubicBezTo>
                  <a:pt x="416942" y="214313"/>
                  <a:pt x="427955" y="225996"/>
                  <a:pt x="425128" y="239464"/>
                </a:cubicBezTo>
                <a:cubicBezTo>
                  <a:pt x="417537" y="275481"/>
                  <a:pt x="399083" y="307479"/>
                  <a:pt x="373335" y="331887"/>
                </a:cubicBezTo>
                <a:cubicBezTo>
                  <a:pt x="364182" y="340593"/>
                  <a:pt x="349821" y="338733"/>
                  <a:pt x="341784" y="328985"/>
                </a:cubicBezTo>
                <a:lnTo>
                  <a:pt x="278978" y="253305"/>
                </a:lnTo>
                <a:cubicBezTo>
                  <a:pt x="266105" y="237753"/>
                  <a:pt x="277192" y="214313"/>
                  <a:pt x="297284" y="214313"/>
                </a:cubicBezTo>
                <a:lnTo>
                  <a:pt x="355476" y="214313"/>
                </a:lnTo>
                <a:close/>
              </a:path>
            </a:pathLst>
          </a:custGeom>
          <a:solidFill>
            <a:srgbClr val="E9792E"/>
          </a:solidFill>
          <a:ln/>
        </p:spPr>
      </p:sp>
      <p:sp>
        <p:nvSpPr>
          <p:cNvPr id="8" name="Text 6"/>
          <p:cNvSpPr/>
          <p:nvPr/>
        </p:nvSpPr>
        <p:spPr>
          <a:xfrm>
            <a:off x="1358900" y="3568700"/>
            <a:ext cx="30226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Equity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4635500" y="2882900"/>
            <a:ext cx="2921000" cy="1193800"/>
          </a:xfrm>
          <a:custGeom>
            <a:avLst/>
            <a:gdLst/>
            <a:ahLst/>
            <a:cxnLst/>
            <a:rect l="l" t="t" r="r" b="b"/>
            <a:pathLst>
              <a:path w="2921000" h="1193800">
                <a:moveTo>
                  <a:pt x="101604" y="0"/>
                </a:moveTo>
                <a:lnTo>
                  <a:pt x="2819396" y="0"/>
                </a:lnTo>
                <a:cubicBezTo>
                  <a:pt x="2875510" y="0"/>
                  <a:pt x="2921000" y="45490"/>
                  <a:pt x="2921000" y="101604"/>
                </a:cubicBezTo>
                <a:lnTo>
                  <a:pt x="2921000" y="1092196"/>
                </a:lnTo>
                <a:cubicBezTo>
                  <a:pt x="2921000" y="1148310"/>
                  <a:pt x="2875510" y="1193800"/>
                  <a:pt x="2819396" y="1193800"/>
                </a:cubicBezTo>
                <a:lnTo>
                  <a:pt x="101604" y="1193800"/>
                </a:lnTo>
                <a:cubicBezTo>
                  <a:pt x="45490" y="1193800"/>
                  <a:pt x="0" y="1148310"/>
                  <a:pt x="0" y="1092196"/>
                </a:cubicBezTo>
                <a:lnTo>
                  <a:pt x="0" y="101604"/>
                </a:lnTo>
                <a:cubicBezTo>
                  <a:pt x="0" y="45527"/>
                  <a:pt x="45527" y="0"/>
                  <a:pt x="101604" y="0"/>
                </a:cubicBezTo>
                <a:close/>
              </a:path>
            </a:pathLst>
          </a:custGeom>
          <a:solidFill>
            <a:srgbClr val="E06C59">
              <a:alpha val="10196"/>
            </a:srgbClr>
          </a:solidFill>
          <a:ln/>
          <a:effectLst>
            <a:outerShdw sx="100000" sy="100000" kx="0" ky="0" algn="bl" rotWithShape="0" blurRad="76200" dist="50800" dir="5400000">
              <a:srgbClr val="000000">
                <a:alpha val="10196"/>
              </a:srgbClr>
            </a:outerShdw>
          </a:effectLst>
        </p:spPr>
      </p:sp>
      <p:sp>
        <p:nvSpPr>
          <p:cNvPr id="10" name="Shape 8"/>
          <p:cNvSpPr/>
          <p:nvPr/>
        </p:nvSpPr>
        <p:spPr>
          <a:xfrm>
            <a:off x="5956300" y="3086100"/>
            <a:ext cx="285750" cy="381000"/>
          </a:xfrm>
          <a:custGeom>
            <a:avLst/>
            <a:gdLst/>
            <a:ahLst/>
            <a:cxnLst/>
            <a:rect l="l" t="t" r="r" b="b"/>
            <a:pathLst>
              <a:path w="285750" h="381000">
                <a:moveTo>
                  <a:pt x="0" y="47625"/>
                </a:moveTo>
                <a:cubicBezTo>
                  <a:pt x="0" y="21357"/>
                  <a:pt x="21357" y="0"/>
                  <a:pt x="47625" y="0"/>
                </a:cubicBezTo>
                <a:lnTo>
                  <a:pt x="158874" y="0"/>
                </a:lnTo>
                <a:cubicBezTo>
                  <a:pt x="171524" y="0"/>
                  <a:pt x="183654" y="4986"/>
                  <a:pt x="192584" y="13915"/>
                </a:cubicBezTo>
                <a:lnTo>
                  <a:pt x="271835" y="93241"/>
                </a:lnTo>
                <a:cubicBezTo>
                  <a:pt x="280764" y="102171"/>
                  <a:pt x="285750" y="114300"/>
                  <a:pt x="285750" y="126950"/>
                </a:cubicBezTo>
                <a:lnTo>
                  <a:pt x="285750" y="333375"/>
                </a:lnTo>
                <a:cubicBezTo>
                  <a:pt x="285750" y="359643"/>
                  <a:pt x="264393" y="381000"/>
                  <a:pt x="238125" y="381000"/>
                </a:cubicBezTo>
                <a:lnTo>
                  <a:pt x="47625" y="381000"/>
                </a:lnTo>
                <a:cubicBezTo>
                  <a:pt x="21357" y="381000"/>
                  <a:pt x="0" y="359643"/>
                  <a:pt x="0" y="333375"/>
                </a:cubicBezTo>
                <a:lnTo>
                  <a:pt x="0" y="47625"/>
                </a:lnTo>
                <a:close/>
                <a:moveTo>
                  <a:pt x="154781" y="43532"/>
                </a:moveTo>
                <a:lnTo>
                  <a:pt x="154781" y="113109"/>
                </a:lnTo>
                <a:cubicBezTo>
                  <a:pt x="154781" y="123006"/>
                  <a:pt x="162744" y="130969"/>
                  <a:pt x="172641" y="130969"/>
                </a:cubicBezTo>
                <a:lnTo>
                  <a:pt x="242218" y="130969"/>
                </a:lnTo>
                <a:lnTo>
                  <a:pt x="154781" y="43532"/>
                </a:lnTo>
                <a:close/>
                <a:moveTo>
                  <a:pt x="47625" y="65484"/>
                </a:moveTo>
                <a:cubicBezTo>
                  <a:pt x="47625" y="75381"/>
                  <a:pt x="55587" y="83344"/>
                  <a:pt x="65484" y="83344"/>
                </a:cubicBezTo>
                <a:lnTo>
                  <a:pt x="101203" y="83344"/>
                </a:lnTo>
                <a:cubicBezTo>
                  <a:pt x="111100" y="83344"/>
                  <a:pt x="119063" y="75381"/>
                  <a:pt x="119063" y="65484"/>
                </a:cubicBezTo>
                <a:cubicBezTo>
                  <a:pt x="119063" y="55587"/>
                  <a:pt x="111100" y="47625"/>
                  <a:pt x="101203" y="47625"/>
                </a:cubicBezTo>
                <a:lnTo>
                  <a:pt x="65484" y="47625"/>
                </a:lnTo>
                <a:cubicBezTo>
                  <a:pt x="55587" y="47625"/>
                  <a:pt x="47625" y="55587"/>
                  <a:pt x="47625" y="65484"/>
                </a:cubicBezTo>
                <a:close/>
                <a:moveTo>
                  <a:pt x="47625" y="136922"/>
                </a:moveTo>
                <a:cubicBezTo>
                  <a:pt x="47625" y="146819"/>
                  <a:pt x="55587" y="154781"/>
                  <a:pt x="65484" y="154781"/>
                </a:cubicBezTo>
                <a:lnTo>
                  <a:pt x="101203" y="154781"/>
                </a:lnTo>
                <a:cubicBezTo>
                  <a:pt x="111100" y="154781"/>
                  <a:pt x="119063" y="146819"/>
                  <a:pt x="119063" y="136922"/>
                </a:cubicBezTo>
                <a:cubicBezTo>
                  <a:pt x="119063" y="127025"/>
                  <a:pt x="111100" y="119063"/>
                  <a:pt x="101203" y="119063"/>
                </a:cubicBezTo>
                <a:lnTo>
                  <a:pt x="65484" y="119063"/>
                </a:lnTo>
                <a:cubicBezTo>
                  <a:pt x="55587" y="119063"/>
                  <a:pt x="47625" y="127025"/>
                  <a:pt x="47625" y="136922"/>
                </a:cubicBezTo>
                <a:close/>
                <a:moveTo>
                  <a:pt x="130969" y="193477"/>
                </a:moveTo>
                <a:lnTo>
                  <a:pt x="130969" y="196453"/>
                </a:lnTo>
                <a:cubicBezTo>
                  <a:pt x="109537" y="196676"/>
                  <a:pt x="92273" y="214089"/>
                  <a:pt x="92273" y="235521"/>
                </a:cubicBezTo>
                <a:cubicBezTo>
                  <a:pt x="92273" y="254645"/>
                  <a:pt x="106040" y="270942"/>
                  <a:pt x="124941" y="274067"/>
                </a:cubicBezTo>
                <a:lnTo>
                  <a:pt x="155972" y="279276"/>
                </a:lnTo>
                <a:cubicBezTo>
                  <a:pt x="160437" y="280020"/>
                  <a:pt x="163711" y="283890"/>
                  <a:pt x="163711" y="288429"/>
                </a:cubicBezTo>
                <a:cubicBezTo>
                  <a:pt x="163711" y="293563"/>
                  <a:pt x="159544" y="297731"/>
                  <a:pt x="154409" y="297731"/>
                </a:cubicBezTo>
                <a:lnTo>
                  <a:pt x="113109" y="297656"/>
                </a:lnTo>
                <a:cubicBezTo>
                  <a:pt x="104924" y="297656"/>
                  <a:pt x="98227" y="304354"/>
                  <a:pt x="98227" y="312539"/>
                </a:cubicBezTo>
                <a:cubicBezTo>
                  <a:pt x="98227" y="320725"/>
                  <a:pt x="104924" y="327422"/>
                  <a:pt x="113109" y="327422"/>
                </a:cubicBezTo>
                <a:lnTo>
                  <a:pt x="130969" y="327422"/>
                </a:lnTo>
                <a:lnTo>
                  <a:pt x="130969" y="330398"/>
                </a:lnTo>
                <a:cubicBezTo>
                  <a:pt x="130969" y="338584"/>
                  <a:pt x="137666" y="345281"/>
                  <a:pt x="145852" y="345281"/>
                </a:cubicBezTo>
                <a:cubicBezTo>
                  <a:pt x="154037" y="345281"/>
                  <a:pt x="160734" y="338584"/>
                  <a:pt x="160734" y="330398"/>
                </a:cubicBezTo>
                <a:lnTo>
                  <a:pt x="160734" y="326901"/>
                </a:lnTo>
                <a:cubicBezTo>
                  <a:pt x="179338" y="323850"/>
                  <a:pt x="193477" y="307777"/>
                  <a:pt x="193477" y="288354"/>
                </a:cubicBezTo>
                <a:cubicBezTo>
                  <a:pt x="193477" y="269230"/>
                  <a:pt x="179710" y="252933"/>
                  <a:pt x="160809" y="249808"/>
                </a:cubicBezTo>
                <a:lnTo>
                  <a:pt x="129778" y="244599"/>
                </a:lnTo>
                <a:cubicBezTo>
                  <a:pt x="125313" y="243855"/>
                  <a:pt x="122039" y="239985"/>
                  <a:pt x="122039" y="235446"/>
                </a:cubicBezTo>
                <a:cubicBezTo>
                  <a:pt x="122039" y="230312"/>
                  <a:pt x="126206" y="226144"/>
                  <a:pt x="131341" y="226144"/>
                </a:cubicBezTo>
                <a:lnTo>
                  <a:pt x="166687" y="226144"/>
                </a:lnTo>
                <a:cubicBezTo>
                  <a:pt x="174873" y="226144"/>
                  <a:pt x="181570" y="219447"/>
                  <a:pt x="181570" y="211262"/>
                </a:cubicBezTo>
                <a:cubicBezTo>
                  <a:pt x="181570" y="203076"/>
                  <a:pt x="174873" y="196379"/>
                  <a:pt x="166687" y="196379"/>
                </a:cubicBezTo>
                <a:lnTo>
                  <a:pt x="160734" y="196379"/>
                </a:lnTo>
                <a:lnTo>
                  <a:pt x="160734" y="193402"/>
                </a:lnTo>
                <a:cubicBezTo>
                  <a:pt x="160734" y="185217"/>
                  <a:pt x="154037" y="178519"/>
                  <a:pt x="145852" y="178519"/>
                </a:cubicBezTo>
                <a:cubicBezTo>
                  <a:pt x="137666" y="178519"/>
                  <a:pt x="130969" y="185217"/>
                  <a:pt x="130969" y="193402"/>
                </a:cubicBezTo>
                <a:close/>
              </a:path>
            </a:pathLst>
          </a:custGeom>
          <a:solidFill>
            <a:srgbClr val="E06C59"/>
          </a:solidFill>
          <a:ln/>
        </p:spPr>
      </p:sp>
      <p:sp>
        <p:nvSpPr>
          <p:cNvPr id="11" name="Text 9"/>
          <p:cNvSpPr/>
          <p:nvPr/>
        </p:nvSpPr>
        <p:spPr>
          <a:xfrm>
            <a:off x="4584700" y="3568700"/>
            <a:ext cx="30226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Debt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7861300" y="2882900"/>
            <a:ext cx="2921000" cy="1193800"/>
          </a:xfrm>
          <a:custGeom>
            <a:avLst/>
            <a:gdLst/>
            <a:ahLst/>
            <a:cxnLst/>
            <a:rect l="l" t="t" r="r" b="b"/>
            <a:pathLst>
              <a:path w="2921000" h="1193800">
                <a:moveTo>
                  <a:pt x="101604" y="0"/>
                </a:moveTo>
                <a:lnTo>
                  <a:pt x="2819396" y="0"/>
                </a:lnTo>
                <a:cubicBezTo>
                  <a:pt x="2875510" y="0"/>
                  <a:pt x="2921000" y="45490"/>
                  <a:pt x="2921000" y="101604"/>
                </a:cubicBezTo>
                <a:lnTo>
                  <a:pt x="2921000" y="1092196"/>
                </a:lnTo>
                <a:cubicBezTo>
                  <a:pt x="2921000" y="1148310"/>
                  <a:pt x="2875510" y="1193800"/>
                  <a:pt x="2819396" y="1193800"/>
                </a:cubicBezTo>
                <a:lnTo>
                  <a:pt x="101604" y="1193800"/>
                </a:lnTo>
                <a:cubicBezTo>
                  <a:pt x="45490" y="1193800"/>
                  <a:pt x="0" y="1148310"/>
                  <a:pt x="0" y="1092196"/>
                </a:cubicBezTo>
                <a:lnTo>
                  <a:pt x="0" y="101604"/>
                </a:lnTo>
                <a:cubicBezTo>
                  <a:pt x="0" y="45527"/>
                  <a:pt x="45527" y="0"/>
                  <a:pt x="101604" y="0"/>
                </a:cubicBezTo>
                <a:close/>
              </a:path>
            </a:pathLst>
          </a:custGeom>
          <a:solidFill>
            <a:srgbClr val="A5A8D1">
              <a:alpha val="20000"/>
            </a:srgbClr>
          </a:solidFill>
          <a:ln/>
          <a:effectLst>
            <a:outerShdw sx="100000" sy="100000" kx="0" ky="0" algn="bl" rotWithShape="0" blurRad="76200" dist="50800" dir="5400000">
              <a:srgbClr val="000000">
                <a:alpha val="10196"/>
              </a:srgbClr>
            </a:outerShdw>
          </a:effectLst>
        </p:spPr>
      </p:sp>
      <p:sp>
        <p:nvSpPr>
          <p:cNvPr id="13" name="Shape 11"/>
          <p:cNvSpPr/>
          <p:nvPr/>
        </p:nvSpPr>
        <p:spPr>
          <a:xfrm>
            <a:off x="9134475" y="30861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95250" y="71438"/>
                </a:moveTo>
                <a:lnTo>
                  <a:pt x="95250" y="59531"/>
                </a:lnTo>
                <a:cubicBezTo>
                  <a:pt x="95250" y="26640"/>
                  <a:pt x="159246" y="0"/>
                  <a:pt x="238125" y="0"/>
                </a:cubicBezTo>
                <a:cubicBezTo>
                  <a:pt x="317004" y="0"/>
                  <a:pt x="381000" y="26640"/>
                  <a:pt x="381000" y="59531"/>
                </a:cubicBezTo>
                <a:lnTo>
                  <a:pt x="381000" y="71438"/>
                </a:lnTo>
                <a:cubicBezTo>
                  <a:pt x="381000" y="94208"/>
                  <a:pt x="350267" y="114002"/>
                  <a:pt x="305098" y="124048"/>
                </a:cubicBezTo>
                <a:cubicBezTo>
                  <a:pt x="303312" y="121965"/>
                  <a:pt x="301451" y="119955"/>
                  <a:pt x="299591" y="118095"/>
                </a:cubicBezTo>
                <a:cubicBezTo>
                  <a:pt x="288057" y="106710"/>
                  <a:pt x="273174" y="98078"/>
                  <a:pt x="257621" y="91678"/>
                </a:cubicBezTo>
                <a:cubicBezTo>
                  <a:pt x="226442" y="78656"/>
                  <a:pt x="185812" y="71512"/>
                  <a:pt x="142875" y="71512"/>
                </a:cubicBezTo>
                <a:cubicBezTo>
                  <a:pt x="126578" y="71512"/>
                  <a:pt x="110654" y="72554"/>
                  <a:pt x="95399" y="74563"/>
                </a:cubicBezTo>
                <a:cubicBezTo>
                  <a:pt x="95250" y="73596"/>
                  <a:pt x="95250" y="72554"/>
                  <a:pt x="95250" y="71512"/>
                </a:cubicBezTo>
                <a:close/>
                <a:moveTo>
                  <a:pt x="321469" y="262682"/>
                </a:moveTo>
                <a:lnTo>
                  <a:pt x="321469" y="228302"/>
                </a:lnTo>
                <a:cubicBezTo>
                  <a:pt x="332705" y="225400"/>
                  <a:pt x="343272" y="221977"/>
                  <a:pt x="352871" y="217959"/>
                </a:cubicBezTo>
                <a:cubicBezTo>
                  <a:pt x="362694" y="213866"/>
                  <a:pt x="372294" y="208880"/>
                  <a:pt x="381000" y="202853"/>
                </a:cubicBezTo>
                <a:lnTo>
                  <a:pt x="381000" y="214313"/>
                </a:lnTo>
                <a:cubicBezTo>
                  <a:pt x="381000" y="234255"/>
                  <a:pt x="357560" y="251892"/>
                  <a:pt x="321469" y="262682"/>
                </a:cubicBezTo>
                <a:close/>
                <a:moveTo>
                  <a:pt x="321469" y="191244"/>
                </a:moveTo>
                <a:lnTo>
                  <a:pt x="321469" y="166688"/>
                </a:lnTo>
                <a:cubicBezTo>
                  <a:pt x="321469" y="163339"/>
                  <a:pt x="321171" y="160139"/>
                  <a:pt x="320725" y="157014"/>
                </a:cubicBezTo>
                <a:cubicBezTo>
                  <a:pt x="332259" y="154112"/>
                  <a:pt x="343049" y="150614"/>
                  <a:pt x="352871" y="146447"/>
                </a:cubicBezTo>
                <a:cubicBezTo>
                  <a:pt x="362694" y="142280"/>
                  <a:pt x="372294" y="137368"/>
                  <a:pt x="381000" y="131341"/>
                </a:cubicBezTo>
                <a:lnTo>
                  <a:pt x="381000" y="142801"/>
                </a:lnTo>
                <a:cubicBezTo>
                  <a:pt x="381000" y="162744"/>
                  <a:pt x="357560" y="180380"/>
                  <a:pt x="321469" y="191170"/>
                </a:cubicBezTo>
                <a:close/>
                <a:moveTo>
                  <a:pt x="0" y="178594"/>
                </a:moveTo>
                <a:lnTo>
                  <a:pt x="0" y="166688"/>
                </a:lnTo>
                <a:cubicBezTo>
                  <a:pt x="0" y="133796"/>
                  <a:pt x="63996" y="107156"/>
                  <a:pt x="142875" y="107156"/>
                </a:cubicBezTo>
                <a:cubicBezTo>
                  <a:pt x="221754" y="107156"/>
                  <a:pt x="285750" y="133796"/>
                  <a:pt x="285750" y="166688"/>
                </a:cubicBezTo>
                <a:lnTo>
                  <a:pt x="285750" y="178594"/>
                </a:lnTo>
                <a:cubicBezTo>
                  <a:pt x="285750" y="211485"/>
                  <a:pt x="221754" y="238125"/>
                  <a:pt x="142875" y="238125"/>
                </a:cubicBezTo>
                <a:cubicBezTo>
                  <a:pt x="63996" y="238125"/>
                  <a:pt x="0" y="211485"/>
                  <a:pt x="0" y="178594"/>
                </a:cubicBezTo>
                <a:close/>
                <a:moveTo>
                  <a:pt x="285750" y="250031"/>
                </a:moveTo>
                <a:cubicBezTo>
                  <a:pt x="285750" y="282922"/>
                  <a:pt x="221754" y="309563"/>
                  <a:pt x="142875" y="309563"/>
                </a:cubicBezTo>
                <a:cubicBezTo>
                  <a:pt x="63996" y="309563"/>
                  <a:pt x="0" y="282922"/>
                  <a:pt x="0" y="250031"/>
                </a:cubicBezTo>
                <a:lnTo>
                  <a:pt x="0" y="238571"/>
                </a:lnTo>
                <a:cubicBezTo>
                  <a:pt x="8632" y="244599"/>
                  <a:pt x="18231" y="249510"/>
                  <a:pt x="28129" y="253678"/>
                </a:cubicBezTo>
                <a:cubicBezTo>
                  <a:pt x="59308" y="266700"/>
                  <a:pt x="99938" y="273844"/>
                  <a:pt x="142875" y="273844"/>
                </a:cubicBezTo>
                <a:cubicBezTo>
                  <a:pt x="185812" y="273844"/>
                  <a:pt x="226442" y="266626"/>
                  <a:pt x="257621" y="253678"/>
                </a:cubicBezTo>
                <a:cubicBezTo>
                  <a:pt x="267444" y="249585"/>
                  <a:pt x="277044" y="244599"/>
                  <a:pt x="285750" y="238571"/>
                </a:cubicBezTo>
                <a:lnTo>
                  <a:pt x="285750" y="250031"/>
                </a:lnTo>
                <a:close/>
                <a:moveTo>
                  <a:pt x="285750" y="310009"/>
                </a:moveTo>
                <a:lnTo>
                  <a:pt x="285750" y="321469"/>
                </a:lnTo>
                <a:cubicBezTo>
                  <a:pt x="285750" y="354360"/>
                  <a:pt x="221754" y="381000"/>
                  <a:pt x="142875" y="381000"/>
                </a:cubicBezTo>
                <a:cubicBezTo>
                  <a:pt x="63996" y="381000"/>
                  <a:pt x="0" y="354360"/>
                  <a:pt x="0" y="321469"/>
                </a:cubicBezTo>
                <a:lnTo>
                  <a:pt x="0" y="310009"/>
                </a:lnTo>
                <a:cubicBezTo>
                  <a:pt x="8632" y="316037"/>
                  <a:pt x="18231" y="320948"/>
                  <a:pt x="28129" y="325115"/>
                </a:cubicBezTo>
                <a:cubicBezTo>
                  <a:pt x="59308" y="338138"/>
                  <a:pt x="99938" y="345281"/>
                  <a:pt x="142875" y="345281"/>
                </a:cubicBezTo>
                <a:cubicBezTo>
                  <a:pt x="185812" y="345281"/>
                  <a:pt x="226442" y="338063"/>
                  <a:pt x="257621" y="325115"/>
                </a:cubicBezTo>
                <a:cubicBezTo>
                  <a:pt x="267444" y="321022"/>
                  <a:pt x="277044" y="316037"/>
                  <a:pt x="285750" y="310009"/>
                </a:cubicBezTo>
                <a:close/>
              </a:path>
            </a:pathLst>
          </a:custGeom>
          <a:solidFill>
            <a:srgbClr val="A5A8D1"/>
          </a:solidFill>
          <a:ln/>
        </p:spPr>
      </p:sp>
      <p:sp>
        <p:nvSpPr>
          <p:cNvPr id="14" name="Text 12"/>
          <p:cNvSpPr/>
          <p:nvPr/>
        </p:nvSpPr>
        <p:spPr>
          <a:xfrm>
            <a:off x="7810500" y="3568700"/>
            <a:ext cx="30226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Care-Bonds</a:t>
            </a:r>
            <a:endParaRPr lang="en-US" sz="1600" dirty="0"/>
          </a:p>
        </p:txBody>
      </p:sp>
      <p:pic>
        <p:nvPicPr>
          <p:cNvPr id="15" name="Image 0" descr="https://kimi-web-img.moonshot.cn/img/worldofprintables.com/5d59118c0ede2831dea64d4467e7036f4363da05.jpg">    </p:cNvPr>
          <p:cNvPicPr>
            <a:picLocks noChangeAspect="1"/>
          </p:cNvPicPr>
          <p:nvPr/>
        </p:nvPicPr>
        <p:blipFill>
          <a:blip r:embed="rId1"/>
          <a:srcRect l="0" r="0" t="40692" b="40692"/>
          <a:stretch/>
        </p:blipFill>
        <p:spPr>
          <a:xfrm>
            <a:off x="254000" y="4483100"/>
            <a:ext cx="11684000" cy="1219200"/>
          </a:xfrm>
          <a:prstGeom prst="roundRect">
            <a:avLst>
              <a:gd name="adj" fmla="val 8333"/>
            </a:avLst>
          </a:prstGeom>
        </p:spPr>
      </p:pic>
    </p:spTree>
  </p:cSld>
  <p:clrMapOvr>
    <a:masterClrMapping/>
  </p:clrMapOvr>
  <p:transition>
    <p:fade/>
    <p:spd val="me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1115" y="-8255"/>
            <a:ext cx="12237085" cy="6868795"/>
          </a:xfrm>
          <a:prstGeom prst="rect">
            <a:avLst/>
          </a:prstGeom>
          <a:solidFill>
            <a:srgbClr val="FAF3D7"/>
          </a:solidFill>
          <a:ln/>
        </p:spPr>
      </p:sp>
      <p:sp>
        <p:nvSpPr>
          <p:cNvPr id="3" name="Text 1"/>
          <p:cNvSpPr/>
          <p:nvPr/>
        </p:nvSpPr>
        <p:spPr>
          <a:xfrm>
            <a:off x="-31115" y="-8255"/>
            <a:ext cx="12237085" cy="686879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-30480" y="2383155"/>
            <a:ext cx="12235815" cy="4476115"/>
          </a:xfrm>
          <a:prstGeom prst="rect">
            <a:avLst/>
          </a:prstGeom>
          <a:solidFill>
            <a:srgbClr val="C15145"/>
          </a:solidFill>
          <a:ln/>
        </p:spPr>
      </p:sp>
      <p:sp>
        <p:nvSpPr>
          <p:cNvPr id="5" name="Text 3"/>
          <p:cNvSpPr/>
          <p:nvPr/>
        </p:nvSpPr>
        <p:spPr>
          <a:xfrm>
            <a:off x="-30480" y="2383155"/>
            <a:ext cx="12235815" cy="44761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930275" y="5563870"/>
            <a:ext cx="2336165" cy="279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algn="l" indent="0" marL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Kimi AI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930275" y="5901055"/>
            <a:ext cx="2336165" cy="279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algn="l" indent="0" marL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2025/05/01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11191875" y="582930"/>
            <a:ext cx="99526" cy="99695"/>
          </a:xfrm>
          <a:prstGeom prst="ellipse">
            <a:avLst/>
          </a:prstGeom>
          <a:solidFill>
            <a:srgbClr val="DAE3F5"/>
          </a:solidFill>
          <a:ln w="38100">
            <a:solidFill>
              <a:srgbClr val="3C2B22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1191875" y="582930"/>
            <a:ext cx="99526" cy="9969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11356425" y="582930"/>
            <a:ext cx="99526" cy="99695"/>
          </a:xfrm>
          <a:prstGeom prst="ellipse">
            <a:avLst/>
          </a:prstGeom>
          <a:solidFill>
            <a:srgbClr val="DAE3F5"/>
          </a:solidFill>
          <a:ln w="38100">
            <a:solidFill>
              <a:srgbClr val="3C2B2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1356425" y="582930"/>
            <a:ext cx="99526" cy="9969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11520974" y="582930"/>
            <a:ext cx="99526" cy="99695"/>
          </a:xfrm>
          <a:prstGeom prst="ellipse">
            <a:avLst/>
          </a:prstGeom>
          <a:solidFill>
            <a:srgbClr val="DAE3F5"/>
          </a:solidFill>
          <a:ln w="38100">
            <a:solidFill>
              <a:srgbClr val="3C2B22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1520974" y="582930"/>
            <a:ext cx="99526" cy="9969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4" name="Image 0" descr="https://kimi-img.moonshot.cn/pub/slides/slides_tmpl/image/25-08-27-19:59:58-d2nf6fh8bjvh7rlj01n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23610" y="4696460"/>
            <a:ext cx="1791335" cy="1830070"/>
          </a:xfrm>
          <a:prstGeom prst="rect">
            <a:avLst/>
          </a:prstGeom>
        </p:spPr>
      </p:pic>
      <p:pic>
        <p:nvPicPr>
          <p:cNvPr id="15" name="Image 1" descr="https://kimi-img.moonshot.cn/pub/slides/slides_tmpl/image/25-08-27-19:59:58-d2nf6fh8bjvh7rlj01ng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3135" y="1235075"/>
            <a:ext cx="974725" cy="996315"/>
          </a:xfrm>
          <a:prstGeom prst="rect">
            <a:avLst/>
          </a:prstGeom>
        </p:spPr>
      </p:pic>
      <p:sp>
        <p:nvSpPr>
          <p:cNvPr id="16" name="Shape 12"/>
          <p:cNvSpPr/>
          <p:nvPr/>
        </p:nvSpPr>
        <p:spPr>
          <a:xfrm>
            <a:off x="628015" y="2756535"/>
            <a:ext cx="8982710" cy="1678940"/>
          </a:xfrm>
          <a:prstGeom prst="roundRect">
            <a:avLst>
              <a:gd name="adj" fmla="val 50000"/>
            </a:avLst>
          </a:prstGeom>
          <a:solidFill>
            <a:srgbClr val="171717"/>
          </a:solidFill>
          <a:ln/>
        </p:spPr>
      </p:sp>
      <p:sp>
        <p:nvSpPr>
          <p:cNvPr id="17" name="Text 13"/>
          <p:cNvSpPr/>
          <p:nvPr/>
        </p:nvSpPr>
        <p:spPr>
          <a:xfrm>
            <a:off x="628015" y="2756535"/>
            <a:ext cx="8982710" cy="167894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8" name="Text 14"/>
          <p:cNvSpPr/>
          <p:nvPr/>
        </p:nvSpPr>
        <p:spPr>
          <a:xfrm>
            <a:off x="501650" y="2773045"/>
            <a:ext cx="6964045" cy="168719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8000" b="1" dirty="0">
                <a:solidFill>
                  <a:srgbClr val="FDF1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THANK YOU</a:t>
            </a:r>
            <a:endParaRPr lang="en-US" sz="1600" dirty="0"/>
          </a:p>
        </p:txBody>
      </p:sp>
      <p:pic>
        <p:nvPicPr>
          <p:cNvPr id="19" name="Image 2" descr="https://kimi-img.moonshot.cn/pub/slides/slides_tmpl/image/25-08-27-19:59:59-d2nf6fp8bjvh7rlj0320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4330" y="-19050"/>
            <a:ext cx="5229225" cy="7251065"/>
          </a:xfrm>
          <a:prstGeom prst="rect">
            <a:avLst/>
          </a:prstGeom>
        </p:spPr>
      </p:pic>
      <p:pic>
        <p:nvPicPr>
          <p:cNvPr id="20" name="Image 3" descr="https://kimi-img.moonshot.cn/pub/slides/slides_tmpl/image/25-08-27-19:59:58-d2nf6fh8bjvh7rlj01ng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81310" y="4435475"/>
            <a:ext cx="974725" cy="996315"/>
          </a:xfrm>
          <a:prstGeom prst="rect">
            <a:avLst/>
          </a:prstGeom>
        </p:spPr>
      </p:pic>
    </p:spTree>
  </p:cSld>
  <p:clrMapOvr>
    <a:masterClrMapping/>
  </p:clrMapOvr>
  <p:transition>
    <p:fade/>
    <p:spd val="me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1115" y="-8255"/>
            <a:ext cx="12237085" cy="6868795"/>
          </a:xfrm>
          <a:prstGeom prst="rect">
            <a:avLst/>
          </a:prstGeom>
          <a:solidFill>
            <a:srgbClr val="FAF3D7"/>
          </a:solidFill>
          <a:ln/>
        </p:spPr>
      </p:sp>
      <p:sp>
        <p:nvSpPr>
          <p:cNvPr id="3" name="Text 1"/>
          <p:cNvSpPr/>
          <p:nvPr/>
        </p:nvSpPr>
        <p:spPr>
          <a:xfrm>
            <a:off x="-31115" y="-8255"/>
            <a:ext cx="12237085" cy="686879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4" name="Image 0" descr="https://kimi-img.moonshot.cn/pub/slides/slides_tmpl/image/25-08-27-19:59:58-d2nf6fh8bjvh7rlj01o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647190" y="1471930"/>
            <a:ext cx="8831580" cy="4670425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85140" y="517525"/>
            <a:ext cx="11198225" cy="58185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DD5142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485140" y="517525"/>
            <a:ext cx="11198225" cy="581850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-43180" y="-12065"/>
            <a:ext cx="528955" cy="528955"/>
          </a:xfrm>
          <a:prstGeom prst="rect">
            <a:avLst/>
          </a:prstGeom>
          <a:solidFill>
            <a:srgbClr val="DD5142"/>
          </a:solidFill>
          <a:ln/>
        </p:spPr>
      </p:sp>
      <p:sp>
        <p:nvSpPr>
          <p:cNvPr id="8" name="Text 5"/>
          <p:cNvSpPr/>
          <p:nvPr/>
        </p:nvSpPr>
        <p:spPr>
          <a:xfrm>
            <a:off x="-43180" y="-12065"/>
            <a:ext cx="528955" cy="52895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11683365" y="-12065"/>
            <a:ext cx="528955" cy="528955"/>
          </a:xfrm>
          <a:prstGeom prst="rect">
            <a:avLst/>
          </a:prstGeom>
          <a:solidFill>
            <a:srgbClr val="DD5142"/>
          </a:solidFill>
          <a:ln/>
        </p:spPr>
      </p:sp>
      <p:sp>
        <p:nvSpPr>
          <p:cNvPr id="10" name="Text 7"/>
          <p:cNvSpPr/>
          <p:nvPr/>
        </p:nvSpPr>
        <p:spPr>
          <a:xfrm>
            <a:off x="11683365" y="-12065"/>
            <a:ext cx="528955" cy="52895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-43180" y="6336030"/>
            <a:ext cx="528955" cy="528955"/>
          </a:xfrm>
          <a:prstGeom prst="rect">
            <a:avLst/>
          </a:prstGeom>
          <a:solidFill>
            <a:srgbClr val="DD5142"/>
          </a:solidFill>
          <a:ln/>
        </p:spPr>
      </p:sp>
      <p:sp>
        <p:nvSpPr>
          <p:cNvPr id="12" name="Text 9"/>
          <p:cNvSpPr/>
          <p:nvPr/>
        </p:nvSpPr>
        <p:spPr>
          <a:xfrm>
            <a:off x="-43180" y="6336030"/>
            <a:ext cx="528955" cy="52895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11683365" y="6336030"/>
            <a:ext cx="528955" cy="528955"/>
          </a:xfrm>
          <a:prstGeom prst="rect">
            <a:avLst/>
          </a:prstGeom>
          <a:solidFill>
            <a:srgbClr val="DD5142"/>
          </a:solidFill>
          <a:ln/>
        </p:spPr>
      </p:sp>
      <p:sp>
        <p:nvSpPr>
          <p:cNvPr id="14" name="Text 11"/>
          <p:cNvSpPr/>
          <p:nvPr/>
        </p:nvSpPr>
        <p:spPr>
          <a:xfrm>
            <a:off x="11683365" y="6336030"/>
            <a:ext cx="528955" cy="52895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 flipH="1">
            <a:off x="11866245" y="715645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6" name="Text 13"/>
          <p:cNvSpPr/>
          <p:nvPr/>
        </p:nvSpPr>
        <p:spPr>
          <a:xfrm>
            <a:off x="11866245" y="715645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7" name="Shape 14"/>
          <p:cNvSpPr/>
          <p:nvPr/>
        </p:nvSpPr>
        <p:spPr>
          <a:xfrm flipH="1">
            <a:off x="11866245" y="1321861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8" name="Text 15"/>
          <p:cNvSpPr/>
          <p:nvPr/>
        </p:nvSpPr>
        <p:spPr>
          <a:xfrm>
            <a:off x="11866245" y="1321861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9" name="Shape 16"/>
          <p:cNvSpPr/>
          <p:nvPr/>
        </p:nvSpPr>
        <p:spPr>
          <a:xfrm flipH="1">
            <a:off x="11866245" y="1928077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0" name="Text 17"/>
          <p:cNvSpPr/>
          <p:nvPr/>
        </p:nvSpPr>
        <p:spPr>
          <a:xfrm>
            <a:off x="11866245" y="1928077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1" name="Shape 18"/>
          <p:cNvSpPr/>
          <p:nvPr/>
        </p:nvSpPr>
        <p:spPr>
          <a:xfrm flipH="1">
            <a:off x="11866245" y="2533622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2" name="Text 19"/>
          <p:cNvSpPr/>
          <p:nvPr/>
        </p:nvSpPr>
        <p:spPr>
          <a:xfrm>
            <a:off x="11866245" y="2533622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3" name="Shape 20"/>
          <p:cNvSpPr/>
          <p:nvPr/>
        </p:nvSpPr>
        <p:spPr>
          <a:xfrm flipH="1">
            <a:off x="11866245" y="3139838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4" name="Text 21"/>
          <p:cNvSpPr/>
          <p:nvPr/>
        </p:nvSpPr>
        <p:spPr>
          <a:xfrm>
            <a:off x="11866245" y="3139838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5" name="Shape 22"/>
          <p:cNvSpPr/>
          <p:nvPr/>
        </p:nvSpPr>
        <p:spPr>
          <a:xfrm flipH="1">
            <a:off x="11866245" y="3790983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6" name="Text 23"/>
          <p:cNvSpPr/>
          <p:nvPr/>
        </p:nvSpPr>
        <p:spPr>
          <a:xfrm>
            <a:off x="11866245" y="3790983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7" name="Shape 24"/>
          <p:cNvSpPr/>
          <p:nvPr/>
        </p:nvSpPr>
        <p:spPr>
          <a:xfrm flipH="1">
            <a:off x="11866245" y="4397199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8" name="Text 25"/>
          <p:cNvSpPr/>
          <p:nvPr/>
        </p:nvSpPr>
        <p:spPr>
          <a:xfrm>
            <a:off x="11866245" y="4397199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9" name="Shape 26"/>
          <p:cNvSpPr/>
          <p:nvPr/>
        </p:nvSpPr>
        <p:spPr>
          <a:xfrm flipH="1">
            <a:off x="11866245" y="5003415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30" name="Text 27"/>
          <p:cNvSpPr/>
          <p:nvPr/>
        </p:nvSpPr>
        <p:spPr>
          <a:xfrm>
            <a:off x="11866245" y="5003415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1" name="Shape 28"/>
          <p:cNvSpPr/>
          <p:nvPr/>
        </p:nvSpPr>
        <p:spPr>
          <a:xfrm flipH="1">
            <a:off x="11866245" y="5608960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32" name="Text 29"/>
          <p:cNvSpPr/>
          <p:nvPr/>
        </p:nvSpPr>
        <p:spPr>
          <a:xfrm>
            <a:off x="11866245" y="5608960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3" name="Shape 30"/>
          <p:cNvSpPr/>
          <p:nvPr/>
        </p:nvSpPr>
        <p:spPr>
          <a:xfrm flipH="1">
            <a:off x="174625" y="718820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34" name="Text 31"/>
          <p:cNvSpPr/>
          <p:nvPr/>
        </p:nvSpPr>
        <p:spPr>
          <a:xfrm>
            <a:off x="174625" y="718820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5" name="Shape 32"/>
          <p:cNvSpPr/>
          <p:nvPr/>
        </p:nvSpPr>
        <p:spPr>
          <a:xfrm flipH="1">
            <a:off x="174625" y="1325036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36" name="Text 33"/>
          <p:cNvSpPr/>
          <p:nvPr/>
        </p:nvSpPr>
        <p:spPr>
          <a:xfrm>
            <a:off x="174625" y="1325036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7" name="Shape 34"/>
          <p:cNvSpPr/>
          <p:nvPr/>
        </p:nvSpPr>
        <p:spPr>
          <a:xfrm flipH="1">
            <a:off x="174625" y="1931252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38" name="Text 35"/>
          <p:cNvSpPr/>
          <p:nvPr/>
        </p:nvSpPr>
        <p:spPr>
          <a:xfrm>
            <a:off x="174625" y="1931252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9" name="Shape 36"/>
          <p:cNvSpPr/>
          <p:nvPr/>
        </p:nvSpPr>
        <p:spPr>
          <a:xfrm flipH="1">
            <a:off x="174625" y="2536797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40" name="Text 37"/>
          <p:cNvSpPr/>
          <p:nvPr/>
        </p:nvSpPr>
        <p:spPr>
          <a:xfrm>
            <a:off x="174625" y="2536797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1" name="Shape 38"/>
          <p:cNvSpPr/>
          <p:nvPr/>
        </p:nvSpPr>
        <p:spPr>
          <a:xfrm flipH="1">
            <a:off x="174625" y="3143013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42" name="Text 39"/>
          <p:cNvSpPr/>
          <p:nvPr/>
        </p:nvSpPr>
        <p:spPr>
          <a:xfrm>
            <a:off x="174625" y="3143013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3" name="Shape 40"/>
          <p:cNvSpPr/>
          <p:nvPr/>
        </p:nvSpPr>
        <p:spPr>
          <a:xfrm flipH="1">
            <a:off x="174625" y="3794158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44" name="Text 41"/>
          <p:cNvSpPr/>
          <p:nvPr/>
        </p:nvSpPr>
        <p:spPr>
          <a:xfrm>
            <a:off x="174625" y="3794158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5" name="Shape 42"/>
          <p:cNvSpPr/>
          <p:nvPr/>
        </p:nvSpPr>
        <p:spPr>
          <a:xfrm flipH="1">
            <a:off x="174625" y="4400374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46" name="Text 43"/>
          <p:cNvSpPr/>
          <p:nvPr/>
        </p:nvSpPr>
        <p:spPr>
          <a:xfrm>
            <a:off x="174625" y="4400374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7" name="Shape 44"/>
          <p:cNvSpPr/>
          <p:nvPr/>
        </p:nvSpPr>
        <p:spPr>
          <a:xfrm flipH="1">
            <a:off x="174625" y="5006590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48" name="Text 45"/>
          <p:cNvSpPr/>
          <p:nvPr/>
        </p:nvSpPr>
        <p:spPr>
          <a:xfrm>
            <a:off x="174625" y="5006590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9" name="Shape 46"/>
          <p:cNvSpPr/>
          <p:nvPr/>
        </p:nvSpPr>
        <p:spPr>
          <a:xfrm flipH="1">
            <a:off x="174625" y="5612135"/>
            <a:ext cx="151130" cy="515015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50" name="Text 47"/>
          <p:cNvSpPr/>
          <p:nvPr/>
        </p:nvSpPr>
        <p:spPr>
          <a:xfrm>
            <a:off x="174625" y="5612135"/>
            <a:ext cx="151130" cy="5150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51" name="Image 1" descr="https://kimi-img.moonshot.cn/pub/slides/slides_tmpl/image/25-08-27-19:59:58-d2nf6fh8bjvh7rlj01n0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670" y="4430395"/>
            <a:ext cx="1343025" cy="1371600"/>
          </a:xfrm>
          <a:prstGeom prst="rect">
            <a:avLst/>
          </a:prstGeom>
        </p:spPr>
      </p:pic>
      <p:pic>
        <p:nvPicPr>
          <p:cNvPr id="52" name="Image 2" descr="https://kimi-img.moonshot.cn/pub/slides/slides_tmpl/image/25-08-27-19:59:58-d2nf6fh8bjvh7rlj01n0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28785" y="1471930"/>
            <a:ext cx="2218690" cy="2265680"/>
          </a:xfrm>
          <a:prstGeom prst="rect">
            <a:avLst/>
          </a:prstGeom>
        </p:spPr>
      </p:pic>
      <p:pic>
        <p:nvPicPr>
          <p:cNvPr id="53" name="Image 3" descr="https://kimi-img.moonshot.cn/pub/slides/slides_tmpl/image/25-08-27-19:59:58-d2nf6fh8bjvh7rlj01n0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30260" y="951230"/>
            <a:ext cx="956310" cy="976630"/>
          </a:xfrm>
          <a:prstGeom prst="rect">
            <a:avLst/>
          </a:prstGeom>
        </p:spPr>
      </p:pic>
      <p:pic>
        <p:nvPicPr>
          <p:cNvPr id="54" name="Image 4" descr="https://kimi-img.moonshot.cn/pub/slides/slides_tmpl/image/25-08-27-19:59:58-d2nf6fh8bjvh7rlj01o0.sv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66135" y="875665"/>
            <a:ext cx="5460365" cy="1055370"/>
          </a:xfrm>
          <a:prstGeom prst="rect">
            <a:avLst/>
          </a:prstGeom>
        </p:spPr>
      </p:pic>
      <p:pic>
        <p:nvPicPr>
          <p:cNvPr id="55" name="Image 5" descr="https://kimi-img.moonshot.cn/pub/slides/slides_tmpl/image/25-08-27-19:59:58-d2nf6fh8bjvh7rlj01p0.sv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14825" y="3051810"/>
            <a:ext cx="793750" cy="742315"/>
          </a:xfrm>
          <a:prstGeom prst="rect">
            <a:avLst/>
          </a:prstGeom>
        </p:spPr>
      </p:pic>
      <p:pic>
        <p:nvPicPr>
          <p:cNvPr id="56" name="Image 6" descr="https://kimi-img.moonshot.cn/pub/slides/slides_tmpl/image/25-08-27-19:59:58-d2nf6fh8bjvh7rlj01pg.sv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71995" y="3051810"/>
            <a:ext cx="793750" cy="742315"/>
          </a:xfrm>
          <a:prstGeom prst="rect">
            <a:avLst/>
          </a:prstGeom>
        </p:spPr>
      </p:pic>
      <p:sp>
        <p:nvSpPr>
          <p:cNvPr id="57" name="Text 48"/>
          <p:cNvSpPr/>
          <p:nvPr/>
        </p:nvSpPr>
        <p:spPr>
          <a:xfrm>
            <a:off x="3524885" y="3842385"/>
            <a:ext cx="2348865" cy="30539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algn="ctr" indent="0" marL="0">
              <a:lnSpc>
                <a:spcPct val="12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Scale &amp; Impact</a:t>
            </a:r>
            <a:endParaRPr lang="en-US" sz="1600" dirty="0"/>
          </a:p>
        </p:txBody>
      </p:sp>
      <p:sp>
        <p:nvSpPr>
          <p:cNvPr id="58" name="Text 49"/>
          <p:cNvSpPr/>
          <p:nvPr/>
        </p:nvSpPr>
        <p:spPr>
          <a:xfrm>
            <a:off x="6316345" y="3837305"/>
            <a:ext cx="2292985" cy="30539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algn="ctr" indent="0" marL="0">
              <a:lnSpc>
                <a:spcPct val="12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Call to Heart</a:t>
            </a:r>
            <a:endParaRPr lang="en-US" sz="1600" dirty="0"/>
          </a:p>
        </p:txBody>
      </p:sp>
    </p:spTree>
  </p:cSld>
  <p:clrMapOvr>
    <a:masterClrMapping/>
  </p:clrMapOvr>
  <p:transition>
    <p:fade/>
    <p:spd val="me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1115" y="-8255"/>
            <a:ext cx="12237085" cy="6868795"/>
          </a:xfrm>
          <a:prstGeom prst="rect">
            <a:avLst/>
          </a:prstGeom>
          <a:solidFill>
            <a:srgbClr val="FAF3D7"/>
          </a:solidFill>
          <a:ln/>
        </p:spPr>
      </p:sp>
      <p:sp>
        <p:nvSpPr>
          <p:cNvPr id="3" name="Text 1"/>
          <p:cNvSpPr/>
          <p:nvPr/>
        </p:nvSpPr>
        <p:spPr>
          <a:xfrm>
            <a:off x="-31115" y="-8255"/>
            <a:ext cx="12237085" cy="686879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5340032" y="3726295"/>
            <a:ext cx="1483360" cy="1395730"/>
          </a:xfrm>
          <a:prstGeom prst="ellipse">
            <a:avLst/>
          </a:prstGeom>
          <a:solidFill>
            <a:srgbClr val="FDF1E1"/>
          </a:solidFill>
          <a:ln w="101600">
            <a:solidFill>
              <a:srgbClr val="171717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340032" y="3726295"/>
            <a:ext cx="1483360" cy="139573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5400" b="1" dirty="0">
                <a:solidFill>
                  <a:srgbClr val="DD5142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 flipV="1">
            <a:off x="-31115" y="-5715"/>
            <a:ext cx="12237085" cy="3447415"/>
          </a:xfrm>
          <a:prstGeom prst="rect">
            <a:avLst/>
          </a:prstGeom>
          <a:solidFill>
            <a:srgbClr val="C15145"/>
          </a:solidFill>
          <a:ln/>
        </p:spPr>
      </p:sp>
      <p:sp>
        <p:nvSpPr>
          <p:cNvPr id="7" name="Text 5"/>
          <p:cNvSpPr/>
          <p:nvPr/>
        </p:nvSpPr>
        <p:spPr>
          <a:xfrm>
            <a:off x="-31115" y="-5715"/>
            <a:ext cx="12237085" cy="34474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027430" y="5329555"/>
            <a:ext cx="10121900" cy="533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17171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Heart &amp; Nexus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5245100" y="2607310"/>
            <a:ext cx="1703070" cy="455930"/>
          </a:xfrm>
          <a:prstGeom prst="roundRect">
            <a:avLst>
              <a:gd name="adj" fmla="val 50000"/>
            </a:avLst>
          </a:prstGeom>
          <a:solidFill>
            <a:srgbClr val="B2C3F7"/>
          </a:solidFill>
          <a:ln/>
        </p:spPr>
      </p:sp>
      <p:sp>
        <p:nvSpPr>
          <p:cNvPr id="10" name="Text 8"/>
          <p:cNvSpPr/>
          <p:nvPr/>
        </p:nvSpPr>
        <p:spPr>
          <a:xfrm>
            <a:off x="5245100" y="2607310"/>
            <a:ext cx="1703070" cy="45593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 flipH="1">
            <a:off x="11087735" y="37420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2" name="Text 10"/>
          <p:cNvSpPr/>
          <p:nvPr/>
        </p:nvSpPr>
        <p:spPr>
          <a:xfrm>
            <a:off x="11087735" y="37420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 flipH="1">
            <a:off x="11087735" y="431609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4" name="Text 12"/>
          <p:cNvSpPr/>
          <p:nvPr/>
        </p:nvSpPr>
        <p:spPr>
          <a:xfrm>
            <a:off x="11087735" y="431609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 flipH="1">
            <a:off x="11087735" y="489013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6" name="Text 14"/>
          <p:cNvSpPr/>
          <p:nvPr/>
        </p:nvSpPr>
        <p:spPr>
          <a:xfrm>
            <a:off x="11087735" y="489013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7" name="Shape 15"/>
          <p:cNvSpPr/>
          <p:nvPr/>
        </p:nvSpPr>
        <p:spPr>
          <a:xfrm flipH="1">
            <a:off x="11087735" y="546354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8" name="Text 16"/>
          <p:cNvSpPr/>
          <p:nvPr/>
        </p:nvSpPr>
        <p:spPr>
          <a:xfrm>
            <a:off x="11087735" y="546354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 flipH="1">
            <a:off x="11087735" y="603758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0" name="Text 18"/>
          <p:cNvSpPr/>
          <p:nvPr/>
        </p:nvSpPr>
        <p:spPr>
          <a:xfrm>
            <a:off x="11087735" y="603758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1" name="Shape 19"/>
          <p:cNvSpPr/>
          <p:nvPr/>
        </p:nvSpPr>
        <p:spPr>
          <a:xfrm flipH="1">
            <a:off x="1027430" y="37420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2" name="Text 20"/>
          <p:cNvSpPr/>
          <p:nvPr/>
        </p:nvSpPr>
        <p:spPr>
          <a:xfrm>
            <a:off x="1027430" y="37420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3" name="Shape 21"/>
          <p:cNvSpPr/>
          <p:nvPr/>
        </p:nvSpPr>
        <p:spPr>
          <a:xfrm flipH="1">
            <a:off x="1027430" y="431609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4" name="Text 22"/>
          <p:cNvSpPr/>
          <p:nvPr/>
        </p:nvSpPr>
        <p:spPr>
          <a:xfrm>
            <a:off x="1027430" y="431609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5" name="Shape 23"/>
          <p:cNvSpPr/>
          <p:nvPr/>
        </p:nvSpPr>
        <p:spPr>
          <a:xfrm flipH="1">
            <a:off x="1027430" y="489013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6" name="Text 24"/>
          <p:cNvSpPr/>
          <p:nvPr/>
        </p:nvSpPr>
        <p:spPr>
          <a:xfrm>
            <a:off x="1027430" y="489013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7" name="Shape 25"/>
          <p:cNvSpPr/>
          <p:nvPr/>
        </p:nvSpPr>
        <p:spPr>
          <a:xfrm flipH="1">
            <a:off x="1027430" y="546354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8" name="Text 26"/>
          <p:cNvSpPr/>
          <p:nvPr/>
        </p:nvSpPr>
        <p:spPr>
          <a:xfrm>
            <a:off x="1027430" y="546354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9" name="Shape 27"/>
          <p:cNvSpPr/>
          <p:nvPr/>
        </p:nvSpPr>
        <p:spPr>
          <a:xfrm flipH="1">
            <a:off x="1027430" y="603758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30" name="Text 28"/>
          <p:cNvSpPr/>
          <p:nvPr/>
        </p:nvSpPr>
        <p:spPr>
          <a:xfrm>
            <a:off x="1027430" y="603758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1" name="Text 29"/>
          <p:cNvSpPr/>
          <p:nvPr/>
        </p:nvSpPr>
        <p:spPr>
          <a:xfrm>
            <a:off x="5520690" y="2592705"/>
            <a:ext cx="1152525" cy="42037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DD514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PART</a:t>
            </a:r>
            <a:endParaRPr lang="en-US" sz="1600" dirty="0"/>
          </a:p>
        </p:txBody>
      </p:sp>
      <p:sp>
        <p:nvSpPr>
          <p:cNvPr id="32" name="Shape 30"/>
          <p:cNvSpPr/>
          <p:nvPr/>
        </p:nvSpPr>
        <p:spPr>
          <a:xfrm flipH="1">
            <a:off x="11087735" y="37973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3" name="Text 31"/>
          <p:cNvSpPr/>
          <p:nvPr/>
        </p:nvSpPr>
        <p:spPr>
          <a:xfrm>
            <a:off x="11087735" y="37973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4" name="Shape 32"/>
          <p:cNvSpPr/>
          <p:nvPr/>
        </p:nvSpPr>
        <p:spPr>
          <a:xfrm flipH="1">
            <a:off x="11087735" y="95377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5" name="Text 33"/>
          <p:cNvSpPr/>
          <p:nvPr/>
        </p:nvSpPr>
        <p:spPr>
          <a:xfrm>
            <a:off x="11087735" y="95377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6" name="Shape 34"/>
          <p:cNvSpPr/>
          <p:nvPr/>
        </p:nvSpPr>
        <p:spPr>
          <a:xfrm flipH="1">
            <a:off x="11087735" y="152781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7" name="Text 35"/>
          <p:cNvSpPr/>
          <p:nvPr/>
        </p:nvSpPr>
        <p:spPr>
          <a:xfrm>
            <a:off x="11087735" y="152781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8" name="Shape 36"/>
          <p:cNvSpPr/>
          <p:nvPr/>
        </p:nvSpPr>
        <p:spPr>
          <a:xfrm flipH="1">
            <a:off x="11087735" y="210121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9" name="Text 37"/>
          <p:cNvSpPr/>
          <p:nvPr/>
        </p:nvSpPr>
        <p:spPr>
          <a:xfrm>
            <a:off x="11087735" y="210121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0" name="Shape 38"/>
          <p:cNvSpPr/>
          <p:nvPr/>
        </p:nvSpPr>
        <p:spPr>
          <a:xfrm flipH="1">
            <a:off x="11087735" y="26752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1" name="Text 39"/>
          <p:cNvSpPr/>
          <p:nvPr/>
        </p:nvSpPr>
        <p:spPr>
          <a:xfrm>
            <a:off x="11087735" y="26752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2" name="Shape 40"/>
          <p:cNvSpPr/>
          <p:nvPr/>
        </p:nvSpPr>
        <p:spPr>
          <a:xfrm flipH="1">
            <a:off x="1027430" y="37973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3" name="Text 41"/>
          <p:cNvSpPr/>
          <p:nvPr/>
        </p:nvSpPr>
        <p:spPr>
          <a:xfrm>
            <a:off x="1027430" y="37973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4" name="Shape 42"/>
          <p:cNvSpPr/>
          <p:nvPr/>
        </p:nvSpPr>
        <p:spPr>
          <a:xfrm flipH="1">
            <a:off x="1027430" y="95377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5" name="Text 43"/>
          <p:cNvSpPr/>
          <p:nvPr/>
        </p:nvSpPr>
        <p:spPr>
          <a:xfrm>
            <a:off x="1027430" y="95377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6" name="Shape 44"/>
          <p:cNvSpPr/>
          <p:nvPr/>
        </p:nvSpPr>
        <p:spPr>
          <a:xfrm flipH="1">
            <a:off x="1027430" y="152781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7" name="Text 45"/>
          <p:cNvSpPr/>
          <p:nvPr/>
        </p:nvSpPr>
        <p:spPr>
          <a:xfrm>
            <a:off x="1027430" y="152781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8" name="Shape 46"/>
          <p:cNvSpPr/>
          <p:nvPr/>
        </p:nvSpPr>
        <p:spPr>
          <a:xfrm flipH="1">
            <a:off x="1027430" y="210121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9" name="Text 47"/>
          <p:cNvSpPr/>
          <p:nvPr/>
        </p:nvSpPr>
        <p:spPr>
          <a:xfrm>
            <a:off x="1027430" y="210121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0" name="Shape 48"/>
          <p:cNvSpPr/>
          <p:nvPr/>
        </p:nvSpPr>
        <p:spPr>
          <a:xfrm flipH="1">
            <a:off x="1027430" y="26752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51" name="Text 49"/>
          <p:cNvSpPr/>
          <p:nvPr/>
        </p:nvSpPr>
        <p:spPr>
          <a:xfrm>
            <a:off x="1027430" y="26752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52" name="Image 0" descr="https://kimi-img.moonshot.cn/pub/slides/slides_tmpl/image/25-08-27-19:59:58-d2nf6fh8bjvh7rlj01t0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238625" y="811530"/>
            <a:ext cx="3714750" cy="1534160"/>
          </a:xfrm>
          <a:prstGeom prst="rect">
            <a:avLst/>
          </a:prstGeom>
        </p:spPr>
      </p:pic>
      <p:sp>
        <p:nvSpPr>
          <p:cNvPr id="53" name="Shape 50"/>
          <p:cNvSpPr/>
          <p:nvPr/>
        </p:nvSpPr>
        <p:spPr>
          <a:xfrm>
            <a:off x="-38735" y="3382010"/>
            <a:ext cx="12258675" cy="128270"/>
          </a:xfrm>
          <a:prstGeom prst="rect">
            <a:avLst/>
          </a:prstGeom>
          <a:solidFill>
            <a:srgbClr val="181717"/>
          </a:solidFill>
          <a:ln/>
        </p:spPr>
      </p:sp>
      <p:sp>
        <p:nvSpPr>
          <p:cNvPr id="54" name="Text 51"/>
          <p:cNvSpPr/>
          <p:nvPr/>
        </p:nvSpPr>
        <p:spPr>
          <a:xfrm>
            <a:off x="-38735" y="3382010"/>
            <a:ext cx="12258675" cy="12827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</p:spTree>
  </p:cSld>
  <p:clrMapOvr>
    <a:masterClrMapping/>
  </p:clrMapOvr>
  <p:transition>
    <p:fade/>
    <p:spd val="me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solidFill>
            <a:srgbClr val="FCF8E5"/>
          </a:solidFill>
          <a:ln/>
        </p:spPr>
      </p:sp>
      <p:sp>
        <p:nvSpPr>
          <p:cNvPr id="3" name="Text 1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254000" y="1524000"/>
            <a:ext cx="43688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00000"/>
              </a:lnSpc>
              <a:buNone/>
            </a:pPr>
            <a:r>
              <a:rPr lang="en-US" sz="4800" dirty="0">
                <a:solidFill>
                  <a:srgbClr val="C65B4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OBI </a:t>
            </a:r>
            <a:pPr indent="0" marL="0">
              <a:lnSpc>
                <a:spcPct val="100000"/>
              </a:lnSpc>
              <a:buNone/>
            </a:pPr>
            <a:r>
              <a:rPr lang="en-US" sz="3600" dirty="0">
                <a:solidFill>
                  <a:srgbClr val="C65B4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=</a:t>
            </a:r>
            <a:pPr indent="0" marL="0">
              <a:lnSpc>
                <a:spcPct val="100000"/>
              </a:lnSpc>
              <a:buNone/>
            </a:pPr>
            <a:r>
              <a:rPr lang="en-US" sz="4800" dirty="0">
                <a:solidFill>
                  <a:srgbClr val="C65B4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 Heart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254000" y="2286000"/>
            <a:ext cx="4368800" cy="1524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00000"/>
              </a:lnSpc>
              <a:buNone/>
            </a:pPr>
            <a:r>
              <a:rPr lang="en-US" sz="4800" dirty="0">
                <a:solidFill>
                  <a:srgbClr val="E9792E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Nexus </a:t>
            </a:r>
            <a:pPr indent="0" marL="0">
              <a:lnSpc>
                <a:spcPct val="100000"/>
              </a:lnSpc>
              <a:buNone/>
            </a:pPr>
            <a:r>
              <a:rPr lang="en-US" sz="3600" dirty="0">
                <a:solidFill>
                  <a:srgbClr val="E9792E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=</a:t>
            </a:r>
            <a:pPr indent="0" marL="0">
              <a:lnSpc>
                <a:spcPct val="100000"/>
              </a:lnSpc>
              <a:buNone/>
            </a:pPr>
            <a:r>
              <a:rPr lang="en-US" sz="4800" dirty="0">
                <a:solidFill>
                  <a:srgbClr val="E9792E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 Connection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254000" y="4114800"/>
            <a:ext cx="4368800" cy="1219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OBI fuses Igbo “heart/soul” with Latin “nexus” to name an ecosystem where human dignity is the constitutional core and every node is a living connection.</a:t>
            </a:r>
            <a:endParaRPr lang="en-US" sz="1600" dirty="0"/>
          </a:p>
        </p:txBody>
      </p:sp>
      <p:pic>
        <p:nvPicPr>
          <p:cNvPr id="7" name="Image 0" descr="https://kimi-web-img.moonshot.cn/img/www.sibikeedu.com/78fa4ad083036585d30a3cd361cbd0f364a7cbf0.jpg">    </p:cNvPr>
          <p:cNvPicPr>
            <a:picLocks noChangeAspect="1"/>
          </p:cNvPicPr>
          <p:nvPr/>
        </p:nvPicPr>
        <p:blipFill>
          <a:blip r:embed="rId1"/>
          <a:srcRect l="0" r="0" t="4054" b="4054"/>
          <a:stretch/>
        </p:blipFill>
        <p:spPr>
          <a:xfrm>
            <a:off x="4927600" y="1397000"/>
            <a:ext cx="7010400" cy="4064000"/>
          </a:xfrm>
          <a:prstGeom prst="roundRect">
            <a:avLst>
              <a:gd name="adj" fmla="val 5000"/>
            </a:avLst>
          </a:prstGeom>
        </p:spPr>
      </p:pic>
      <p:sp>
        <p:nvSpPr>
          <p:cNvPr id="8" name="Text 5"/>
          <p:cNvSpPr/>
          <p:nvPr/>
        </p:nvSpPr>
        <p:spPr>
          <a:xfrm>
            <a:off x="406400" y="6197600"/>
            <a:ext cx="11379200" cy="254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The brand is not metaphor but </a:t>
            </a:r>
            <a:pPr indent="0" marL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C65B4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executable governance</a:t>
            </a:r>
            <a:pPr indent="0" marL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 that routes life-before-work policy through ring-topology sectors.</a:t>
            </a:r>
            <a:endParaRPr lang="en-US" sz="1600" dirty="0"/>
          </a:p>
        </p:txBody>
      </p:sp>
    </p:spTree>
  </p:cSld>
  <p:clrMapOvr>
    <a:masterClrMapping/>
  </p:clrMapOvr>
  <p:transition>
    <p:fade/>
    <p:spd val="me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solidFill>
            <a:srgbClr val="FCF8E5"/>
          </a:solidFill>
          <a:ln/>
        </p:spPr>
      </p:sp>
      <p:sp>
        <p:nvSpPr>
          <p:cNvPr id="3" name="Text 1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254000" y="2082800"/>
            <a:ext cx="5943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00000"/>
              </a:lnSpc>
              <a:buNone/>
            </a:pPr>
            <a:r>
              <a:rPr lang="en-US" sz="3000" dirty="0">
                <a:solidFill>
                  <a:srgbClr val="C65B4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Why Heart-First Constitution?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254000" y="2743200"/>
            <a:ext cx="54356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Traditional firms treat care as CSR; OBINexus embeds cardiac logic into IP, contracts, and code so protection is </a:t>
            </a:r>
            <a:pPr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E9792E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compiled, not appended</a:t>
            </a:r>
            <a:pPr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254000" y="3860800"/>
            <a:ext cx="54356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The heart becomes a machine-verifiable instruction set that auto-activates when neurodivergent or disabled safety drops below the critical threshold.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6096000" y="1447800"/>
            <a:ext cx="5842000" cy="1879600"/>
          </a:xfrm>
          <a:custGeom>
            <a:avLst/>
            <a:gdLst/>
            <a:ahLst/>
            <a:cxnLst/>
            <a:rect l="l" t="t" r="r" b="b"/>
            <a:pathLst>
              <a:path w="5842000" h="1879600">
                <a:moveTo>
                  <a:pt x="152398" y="0"/>
                </a:moveTo>
                <a:lnTo>
                  <a:pt x="5689602" y="0"/>
                </a:lnTo>
                <a:cubicBezTo>
                  <a:pt x="5773769" y="0"/>
                  <a:pt x="5842000" y="68231"/>
                  <a:pt x="5842000" y="152398"/>
                </a:cubicBezTo>
                <a:lnTo>
                  <a:pt x="5842000" y="1727202"/>
                </a:lnTo>
                <a:cubicBezTo>
                  <a:pt x="5842000" y="1811369"/>
                  <a:pt x="5773769" y="1879600"/>
                  <a:pt x="5689602" y="1879600"/>
                </a:cubicBezTo>
                <a:lnTo>
                  <a:pt x="152398" y="1879600"/>
                </a:lnTo>
                <a:cubicBezTo>
                  <a:pt x="68231" y="1879600"/>
                  <a:pt x="0" y="1811369"/>
                  <a:pt x="0" y="1727202"/>
                </a:cubicBezTo>
                <a:lnTo>
                  <a:pt x="0" y="152398"/>
                </a:lnTo>
                <a:cubicBezTo>
                  <a:pt x="0" y="68287"/>
                  <a:pt x="68287" y="0"/>
                  <a:pt x="152398" y="0"/>
                </a:cubicBezTo>
                <a:close/>
              </a:path>
            </a:pathLst>
          </a:custGeom>
          <a:solidFill>
            <a:srgbClr val="A5A8D1">
              <a:alpha val="20000"/>
            </a:srgbClr>
          </a:solidFill>
          <a:ln/>
          <a:effectLst>
            <a:outerShdw sx="100000" sy="100000" kx="0" ky="0" algn="bl" rotWithShape="0" blurRad="76200" dist="50800" dir="5400000">
              <a:srgbClr val="000000">
                <a:alpha val="10196"/>
              </a:srgbClr>
            </a:outerShdw>
          </a:effectLst>
        </p:spPr>
      </p:sp>
      <p:sp>
        <p:nvSpPr>
          <p:cNvPr id="8" name="Text 6"/>
          <p:cNvSpPr/>
          <p:nvPr/>
        </p:nvSpPr>
        <p:spPr>
          <a:xfrm>
            <a:off x="6299200" y="1651000"/>
            <a:ext cx="5943600" cy="355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30000"/>
              </a:lnSpc>
              <a:buNone/>
            </a:pPr>
            <a:r>
              <a:rPr lang="en-US" sz="18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Traditional Model (CSR Add-on)</a:t>
            </a:r>
            <a:endParaRPr lang="en-US" sz="1600" dirty="0"/>
          </a:p>
        </p:txBody>
      </p:sp>
      <p:pic>
        <p:nvPicPr>
          <p:cNvPr id="9" name="Image 0" descr="https://kimi-web-img.moonshot.cn/img/thumbs.dreamstime.com/de395b2ce0964a574a9ce715e04fcd8a631b42fd.jpg">    </p:cNvPr>
          <p:cNvPicPr>
            <a:picLocks noChangeAspect="1"/>
          </p:cNvPicPr>
          <p:nvPr/>
        </p:nvPicPr>
        <p:blipFill>
          <a:blip r:embed="rId1"/>
          <a:srcRect l="5047" r="5047" t="0" b="0"/>
          <a:stretch/>
        </p:blipFill>
        <p:spPr>
          <a:xfrm>
            <a:off x="6299200" y="2108200"/>
            <a:ext cx="1739900" cy="1016000"/>
          </a:xfrm>
          <a:prstGeom prst="roundRect">
            <a:avLst>
              <a:gd name="adj" fmla="val 10000"/>
            </a:avLst>
          </a:prstGeom>
        </p:spPr>
      </p:pic>
      <p:sp>
        <p:nvSpPr>
          <p:cNvPr id="10" name="Text 7"/>
          <p:cNvSpPr/>
          <p:nvPr/>
        </p:nvSpPr>
        <p:spPr>
          <a:xfrm>
            <a:off x="8246467" y="2362200"/>
            <a:ext cx="3492500" cy="508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Care is an afterthought, disconnected from core business logic and legal frameworks.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6096000" y="3530600"/>
            <a:ext cx="5842000" cy="1879600"/>
          </a:xfrm>
          <a:custGeom>
            <a:avLst/>
            <a:gdLst/>
            <a:ahLst/>
            <a:cxnLst/>
            <a:rect l="l" t="t" r="r" b="b"/>
            <a:pathLst>
              <a:path w="5842000" h="1879600">
                <a:moveTo>
                  <a:pt x="152398" y="0"/>
                </a:moveTo>
                <a:lnTo>
                  <a:pt x="5689602" y="0"/>
                </a:lnTo>
                <a:cubicBezTo>
                  <a:pt x="5773769" y="0"/>
                  <a:pt x="5842000" y="68231"/>
                  <a:pt x="5842000" y="152398"/>
                </a:cubicBezTo>
                <a:lnTo>
                  <a:pt x="5842000" y="1727202"/>
                </a:lnTo>
                <a:cubicBezTo>
                  <a:pt x="5842000" y="1811369"/>
                  <a:pt x="5773769" y="1879600"/>
                  <a:pt x="5689602" y="1879600"/>
                </a:cubicBezTo>
                <a:lnTo>
                  <a:pt x="152398" y="1879600"/>
                </a:lnTo>
                <a:cubicBezTo>
                  <a:pt x="68231" y="1879600"/>
                  <a:pt x="0" y="1811369"/>
                  <a:pt x="0" y="1727202"/>
                </a:cubicBezTo>
                <a:lnTo>
                  <a:pt x="0" y="152398"/>
                </a:lnTo>
                <a:cubicBezTo>
                  <a:pt x="0" y="68287"/>
                  <a:pt x="68287" y="0"/>
                  <a:pt x="152398" y="0"/>
                </a:cubicBezTo>
                <a:close/>
              </a:path>
            </a:pathLst>
          </a:custGeom>
          <a:solidFill>
            <a:srgbClr val="E06C59">
              <a:alpha val="20000"/>
            </a:srgbClr>
          </a:solidFill>
          <a:ln/>
          <a:effectLst>
            <a:outerShdw sx="100000" sy="100000" kx="0" ky="0" algn="bl" rotWithShape="0" blurRad="190500" dist="127000" dir="5400000">
              <a:srgbClr val="000000">
                <a:alpha val="10196"/>
              </a:srgbClr>
            </a:outerShdw>
          </a:effectLst>
        </p:spPr>
      </p:sp>
      <p:sp>
        <p:nvSpPr>
          <p:cNvPr id="12" name="Text 9"/>
          <p:cNvSpPr/>
          <p:nvPr/>
        </p:nvSpPr>
        <p:spPr>
          <a:xfrm>
            <a:off x="6299200" y="3733800"/>
            <a:ext cx="5943600" cy="355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30000"/>
              </a:lnSpc>
              <a:buNone/>
            </a:pPr>
            <a:r>
              <a:rPr lang="en-US" sz="1800" dirty="0">
                <a:solidFill>
                  <a:srgbClr val="E06C5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OBINexus Model (Heart-Compiled)</a:t>
            </a:r>
            <a:endParaRPr lang="en-US" sz="1600" dirty="0"/>
          </a:p>
        </p:txBody>
      </p:sp>
      <p:pic>
        <p:nvPicPr>
          <p:cNvPr id="13" name="Image 1" descr="https://kimi-web-img.moonshot.cn/img/www.letpub.com.cn/7ab62514ff5ab293fee165f8468dc1d39f9494d6.jpg">    </p:cNvPr>
          <p:cNvPicPr>
            <a:picLocks noChangeAspect="1"/>
          </p:cNvPicPr>
          <p:nvPr/>
        </p:nvPicPr>
        <p:blipFill>
          <a:blip r:embed="rId2"/>
          <a:srcRect l="0" r="0" t="28373" b="28373"/>
          <a:stretch/>
        </p:blipFill>
        <p:spPr>
          <a:xfrm>
            <a:off x="6299200" y="4191000"/>
            <a:ext cx="1739900" cy="1016000"/>
          </a:xfrm>
          <a:prstGeom prst="roundRect">
            <a:avLst>
              <a:gd name="adj" fmla="val 10000"/>
            </a:avLst>
          </a:prstGeom>
        </p:spPr>
      </p:pic>
      <p:sp>
        <p:nvSpPr>
          <p:cNvPr id="14" name="Text 10"/>
          <p:cNvSpPr/>
          <p:nvPr/>
        </p:nvSpPr>
        <p:spPr>
          <a:xfrm>
            <a:off x="8246467" y="4445000"/>
            <a:ext cx="3492500" cy="508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Care is the core compiler, integrating dignity into every aspect of the ecosystem.</a:t>
            </a:r>
            <a:endParaRPr lang="en-US" sz="1600" dirty="0"/>
          </a:p>
        </p:txBody>
      </p:sp>
    </p:spTree>
  </p:cSld>
  <p:clrMapOvr>
    <a:masterClrMapping/>
  </p:clrMapOvr>
  <p:transition>
    <p:fade/>
    <p:spd val="me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1115" y="-8255"/>
            <a:ext cx="12237085" cy="6868795"/>
          </a:xfrm>
          <a:prstGeom prst="rect">
            <a:avLst/>
          </a:prstGeom>
          <a:solidFill>
            <a:srgbClr val="FAF3D7"/>
          </a:solidFill>
          <a:ln/>
        </p:spPr>
      </p:sp>
      <p:sp>
        <p:nvSpPr>
          <p:cNvPr id="3" name="Text 1"/>
          <p:cNvSpPr/>
          <p:nvPr/>
        </p:nvSpPr>
        <p:spPr>
          <a:xfrm>
            <a:off x="-31115" y="-8255"/>
            <a:ext cx="12237085" cy="686879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5340032" y="3726295"/>
            <a:ext cx="1483360" cy="1395730"/>
          </a:xfrm>
          <a:prstGeom prst="ellipse">
            <a:avLst/>
          </a:prstGeom>
          <a:solidFill>
            <a:srgbClr val="FDF1E1"/>
          </a:solidFill>
          <a:ln w="101600">
            <a:solidFill>
              <a:srgbClr val="171717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340032" y="3726295"/>
            <a:ext cx="1483360" cy="139573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5400" b="1" dirty="0">
                <a:solidFill>
                  <a:srgbClr val="DD5142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 flipV="1">
            <a:off x="-31115" y="-5715"/>
            <a:ext cx="12237085" cy="3447415"/>
          </a:xfrm>
          <a:prstGeom prst="rect">
            <a:avLst/>
          </a:prstGeom>
          <a:solidFill>
            <a:srgbClr val="C15145"/>
          </a:solidFill>
          <a:ln/>
        </p:spPr>
      </p:sp>
      <p:sp>
        <p:nvSpPr>
          <p:cNvPr id="7" name="Text 5"/>
          <p:cNvSpPr/>
          <p:nvPr/>
        </p:nvSpPr>
        <p:spPr>
          <a:xfrm>
            <a:off x="-31115" y="-5715"/>
            <a:ext cx="12237085" cy="34474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027430" y="5329555"/>
            <a:ext cx="10121900" cy="533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171717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Three-Tier Model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5245100" y="2607310"/>
            <a:ext cx="1703070" cy="455930"/>
          </a:xfrm>
          <a:prstGeom prst="roundRect">
            <a:avLst>
              <a:gd name="adj" fmla="val 50000"/>
            </a:avLst>
          </a:prstGeom>
          <a:solidFill>
            <a:srgbClr val="B2C3F7"/>
          </a:solidFill>
          <a:ln/>
        </p:spPr>
      </p:sp>
      <p:sp>
        <p:nvSpPr>
          <p:cNvPr id="10" name="Text 8"/>
          <p:cNvSpPr/>
          <p:nvPr/>
        </p:nvSpPr>
        <p:spPr>
          <a:xfrm>
            <a:off x="5245100" y="2607310"/>
            <a:ext cx="1703070" cy="45593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 flipH="1">
            <a:off x="11087735" y="37420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2" name="Text 10"/>
          <p:cNvSpPr/>
          <p:nvPr/>
        </p:nvSpPr>
        <p:spPr>
          <a:xfrm>
            <a:off x="11087735" y="37420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 flipH="1">
            <a:off x="11087735" y="431609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4" name="Text 12"/>
          <p:cNvSpPr/>
          <p:nvPr/>
        </p:nvSpPr>
        <p:spPr>
          <a:xfrm>
            <a:off x="11087735" y="431609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 flipH="1">
            <a:off x="11087735" y="489013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6" name="Text 14"/>
          <p:cNvSpPr/>
          <p:nvPr/>
        </p:nvSpPr>
        <p:spPr>
          <a:xfrm>
            <a:off x="11087735" y="489013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7" name="Shape 15"/>
          <p:cNvSpPr/>
          <p:nvPr/>
        </p:nvSpPr>
        <p:spPr>
          <a:xfrm flipH="1">
            <a:off x="11087735" y="546354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18" name="Text 16"/>
          <p:cNvSpPr/>
          <p:nvPr/>
        </p:nvSpPr>
        <p:spPr>
          <a:xfrm>
            <a:off x="11087735" y="546354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 flipH="1">
            <a:off x="11087735" y="603758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0" name="Text 18"/>
          <p:cNvSpPr/>
          <p:nvPr/>
        </p:nvSpPr>
        <p:spPr>
          <a:xfrm>
            <a:off x="11087735" y="603758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1" name="Shape 19"/>
          <p:cNvSpPr/>
          <p:nvPr/>
        </p:nvSpPr>
        <p:spPr>
          <a:xfrm flipH="1">
            <a:off x="1027430" y="37420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2" name="Text 20"/>
          <p:cNvSpPr/>
          <p:nvPr/>
        </p:nvSpPr>
        <p:spPr>
          <a:xfrm>
            <a:off x="1027430" y="37420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3" name="Shape 21"/>
          <p:cNvSpPr/>
          <p:nvPr/>
        </p:nvSpPr>
        <p:spPr>
          <a:xfrm flipH="1">
            <a:off x="1027430" y="431609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4" name="Text 22"/>
          <p:cNvSpPr/>
          <p:nvPr/>
        </p:nvSpPr>
        <p:spPr>
          <a:xfrm>
            <a:off x="1027430" y="431609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5" name="Shape 23"/>
          <p:cNvSpPr/>
          <p:nvPr/>
        </p:nvSpPr>
        <p:spPr>
          <a:xfrm flipH="1">
            <a:off x="1027430" y="489013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6" name="Text 24"/>
          <p:cNvSpPr/>
          <p:nvPr/>
        </p:nvSpPr>
        <p:spPr>
          <a:xfrm>
            <a:off x="1027430" y="489013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7" name="Shape 25"/>
          <p:cNvSpPr/>
          <p:nvPr/>
        </p:nvSpPr>
        <p:spPr>
          <a:xfrm flipH="1">
            <a:off x="1027430" y="546354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28" name="Text 26"/>
          <p:cNvSpPr/>
          <p:nvPr/>
        </p:nvSpPr>
        <p:spPr>
          <a:xfrm>
            <a:off x="1027430" y="546354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9" name="Shape 27"/>
          <p:cNvSpPr/>
          <p:nvPr/>
        </p:nvSpPr>
        <p:spPr>
          <a:xfrm flipH="1">
            <a:off x="1027430" y="603758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DACB9C"/>
          </a:solidFill>
          <a:ln/>
        </p:spPr>
      </p:sp>
      <p:sp>
        <p:nvSpPr>
          <p:cNvPr id="30" name="Text 28"/>
          <p:cNvSpPr/>
          <p:nvPr/>
        </p:nvSpPr>
        <p:spPr>
          <a:xfrm>
            <a:off x="1027430" y="603758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1" name="Text 29"/>
          <p:cNvSpPr/>
          <p:nvPr/>
        </p:nvSpPr>
        <p:spPr>
          <a:xfrm>
            <a:off x="5520690" y="2592705"/>
            <a:ext cx="1152525" cy="42037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DD514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PART</a:t>
            </a:r>
            <a:endParaRPr lang="en-US" sz="1600" dirty="0"/>
          </a:p>
        </p:txBody>
      </p:sp>
      <p:sp>
        <p:nvSpPr>
          <p:cNvPr id="32" name="Shape 30"/>
          <p:cNvSpPr/>
          <p:nvPr/>
        </p:nvSpPr>
        <p:spPr>
          <a:xfrm flipH="1">
            <a:off x="11087735" y="37973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3" name="Text 31"/>
          <p:cNvSpPr/>
          <p:nvPr/>
        </p:nvSpPr>
        <p:spPr>
          <a:xfrm>
            <a:off x="11087735" y="37973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4" name="Shape 32"/>
          <p:cNvSpPr/>
          <p:nvPr/>
        </p:nvSpPr>
        <p:spPr>
          <a:xfrm flipH="1">
            <a:off x="11087735" y="95377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5" name="Text 33"/>
          <p:cNvSpPr/>
          <p:nvPr/>
        </p:nvSpPr>
        <p:spPr>
          <a:xfrm>
            <a:off x="11087735" y="95377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6" name="Shape 34"/>
          <p:cNvSpPr/>
          <p:nvPr/>
        </p:nvSpPr>
        <p:spPr>
          <a:xfrm flipH="1">
            <a:off x="11087735" y="152781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7" name="Text 35"/>
          <p:cNvSpPr/>
          <p:nvPr/>
        </p:nvSpPr>
        <p:spPr>
          <a:xfrm>
            <a:off x="11087735" y="152781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8" name="Shape 36"/>
          <p:cNvSpPr/>
          <p:nvPr/>
        </p:nvSpPr>
        <p:spPr>
          <a:xfrm flipH="1">
            <a:off x="11087735" y="210121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39" name="Text 37"/>
          <p:cNvSpPr/>
          <p:nvPr/>
        </p:nvSpPr>
        <p:spPr>
          <a:xfrm>
            <a:off x="11087735" y="210121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0" name="Shape 38"/>
          <p:cNvSpPr/>
          <p:nvPr/>
        </p:nvSpPr>
        <p:spPr>
          <a:xfrm flipH="1">
            <a:off x="11087735" y="26752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1" name="Text 39"/>
          <p:cNvSpPr/>
          <p:nvPr/>
        </p:nvSpPr>
        <p:spPr>
          <a:xfrm>
            <a:off x="11087735" y="26752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2" name="Shape 40"/>
          <p:cNvSpPr/>
          <p:nvPr/>
        </p:nvSpPr>
        <p:spPr>
          <a:xfrm flipH="1">
            <a:off x="1027430" y="37973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3" name="Text 41"/>
          <p:cNvSpPr/>
          <p:nvPr/>
        </p:nvSpPr>
        <p:spPr>
          <a:xfrm>
            <a:off x="1027430" y="37973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4" name="Shape 42"/>
          <p:cNvSpPr/>
          <p:nvPr/>
        </p:nvSpPr>
        <p:spPr>
          <a:xfrm flipH="1">
            <a:off x="1027430" y="95377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5" name="Text 43"/>
          <p:cNvSpPr/>
          <p:nvPr/>
        </p:nvSpPr>
        <p:spPr>
          <a:xfrm>
            <a:off x="1027430" y="95377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6" name="Shape 44"/>
          <p:cNvSpPr/>
          <p:nvPr/>
        </p:nvSpPr>
        <p:spPr>
          <a:xfrm flipH="1">
            <a:off x="1027430" y="1527810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7" name="Text 45"/>
          <p:cNvSpPr/>
          <p:nvPr/>
        </p:nvSpPr>
        <p:spPr>
          <a:xfrm>
            <a:off x="1027430" y="1527810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8" name="Shape 46"/>
          <p:cNvSpPr/>
          <p:nvPr/>
        </p:nvSpPr>
        <p:spPr>
          <a:xfrm flipH="1">
            <a:off x="1027430" y="210121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49" name="Text 47"/>
          <p:cNvSpPr/>
          <p:nvPr/>
        </p:nvSpPr>
        <p:spPr>
          <a:xfrm>
            <a:off x="1027430" y="210121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0" name="Shape 48"/>
          <p:cNvSpPr/>
          <p:nvPr/>
        </p:nvSpPr>
        <p:spPr>
          <a:xfrm flipH="1">
            <a:off x="1027430" y="2675255"/>
            <a:ext cx="143510" cy="487680"/>
          </a:xfrm>
          <a:prstGeom prst="roundRect">
            <a:avLst>
              <a:gd name="adj" fmla="val 50000"/>
            </a:avLst>
          </a:prstGeom>
          <a:solidFill>
            <a:srgbClr val="C3D3F9"/>
          </a:solidFill>
          <a:ln/>
        </p:spPr>
      </p:sp>
      <p:sp>
        <p:nvSpPr>
          <p:cNvPr id="51" name="Text 49"/>
          <p:cNvSpPr/>
          <p:nvPr/>
        </p:nvSpPr>
        <p:spPr>
          <a:xfrm>
            <a:off x="1027430" y="2675255"/>
            <a:ext cx="143510" cy="487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52" name="Image 0" descr="https://kimi-img.moonshot.cn/pub/slides/slides_tmpl/image/25-08-27-19:59:58-d2nf6fh8bjvh7rlj01t0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238625" y="811530"/>
            <a:ext cx="3714750" cy="1534160"/>
          </a:xfrm>
          <a:prstGeom prst="rect">
            <a:avLst/>
          </a:prstGeom>
        </p:spPr>
      </p:pic>
      <p:sp>
        <p:nvSpPr>
          <p:cNvPr id="53" name="Shape 50"/>
          <p:cNvSpPr/>
          <p:nvPr/>
        </p:nvSpPr>
        <p:spPr>
          <a:xfrm>
            <a:off x="-38735" y="3382010"/>
            <a:ext cx="12258675" cy="128270"/>
          </a:xfrm>
          <a:prstGeom prst="rect">
            <a:avLst/>
          </a:prstGeom>
          <a:solidFill>
            <a:srgbClr val="181717"/>
          </a:solidFill>
          <a:ln/>
        </p:spPr>
      </p:sp>
      <p:sp>
        <p:nvSpPr>
          <p:cNvPr id="54" name="Text 51"/>
          <p:cNvSpPr/>
          <p:nvPr/>
        </p:nvSpPr>
        <p:spPr>
          <a:xfrm>
            <a:off x="-38735" y="3382010"/>
            <a:ext cx="12258675" cy="12827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</p:spTree>
  </p:cSld>
  <p:clrMapOvr>
    <a:masterClrMapping/>
  </p:clrMapOvr>
  <p:transition>
    <p:fade/>
    <p:spd val="me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solidFill>
            <a:srgbClr val="FCF8E5"/>
          </a:solidFill>
          <a:ln/>
        </p:spPr>
      </p:sp>
      <p:sp>
        <p:nvSpPr>
          <p:cNvPr id="3" name="Text 1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4" name="Image 0" descr="https://kimi-web-img.moonshot.cn/img/www.sibikeedu.com/78fa4ad083036585d30a3cd361cbd0f364a7cbf0.jpg">    </p:cNvPr>
          <p:cNvPicPr>
            <a:picLocks noChangeAspect="1"/>
          </p:cNvPicPr>
          <p:nvPr/>
        </p:nvPicPr>
        <p:blipFill>
          <a:blip r:embed="rId1"/>
          <a:srcRect l="17756" r="17756" t="0" b="0"/>
          <a:stretch/>
        </p:blipFill>
        <p:spPr>
          <a:xfrm>
            <a:off x="254000" y="254000"/>
            <a:ext cx="4673600" cy="4572000"/>
          </a:xfrm>
          <a:prstGeom prst="roundRect">
            <a:avLst>
              <a:gd name="adj" fmla="val 4444"/>
            </a:avLst>
          </a:prstGeom>
        </p:spPr>
      </p:pic>
      <p:sp>
        <p:nvSpPr>
          <p:cNvPr id="5" name="Text 2"/>
          <p:cNvSpPr/>
          <p:nvPr/>
        </p:nvSpPr>
        <p:spPr>
          <a:xfrm>
            <a:off x="5334000" y="254000"/>
            <a:ext cx="7112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00000"/>
              </a:lnSpc>
              <a:buNone/>
            </a:pPr>
            <a:r>
              <a:rPr lang="en-US" sz="3000" dirty="0">
                <a:solidFill>
                  <a:srgbClr val="C65B4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Tier 1: The Open Source Heart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5334000" y="863600"/>
            <a:ext cx="660400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The public pulse of the ecosystem. A global, collaborative foundation where value flows back as telemetry to train the constitutional model.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5334000" y="1676400"/>
            <a:ext cx="6604000" cy="812800"/>
          </a:xfrm>
          <a:custGeom>
            <a:avLst/>
            <a:gdLst/>
            <a:ahLst/>
            <a:cxnLst/>
            <a:rect l="l" t="t" r="r" b="b"/>
            <a:pathLst>
              <a:path w="6604000" h="812800">
                <a:moveTo>
                  <a:pt x="101600" y="0"/>
                </a:moveTo>
                <a:lnTo>
                  <a:pt x="6502400" y="0"/>
                </a:lnTo>
                <a:cubicBezTo>
                  <a:pt x="6558475" y="0"/>
                  <a:pt x="6604000" y="45525"/>
                  <a:pt x="6604000" y="101600"/>
                </a:cubicBezTo>
                <a:lnTo>
                  <a:pt x="6604000" y="711200"/>
                </a:lnTo>
                <a:cubicBezTo>
                  <a:pt x="6604000" y="767275"/>
                  <a:pt x="6558475" y="812800"/>
                  <a:pt x="6502400" y="812800"/>
                </a:cubicBezTo>
                <a:lnTo>
                  <a:pt x="101600" y="812800"/>
                </a:lnTo>
                <a:cubicBezTo>
                  <a:pt x="45525" y="812800"/>
                  <a:pt x="0" y="767275"/>
                  <a:pt x="0" y="711200"/>
                </a:cubicBezTo>
                <a:lnTo>
                  <a:pt x="0" y="101600"/>
                </a:lnTo>
                <a:cubicBezTo>
                  <a:pt x="0" y="45525"/>
                  <a:pt x="45525" y="0"/>
                  <a:pt x="101600" y="0"/>
                </a:cubicBezTo>
                <a:close/>
              </a:path>
            </a:pathLst>
          </a:custGeom>
          <a:solidFill>
            <a:srgbClr val="E9792E">
              <a:alpha val="10196"/>
            </a:srgbClr>
          </a:solidFill>
          <a:ln/>
        </p:spPr>
      </p:sp>
      <p:sp>
        <p:nvSpPr>
          <p:cNvPr id="8" name="Shape 5"/>
          <p:cNvSpPr/>
          <p:nvPr/>
        </p:nvSpPr>
        <p:spPr>
          <a:xfrm>
            <a:off x="5578475" y="1879600"/>
            <a:ext cx="222250" cy="254000"/>
          </a:xfrm>
          <a:custGeom>
            <a:avLst/>
            <a:gdLst/>
            <a:ahLst/>
            <a:cxnLst/>
            <a:rect l="l" t="t" r="r" b="b"/>
            <a:pathLst>
              <a:path w="222250" h="254000">
                <a:moveTo>
                  <a:pt x="39688" y="51594"/>
                </a:moveTo>
                <a:cubicBezTo>
                  <a:pt x="46259" y="51594"/>
                  <a:pt x="51594" y="46259"/>
                  <a:pt x="51594" y="39688"/>
                </a:cubicBezTo>
                <a:cubicBezTo>
                  <a:pt x="51594" y="33116"/>
                  <a:pt x="46259" y="27781"/>
                  <a:pt x="39688" y="27781"/>
                </a:cubicBezTo>
                <a:cubicBezTo>
                  <a:pt x="33116" y="27781"/>
                  <a:pt x="27781" y="33116"/>
                  <a:pt x="27781" y="39688"/>
                </a:cubicBezTo>
                <a:cubicBezTo>
                  <a:pt x="27781" y="46259"/>
                  <a:pt x="33116" y="51594"/>
                  <a:pt x="39688" y="51594"/>
                </a:cubicBezTo>
                <a:close/>
                <a:moveTo>
                  <a:pt x="79375" y="39688"/>
                </a:moveTo>
                <a:cubicBezTo>
                  <a:pt x="79375" y="55959"/>
                  <a:pt x="69602" y="69949"/>
                  <a:pt x="55563" y="76051"/>
                </a:cubicBezTo>
                <a:lnTo>
                  <a:pt x="55563" y="111125"/>
                </a:lnTo>
                <a:lnTo>
                  <a:pt x="142875" y="111125"/>
                </a:lnTo>
                <a:cubicBezTo>
                  <a:pt x="156021" y="111125"/>
                  <a:pt x="166688" y="100459"/>
                  <a:pt x="166688" y="87313"/>
                </a:cubicBezTo>
                <a:lnTo>
                  <a:pt x="166688" y="76051"/>
                </a:lnTo>
                <a:cubicBezTo>
                  <a:pt x="152648" y="69949"/>
                  <a:pt x="142875" y="55959"/>
                  <a:pt x="142875" y="39688"/>
                </a:cubicBezTo>
                <a:cubicBezTo>
                  <a:pt x="142875" y="17760"/>
                  <a:pt x="160635" y="0"/>
                  <a:pt x="182563" y="0"/>
                </a:cubicBezTo>
                <a:cubicBezTo>
                  <a:pt x="204490" y="0"/>
                  <a:pt x="222250" y="17760"/>
                  <a:pt x="222250" y="39688"/>
                </a:cubicBezTo>
                <a:cubicBezTo>
                  <a:pt x="222250" y="55959"/>
                  <a:pt x="212477" y="69949"/>
                  <a:pt x="198438" y="76051"/>
                </a:cubicBezTo>
                <a:lnTo>
                  <a:pt x="198438" y="87313"/>
                </a:lnTo>
                <a:cubicBezTo>
                  <a:pt x="198438" y="118021"/>
                  <a:pt x="173583" y="142875"/>
                  <a:pt x="142875" y="142875"/>
                </a:cubicBezTo>
                <a:lnTo>
                  <a:pt x="55563" y="142875"/>
                </a:lnTo>
                <a:lnTo>
                  <a:pt x="55563" y="177949"/>
                </a:lnTo>
                <a:cubicBezTo>
                  <a:pt x="69602" y="184051"/>
                  <a:pt x="79375" y="198041"/>
                  <a:pt x="79375" y="214313"/>
                </a:cubicBezTo>
                <a:cubicBezTo>
                  <a:pt x="79375" y="236240"/>
                  <a:pt x="61615" y="254000"/>
                  <a:pt x="39688" y="254000"/>
                </a:cubicBezTo>
                <a:cubicBezTo>
                  <a:pt x="17760" y="254000"/>
                  <a:pt x="0" y="236240"/>
                  <a:pt x="0" y="214313"/>
                </a:cubicBezTo>
                <a:cubicBezTo>
                  <a:pt x="0" y="198041"/>
                  <a:pt x="9773" y="184051"/>
                  <a:pt x="23812" y="177949"/>
                </a:cubicBezTo>
                <a:lnTo>
                  <a:pt x="23812" y="76101"/>
                </a:lnTo>
                <a:cubicBezTo>
                  <a:pt x="9773" y="69949"/>
                  <a:pt x="0" y="55959"/>
                  <a:pt x="0" y="39688"/>
                </a:cubicBezTo>
                <a:cubicBezTo>
                  <a:pt x="0" y="17760"/>
                  <a:pt x="17760" y="0"/>
                  <a:pt x="39688" y="0"/>
                </a:cubicBezTo>
                <a:cubicBezTo>
                  <a:pt x="61615" y="0"/>
                  <a:pt x="79375" y="17760"/>
                  <a:pt x="79375" y="39688"/>
                </a:cubicBezTo>
                <a:close/>
                <a:moveTo>
                  <a:pt x="194469" y="39688"/>
                </a:moveTo>
                <a:cubicBezTo>
                  <a:pt x="194469" y="33116"/>
                  <a:pt x="189134" y="27781"/>
                  <a:pt x="182563" y="27781"/>
                </a:cubicBezTo>
                <a:cubicBezTo>
                  <a:pt x="175991" y="27781"/>
                  <a:pt x="170656" y="33116"/>
                  <a:pt x="170656" y="39688"/>
                </a:cubicBezTo>
                <a:cubicBezTo>
                  <a:pt x="170656" y="46259"/>
                  <a:pt x="175991" y="51594"/>
                  <a:pt x="182563" y="51594"/>
                </a:cubicBezTo>
                <a:cubicBezTo>
                  <a:pt x="189134" y="51594"/>
                  <a:pt x="194469" y="46259"/>
                  <a:pt x="194469" y="39688"/>
                </a:cubicBezTo>
                <a:close/>
                <a:moveTo>
                  <a:pt x="39688" y="226219"/>
                </a:moveTo>
                <a:cubicBezTo>
                  <a:pt x="46259" y="226219"/>
                  <a:pt x="51594" y="220884"/>
                  <a:pt x="51594" y="214313"/>
                </a:cubicBezTo>
                <a:cubicBezTo>
                  <a:pt x="51594" y="207741"/>
                  <a:pt x="46259" y="202406"/>
                  <a:pt x="39688" y="202406"/>
                </a:cubicBezTo>
                <a:cubicBezTo>
                  <a:pt x="33116" y="202406"/>
                  <a:pt x="27781" y="207741"/>
                  <a:pt x="27781" y="214313"/>
                </a:cubicBezTo>
                <a:cubicBezTo>
                  <a:pt x="27781" y="220884"/>
                  <a:pt x="33116" y="226219"/>
                  <a:pt x="39688" y="226219"/>
                </a:cubicBezTo>
                <a:close/>
              </a:path>
            </a:pathLst>
          </a:custGeom>
          <a:solidFill>
            <a:srgbClr val="E9792E"/>
          </a:solidFill>
          <a:ln/>
        </p:spPr>
      </p:sp>
      <p:sp>
        <p:nvSpPr>
          <p:cNvPr id="9" name="Text 6"/>
          <p:cNvSpPr/>
          <p:nvPr/>
        </p:nvSpPr>
        <p:spPr>
          <a:xfrm>
            <a:off x="6045200" y="1828800"/>
            <a:ext cx="5740400" cy="508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Open-Source Repos:</a:t>
            </a:r>
            <a:pPr indent="0" marL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 Global contributors fork and improve housing, legal, and computing modules.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5334000" y="2641600"/>
            <a:ext cx="6604000" cy="812800"/>
          </a:xfrm>
          <a:custGeom>
            <a:avLst/>
            <a:gdLst/>
            <a:ahLst/>
            <a:cxnLst/>
            <a:rect l="l" t="t" r="r" b="b"/>
            <a:pathLst>
              <a:path w="6604000" h="812800">
                <a:moveTo>
                  <a:pt x="101600" y="0"/>
                </a:moveTo>
                <a:lnTo>
                  <a:pt x="6502400" y="0"/>
                </a:lnTo>
                <a:cubicBezTo>
                  <a:pt x="6558475" y="0"/>
                  <a:pt x="6604000" y="45525"/>
                  <a:pt x="6604000" y="101600"/>
                </a:cubicBezTo>
                <a:lnTo>
                  <a:pt x="6604000" y="711200"/>
                </a:lnTo>
                <a:cubicBezTo>
                  <a:pt x="6604000" y="767275"/>
                  <a:pt x="6558475" y="812800"/>
                  <a:pt x="6502400" y="812800"/>
                </a:cubicBezTo>
                <a:lnTo>
                  <a:pt x="101600" y="812800"/>
                </a:lnTo>
                <a:cubicBezTo>
                  <a:pt x="45525" y="812800"/>
                  <a:pt x="0" y="767275"/>
                  <a:pt x="0" y="711200"/>
                </a:cubicBezTo>
                <a:lnTo>
                  <a:pt x="0" y="101600"/>
                </a:lnTo>
                <a:cubicBezTo>
                  <a:pt x="0" y="45525"/>
                  <a:pt x="45525" y="0"/>
                  <a:pt x="101600" y="0"/>
                </a:cubicBezTo>
                <a:close/>
              </a:path>
            </a:pathLst>
          </a:custGeom>
          <a:solidFill>
            <a:srgbClr val="E9792E">
              <a:alpha val="10196"/>
            </a:srgbClr>
          </a:solidFill>
          <a:ln/>
        </p:spPr>
      </p:sp>
      <p:sp>
        <p:nvSpPr>
          <p:cNvPr id="11" name="Shape 8"/>
          <p:cNvSpPr/>
          <p:nvPr/>
        </p:nvSpPr>
        <p:spPr>
          <a:xfrm>
            <a:off x="5546725" y="2844800"/>
            <a:ext cx="285750" cy="254000"/>
          </a:xfrm>
          <a:custGeom>
            <a:avLst/>
            <a:gdLst/>
            <a:ahLst/>
            <a:cxnLst/>
            <a:rect l="l" t="t" r="r" b="b"/>
            <a:pathLst>
              <a:path w="285750" h="254000">
                <a:moveTo>
                  <a:pt x="0" y="166688"/>
                </a:moveTo>
                <a:cubicBezTo>
                  <a:pt x="0" y="206127"/>
                  <a:pt x="31998" y="238125"/>
                  <a:pt x="71438" y="238125"/>
                </a:cubicBezTo>
                <a:lnTo>
                  <a:pt x="222250" y="238125"/>
                </a:lnTo>
                <a:cubicBezTo>
                  <a:pt x="257324" y="238125"/>
                  <a:pt x="285750" y="209699"/>
                  <a:pt x="285750" y="174625"/>
                </a:cubicBezTo>
                <a:cubicBezTo>
                  <a:pt x="285750" y="149027"/>
                  <a:pt x="270619" y="126950"/>
                  <a:pt x="248791" y="116929"/>
                </a:cubicBezTo>
                <a:cubicBezTo>
                  <a:pt x="252115" y="110430"/>
                  <a:pt x="254000" y="103039"/>
                  <a:pt x="254000" y="95250"/>
                </a:cubicBezTo>
                <a:cubicBezTo>
                  <a:pt x="254000" y="68957"/>
                  <a:pt x="232668" y="47625"/>
                  <a:pt x="206375" y="47625"/>
                </a:cubicBezTo>
                <a:cubicBezTo>
                  <a:pt x="197594" y="47625"/>
                  <a:pt x="189409" y="50006"/>
                  <a:pt x="182364" y="54124"/>
                </a:cubicBezTo>
                <a:cubicBezTo>
                  <a:pt x="170408" y="31403"/>
                  <a:pt x="146546" y="15875"/>
                  <a:pt x="119063" y="15875"/>
                </a:cubicBezTo>
                <a:cubicBezTo>
                  <a:pt x="79623" y="15875"/>
                  <a:pt x="47625" y="47873"/>
                  <a:pt x="47625" y="87313"/>
                </a:cubicBezTo>
                <a:cubicBezTo>
                  <a:pt x="47625" y="91281"/>
                  <a:pt x="47972" y="95200"/>
                  <a:pt x="48568" y="98971"/>
                </a:cubicBezTo>
                <a:cubicBezTo>
                  <a:pt x="20340" y="108496"/>
                  <a:pt x="0" y="135235"/>
                  <a:pt x="0" y="166688"/>
                </a:cubicBezTo>
                <a:close/>
              </a:path>
            </a:pathLst>
          </a:custGeom>
          <a:solidFill>
            <a:srgbClr val="E9792E"/>
          </a:solidFill>
          <a:ln/>
        </p:spPr>
      </p:sp>
      <p:sp>
        <p:nvSpPr>
          <p:cNvPr id="12" name="Text 9"/>
          <p:cNvSpPr/>
          <p:nvPr/>
        </p:nvSpPr>
        <p:spPr>
          <a:xfrm>
            <a:off x="6045200" y="2794000"/>
            <a:ext cx="5740400" cy="508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Sensory-Infra SaaS:</a:t>
            </a:r>
            <a:pPr indent="0" marL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 Polyglot toolchains (aliased t1) provide essential services without vendor lock-in.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5334000" y="3606800"/>
            <a:ext cx="6604000" cy="812800"/>
          </a:xfrm>
          <a:custGeom>
            <a:avLst/>
            <a:gdLst/>
            <a:ahLst/>
            <a:cxnLst/>
            <a:rect l="l" t="t" r="r" b="b"/>
            <a:pathLst>
              <a:path w="6604000" h="812800">
                <a:moveTo>
                  <a:pt x="101600" y="0"/>
                </a:moveTo>
                <a:lnTo>
                  <a:pt x="6502400" y="0"/>
                </a:lnTo>
                <a:cubicBezTo>
                  <a:pt x="6558475" y="0"/>
                  <a:pt x="6604000" y="45525"/>
                  <a:pt x="6604000" y="101600"/>
                </a:cubicBezTo>
                <a:lnTo>
                  <a:pt x="6604000" y="711200"/>
                </a:lnTo>
                <a:cubicBezTo>
                  <a:pt x="6604000" y="767275"/>
                  <a:pt x="6558475" y="812800"/>
                  <a:pt x="6502400" y="812800"/>
                </a:cubicBezTo>
                <a:lnTo>
                  <a:pt x="101600" y="812800"/>
                </a:lnTo>
                <a:cubicBezTo>
                  <a:pt x="45525" y="812800"/>
                  <a:pt x="0" y="767275"/>
                  <a:pt x="0" y="711200"/>
                </a:cubicBezTo>
                <a:lnTo>
                  <a:pt x="0" y="101600"/>
                </a:lnTo>
                <a:cubicBezTo>
                  <a:pt x="0" y="45525"/>
                  <a:pt x="45525" y="0"/>
                  <a:pt x="101600" y="0"/>
                </a:cubicBezTo>
                <a:close/>
              </a:path>
            </a:pathLst>
          </a:custGeom>
          <a:solidFill>
            <a:srgbClr val="E9792E">
              <a:alpha val="10196"/>
            </a:srgbClr>
          </a:solidFill>
          <a:ln/>
        </p:spPr>
      </p:sp>
      <p:sp>
        <p:nvSpPr>
          <p:cNvPr id="14" name="Shape 11"/>
          <p:cNvSpPr/>
          <p:nvPr/>
        </p:nvSpPr>
        <p:spPr>
          <a:xfrm>
            <a:off x="5562600" y="3810000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31750" y="31750"/>
                </a:moveTo>
                <a:cubicBezTo>
                  <a:pt x="31750" y="22969"/>
                  <a:pt x="24656" y="15875"/>
                  <a:pt x="15875" y="15875"/>
                </a:cubicBezTo>
                <a:cubicBezTo>
                  <a:pt x="7094" y="15875"/>
                  <a:pt x="0" y="22969"/>
                  <a:pt x="0" y="31750"/>
                </a:cubicBezTo>
                <a:lnTo>
                  <a:pt x="0" y="198438"/>
                </a:lnTo>
                <a:cubicBezTo>
                  <a:pt x="0" y="220365"/>
                  <a:pt x="17760" y="238125"/>
                  <a:pt x="39688" y="238125"/>
                </a:cubicBezTo>
                <a:lnTo>
                  <a:pt x="238125" y="238125"/>
                </a:lnTo>
                <a:cubicBezTo>
                  <a:pt x="246906" y="238125"/>
                  <a:pt x="254000" y="231031"/>
                  <a:pt x="254000" y="222250"/>
                </a:cubicBezTo>
                <a:cubicBezTo>
                  <a:pt x="254000" y="213469"/>
                  <a:pt x="246906" y="206375"/>
                  <a:pt x="238125" y="206375"/>
                </a:cubicBezTo>
                <a:lnTo>
                  <a:pt x="39688" y="206375"/>
                </a:lnTo>
                <a:cubicBezTo>
                  <a:pt x="35322" y="206375"/>
                  <a:pt x="31750" y="202803"/>
                  <a:pt x="31750" y="198438"/>
                </a:cubicBezTo>
                <a:lnTo>
                  <a:pt x="31750" y="31750"/>
                </a:lnTo>
                <a:close/>
                <a:moveTo>
                  <a:pt x="233462" y="74712"/>
                </a:moveTo>
                <a:cubicBezTo>
                  <a:pt x="239663" y="68511"/>
                  <a:pt x="239663" y="58440"/>
                  <a:pt x="233462" y="52239"/>
                </a:cubicBezTo>
                <a:cubicBezTo>
                  <a:pt x="227261" y="46037"/>
                  <a:pt x="217190" y="46037"/>
                  <a:pt x="210989" y="52239"/>
                </a:cubicBezTo>
                <a:lnTo>
                  <a:pt x="158750" y="104527"/>
                </a:lnTo>
                <a:lnTo>
                  <a:pt x="130274" y="76101"/>
                </a:lnTo>
                <a:cubicBezTo>
                  <a:pt x="124073" y="69900"/>
                  <a:pt x="114002" y="69900"/>
                  <a:pt x="107801" y="76101"/>
                </a:cubicBezTo>
                <a:lnTo>
                  <a:pt x="60176" y="123726"/>
                </a:lnTo>
                <a:cubicBezTo>
                  <a:pt x="53975" y="129927"/>
                  <a:pt x="53975" y="139998"/>
                  <a:pt x="60176" y="146199"/>
                </a:cubicBezTo>
                <a:cubicBezTo>
                  <a:pt x="66377" y="152400"/>
                  <a:pt x="76448" y="152400"/>
                  <a:pt x="82649" y="146199"/>
                </a:cubicBezTo>
                <a:lnTo>
                  <a:pt x="119063" y="109786"/>
                </a:lnTo>
                <a:lnTo>
                  <a:pt x="147538" y="138261"/>
                </a:lnTo>
                <a:cubicBezTo>
                  <a:pt x="153739" y="144463"/>
                  <a:pt x="163810" y="144463"/>
                  <a:pt x="170011" y="138261"/>
                </a:cubicBezTo>
                <a:lnTo>
                  <a:pt x="233511" y="74761"/>
                </a:lnTo>
                <a:close/>
              </a:path>
            </a:pathLst>
          </a:custGeom>
          <a:solidFill>
            <a:srgbClr val="E9792E"/>
          </a:solidFill>
          <a:ln/>
        </p:spPr>
      </p:sp>
      <p:sp>
        <p:nvSpPr>
          <p:cNvPr id="15" name="Text 12"/>
          <p:cNvSpPr/>
          <p:nvPr/>
        </p:nvSpPr>
        <p:spPr>
          <a:xfrm>
            <a:off x="6045200" y="3759200"/>
            <a:ext cx="5740400" cy="508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Telemetry Feedback:</a:t>
            </a:r>
            <a:pPr indent="0" marL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 Usage data flows back to continuously train and strengthen the constitutional AI.</a:t>
            </a:r>
            <a:endParaRPr lang="en-US" sz="1600" dirty="0"/>
          </a:p>
        </p:txBody>
      </p:sp>
    </p:spTree>
  </p:cSld>
  <p:clrMapOvr>
    <a:masterClrMapping/>
  </p:clrMapOvr>
  <p:transition>
    <p:fade/>
    <p:spd val="me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solidFill>
            <a:srgbClr val="FCF8E5"/>
          </a:solidFill>
          <a:ln/>
        </p:spPr>
      </p:sp>
      <p:sp>
        <p:nvSpPr>
          <p:cNvPr id="3" name="Text 1"/>
          <p:cNvSpPr/>
          <p:nvPr/>
        </p:nvSpPr>
        <p:spPr>
          <a:xfrm>
            <a:off x="-30480" y="635"/>
            <a:ext cx="12235815" cy="685863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indent="0" marL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lIns="254000" tIns="254000" rIns="254000" bIns="254000" rtlCol="0" anchor="ctr"/>
          <a:lstStyle/>
          <a:p>
            <a:pPr algn="ctr" indent="0" marL="0">
              <a:lnSpc>
                <a:spcPct val="130000"/>
              </a:lnSpc>
              <a:buNone/>
            </a:pPr>
            <a:r>
              <a:rPr lang="en-US" sz="3000" dirty="0">
                <a:solidFill>
                  <a:srgbClr val="C65B4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Tier 2: Ring-Zone Business</a:t>
            </a:r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Tokenized membership within six concentric, walkable ring-zones. Governance is peer-to-peer, so growth adds redundancy, not hierarchy.</a:t>
            </a:r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 Ring 1 IWU Council Ring 2 Legal &amp; Community Ring 3 Schools &amp; Education Ring 4 Public Housing &amp; Work </a:t>
            </a:r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 &lt;</a:t>
            </a:r>
            <a:pPr algn="ctr" indent="0" marL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3833"/>
                </a:solidFill>
                <a:highlight>
                  <a:srgbClr val="A5A8D1">
                    <a:alpha val="20000"/>
                  </a:srgbClr>
                </a:highlight>
                <a:latin typeface="MiSans" pitchFamily="34" charset="0"/>
                <a:ea typeface="MiSans" pitchFamily="34" charset="-122"/>
                <a:cs typeface="MiSans" pitchFamily="34" charset="-120"/>
              </a:rPr>
              <a:t>  Key Principle: All zones within a 2.5-mile walkable radius to integrate life and work.  </a:t>
            </a:r>
            <a:endParaRPr lang="en-US" sz="1600" dirty="0"/>
          </a:p>
        </p:txBody>
      </p:sp>
    </p:spTree>
  </p:cSld>
  <p:clrMapOvr>
    <a:masterClrMapping/>
  </p:clrMapOvr>
  <p:transition>
    <p:fade/>
    <p:spd val="med"/>
  </p:transition>
</p:sld>
</file>

<file path=ppt/theme/theme1.xml><?xml version="1.0" encoding="utf-8"?>
<a:theme xmlns:a="http://schemas.openxmlformats.org/drawingml/2006/main" name="Custom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Moonshot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OBINexus Heart-Constitution Model</dc:title>
  <dc:subject>OBINexus Heart-Constitution Model</dc:subject>
  <dc:creator>Kimi</dc:creator>
  <cp:lastModifiedBy>Kimi</cp:lastModifiedBy>
  <cp:revision>1</cp:revision>
  <dcterms:created xsi:type="dcterms:W3CDTF">2025-10-12T21:47:07Z</dcterms:created>
  <dcterms:modified xsi:type="dcterms:W3CDTF">2025-10-12T21:47:07Z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4" name="AIGC">
    <vt:lpwstr>{"Label":"OBINexus Heart-Constitution Model","ContentProducer":"001191110108MACG2KBH8F10000","ProduceID":"d3m1se7sq9350ilg3h50","ReservedCode1":"","ContentPropagator":"001191110108MACG2KBH8F20000","PropagateID":"d3m1se7sq9350ilg3h50","ReservedCode2":""}</vt:lpwstr>
  </property>
</Properties>
</file>