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77" r:id="rId4"/>
    <p:sldId id="258" r:id="rId5"/>
    <p:sldId id="274" r:id="rId6"/>
    <p:sldId id="276" r:id="rId7"/>
    <p:sldId id="275"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GkLcsZpw6BL8aVZXIaMp/Ciu6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tableStyles" Target="tableStyles.xml"/><Relationship Id="rId5" Type="http://schemas.openxmlformats.org/officeDocument/2006/relationships/slide" Target="slides/slide4.xml"/><Relationship Id="rId28" Type="http://customschemas.google.com/relationships/presentationmetadata" Target="meta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a:spcBef>
                <a:spcPts val="0"/>
              </a:spcBef>
              <a:buSzPts val="2800"/>
              <a:buNone/>
            </a:pPr>
            <a:r>
              <a:rPr lang="en-US" sz="1200" b="1" dirty="0">
                <a:solidFill>
                  <a:srgbClr val="124163"/>
                </a:solidFill>
              </a:rPr>
              <a:t>Problem Description</a:t>
            </a:r>
            <a:r>
              <a:rPr lang="en-US" sz="1200" dirty="0">
                <a:solidFill>
                  <a:srgbClr val="124163"/>
                </a:solidFill>
              </a:rPr>
              <a:t>:</a:t>
            </a:r>
          </a:p>
          <a:p>
            <a:pPr marL="0" lvl="0" indent="0" algn="just">
              <a:spcBef>
                <a:spcPts val="0"/>
              </a:spcBef>
              <a:buSzPts val="2800"/>
              <a:buNone/>
            </a:pPr>
            <a:r>
              <a:rPr lang="en-US" sz="1200" dirty="0">
                <a:solidFill>
                  <a:srgbClr val="124163"/>
                </a:solidFill>
              </a:rPr>
              <a:t>Text-to-SQL (Structured Query Language) is a challenging task in both natural language processing (NLP) and database communities. It involves translating natural language questions into SQL queries that can be executed on a given relational database. This task is essential for enabling non-expert users to interact with databases effectively, as it allows them to pose questions in natural language rather than requiring knowledge of SQL syntax.</a:t>
            </a:r>
          </a:p>
          <a:p>
            <a:pPr marL="0" lvl="0" indent="0" algn="just">
              <a:spcBef>
                <a:spcPts val="0"/>
              </a:spcBef>
              <a:buSzPts val="2800"/>
              <a:buNone/>
            </a:pPr>
            <a:endParaRPr lang="en-US" sz="1200" dirty="0">
              <a:solidFill>
                <a:srgbClr val="124163"/>
              </a:solidFill>
            </a:endParaRPr>
          </a:p>
          <a:p>
            <a:pPr marL="0" lvl="0" indent="0" algn="just">
              <a:spcBef>
                <a:spcPts val="0"/>
              </a:spcBef>
              <a:buSzPts val="2800"/>
              <a:buNone/>
            </a:pPr>
            <a:r>
              <a:rPr lang="en-US" sz="1200" b="1" dirty="0">
                <a:solidFill>
                  <a:srgbClr val="124163"/>
                </a:solidFill>
              </a:rPr>
              <a:t>Context of the Problem</a:t>
            </a:r>
            <a:r>
              <a:rPr lang="en-US" sz="1200" dirty="0">
                <a:solidFill>
                  <a:srgbClr val="124163"/>
                </a:solidFill>
              </a:rPr>
              <a:t>:</a:t>
            </a:r>
          </a:p>
          <a:p>
            <a:pPr marL="0" lvl="0" indent="0" algn="just">
              <a:spcBef>
                <a:spcPts val="0"/>
              </a:spcBef>
              <a:buSzPts val="2800"/>
              <a:buNone/>
            </a:pPr>
            <a:r>
              <a:rPr lang="en-US" sz="1200" dirty="0">
                <a:solidFill>
                  <a:srgbClr val="124163"/>
                </a:solidFill>
              </a:rPr>
              <a:t>Traditionally, Text-to-SQL systems relied on predefined rules or query enumeration techniques to handle this task. However, with the advent of deep learning and large language models (LLMs), such as GPT (Generative Pre-trained Transformer) models, there has been a shift towards more data-driven approaches. These models can learn complex patterns and mappings between natural language questions and SQL queries, making them well-suited for Text-to-SQL tasks.</a:t>
            </a:r>
          </a:p>
          <a:p>
            <a:pPr marL="0" lvl="0" indent="0" algn="just">
              <a:spcBef>
                <a:spcPts val="0"/>
              </a:spcBef>
              <a:buSzPts val="2800"/>
              <a:buNone/>
            </a:pPr>
            <a:endParaRPr lang="en-US" sz="1200" dirty="0">
              <a:solidFill>
                <a:srgbClr val="124163"/>
              </a:solidFill>
            </a:endParaRPr>
          </a:p>
          <a:p>
            <a:pPr marL="0" lvl="0" indent="0" algn="just">
              <a:spcBef>
                <a:spcPts val="0"/>
              </a:spcBef>
              <a:buSzPts val="2800"/>
              <a:buNone/>
            </a:pPr>
            <a:r>
              <a:rPr lang="en-US" sz="1200" dirty="0">
                <a:solidFill>
                  <a:srgbClr val="124163"/>
                </a:solidFill>
              </a:rPr>
              <a:t>The goal of this Text-to-SQL project is to test the DAIL-SQL method. This method uses the supervised fine-tuning text-to-SQL and prompt engineering empowered by large language models (LLMs) for generating syntactically correct SQL queries.</a:t>
            </a:r>
            <a:endParaRPr lang="en-US" sz="1200" dirty="0"/>
          </a:p>
          <a:p>
            <a:pPr marL="0" lvl="0" indent="0" algn="l" rtl="0">
              <a:lnSpc>
                <a:spcPct val="100000"/>
              </a:lnSpc>
              <a:spcBef>
                <a:spcPts val="0"/>
              </a:spcBef>
              <a:spcAft>
                <a:spcPts val="0"/>
              </a:spcAft>
              <a:buSzPts val="1400"/>
              <a:buNone/>
            </a:pPr>
            <a:endParaRPr dirty="0"/>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d76ecdf8f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6d76ecdf8f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400"/>
              </a:spcBef>
              <a:spcAft>
                <a:spcPts val="0"/>
              </a:spcAft>
              <a:buNone/>
            </a:pPr>
            <a:r>
              <a:rPr lang="en-US" dirty="0"/>
              <a:t>In the question examples, the prompts include examples of questions and SQL responses. (DAILS query selection method)</a:t>
            </a:r>
          </a:p>
          <a:p>
            <a:pPr marL="0" lvl="0" indent="0" algn="just" rtl="0">
              <a:lnSpc>
                <a:spcPct val="90000"/>
              </a:lnSpc>
              <a:spcBef>
                <a:spcPts val="1400"/>
              </a:spcBef>
              <a:spcAft>
                <a:spcPts val="0"/>
              </a:spcAft>
              <a:buNone/>
            </a:pPr>
            <a:r>
              <a:rPr lang="en-US" dirty="0"/>
              <a:t>Prompts also include the description of database schema. (DAILO organization)</a:t>
            </a:r>
          </a:p>
          <a:p>
            <a:pPr marL="0" lvl="0" indent="0" algn="just" rtl="0">
              <a:lnSpc>
                <a:spcPct val="90000"/>
              </a:lnSpc>
              <a:spcBef>
                <a:spcPts val="1400"/>
              </a:spcBef>
              <a:spcAft>
                <a:spcPts val="0"/>
              </a:spcAft>
              <a:buNone/>
            </a:pPr>
            <a:endParaRPr lang="en-US" dirty="0"/>
          </a:p>
          <a:p>
            <a:pPr marL="0" lvl="0" indent="0" algn="just" rtl="0">
              <a:lnSpc>
                <a:spcPct val="90000"/>
              </a:lnSpc>
              <a:spcBef>
                <a:spcPts val="1400"/>
              </a:spcBef>
              <a:spcAft>
                <a:spcPts val="0"/>
              </a:spcAft>
              <a:buNone/>
            </a:pPr>
            <a:r>
              <a:rPr lang="en-US" dirty="0"/>
              <a:t>Essentially DAIL technique is a combination of SQL examples and database schema in the prompt supplied to the LLM.</a:t>
            </a:r>
          </a:p>
          <a:p>
            <a:pPr marL="0" lvl="0" indent="0" algn="just" rtl="0">
              <a:lnSpc>
                <a:spcPct val="90000"/>
              </a:lnSpc>
              <a:spcBef>
                <a:spcPts val="1400"/>
              </a:spcBef>
              <a:spcAft>
                <a:spcPts val="0"/>
              </a:spcAft>
              <a:buNone/>
            </a:pPr>
            <a:endParaRPr dirty="0"/>
          </a:p>
        </p:txBody>
      </p:sp>
      <p:sp>
        <p:nvSpPr>
          <p:cNvPr id="308" name="Google Shape;308;g26d76ecdf8f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d76ecdf8f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6d76ecdf8f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400"/>
              </a:spcBef>
              <a:spcAft>
                <a:spcPts val="0"/>
              </a:spcAft>
              <a:buNone/>
            </a:pPr>
            <a:endParaRPr/>
          </a:p>
        </p:txBody>
      </p:sp>
      <p:sp>
        <p:nvSpPr>
          <p:cNvPr id="308" name="Google Shape;308;g26d76ecdf8f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018684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d76ecdf8f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6d76ecdf8f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400"/>
              </a:spcBef>
              <a:spcAft>
                <a:spcPts val="0"/>
              </a:spcAft>
              <a:buNone/>
            </a:pPr>
            <a:endParaRPr/>
          </a:p>
        </p:txBody>
      </p:sp>
      <p:sp>
        <p:nvSpPr>
          <p:cNvPr id="308" name="Google Shape;308;g26d76ecdf8f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35378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9"/>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9"/>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9"/>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9"/>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9"/>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8" name="Google Shape;38;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6" name="Google Shape;46;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2" name="Google Shape;52;p23"/>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3" name="Google Shape;53;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3"/>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7"/>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a:spLocks noGrp="1"/>
          </p:cNvSpPr>
          <p:nvPr>
            <p:ph type="pic" idx="2"/>
          </p:nvPr>
        </p:nvSpPr>
        <p:spPr>
          <a:xfrm>
            <a:off x="15" y="0"/>
            <a:ext cx="12191985" cy="4915076"/>
          </a:xfrm>
          <a:prstGeom prst="rect">
            <a:avLst/>
          </a:prstGeom>
          <a:solidFill>
            <a:srgbClr val="BECAD4"/>
          </a:solidFill>
          <a:ln>
            <a:noFill/>
          </a:ln>
        </p:spPr>
      </p:sp>
      <p:sp>
        <p:nvSpPr>
          <p:cNvPr id="83" name="Google Shape;83;p27"/>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1097280" y="758952"/>
            <a:ext cx="10485120" cy="3566160"/>
          </a:xfrm>
          <a:prstGeom prst="rect">
            <a:avLst/>
          </a:prstGeom>
          <a:noFill/>
          <a:ln>
            <a:noFill/>
          </a:ln>
        </p:spPr>
        <p:txBody>
          <a:bodyPr spcFirstLastPara="1" wrap="square" lIns="91425" tIns="45700" rIns="91425" bIns="45700" anchor="b" anchorCtr="0">
            <a:normAutofit/>
          </a:bodyPr>
          <a:lstStyle/>
          <a:p>
            <a:pPr lvl="0">
              <a:buClr>
                <a:srgbClr val="124163"/>
              </a:buClr>
              <a:buSzPts val="4500"/>
            </a:pPr>
            <a:r>
              <a:rPr lang="en-US" sz="4500" b="1" dirty="0">
                <a:solidFill>
                  <a:srgbClr val="124163"/>
                </a:solidFill>
              </a:rPr>
              <a:t>Text-to-SQL Empowered by Large Language Models: A Benchmark Evaluation</a:t>
            </a:r>
            <a:endParaRPr sz="4500" b="1" dirty="0">
              <a:solidFill>
                <a:srgbClr val="124163"/>
              </a:solidFill>
            </a:endParaRPr>
          </a:p>
        </p:txBody>
      </p:sp>
      <p:sp>
        <p:nvSpPr>
          <p:cNvPr id="107" name="Google Shape;107;p1"/>
          <p:cNvSpPr txBox="1"/>
          <p:nvPr/>
        </p:nvSpPr>
        <p:spPr>
          <a:xfrm>
            <a:off x="1097280" y="4533900"/>
            <a:ext cx="4353790" cy="1077178"/>
          </a:xfrm>
          <a:prstGeom prst="rect">
            <a:avLst/>
          </a:prstGeom>
          <a:noFill/>
          <a:ln>
            <a:noFill/>
          </a:ln>
        </p:spPr>
        <p:txBody>
          <a:bodyPr spcFirstLastPara="1" wrap="square" lIns="91425" tIns="45700" rIns="91425" bIns="45700" anchor="t" anchorCtr="0">
            <a:spAutoFit/>
          </a:bodyPr>
          <a:lstStyle/>
          <a:p>
            <a:pPr lvl="0">
              <a:buSzPts val="3200"/>
            </a:pPr>
            <a:r>
              <a:rPr lang="en-CA" sz="3200" b="1" dirty="0" err="1">
                <a:solidFill>
                  <a:srgbClr val="124163"/>
                </a:solidFill>
                <a:latin typeface="Calibri"/>
                <a:ea typeface="Calibri"/>
                <a:cs typeface="Calibri"/>
                <a:sym typeface="Calibri"/>
              </a:rPr>
              <a:t>Obinna</a:t>
            </a:r>
            <a:r>
              <a:rPr lang="en-CA" sz="3200" b="1" dirty="0">
                <a:solidFill>
                  <a:srgbClr val="124163"/>
                </a:solidFill>
                <a:latin typeface="Calibri"/>
                <a:ea typeface="Calibri"/>
                <a:cs typeface="Calibri"/>
                <a:sym typeface="Calibri"/>
              </a:rPr>
              <a:t> </a:t>
            </a:r>
            <a:r>
              <a:rPr lang="en-CA" sz="3200" b="1" dirty="0" err="1">
                <a:solidFill>
                  <a:srgbClr val="124163"/>
                </a:solidFill>
                <a:latin typeface="Calibri"/>
                <a:ea typeface="Calibri"/>
                <a:cs typeface="Calibri"/>
                <a:sym typeface="Calibri"/>
              </a:rPr>
              <a:t>Onyema</a:t>
            </a:r>
            <a:endParaRPr lang="en-CA" sz="3200" b="1" dirty="0">
              <a:solidFill>
                <a:srgbClr val="124163"/>
              </a:solidFill>
              <a:latin typeface="Calibri"/>
              <a:ea typeface="Calibri"/>
              <a:cs typeface="Calibri"/>
              <a:sym typeface="Calibri"/>
            </a:endParaRPr>
          </a:p>
          <a:p>
            <a:pPr lvl="0">
              <a:buSzPts val="3200"/>
            </a:pPr>
            <a:r>
              <a:rPr lang="en-US" sz="3200" b="1" i="0" u="none" strike="noStrike" cap="none" dirty="0">
                <a:solidFill>
                  <a:srgbClr val="124163"/>
                </a:solidFill>
                <a:latin typeface="Calibri"/>
                <a:ea typeface="Calibri"/>
                <a:cs typeface="Calibri"/>
                <a:sym typeface="Calibri"/>
              </a:rPr>
              <a:t>Damilola Agbolabori </a:t>
            </a:r>
            <a:endParaRPr sz="2800" b="1" i="0" u="none" strike="noStrike" cap="none" dirty="0">
              <a:solidFill>
                <a:srgbClr val="124163"/>
              </a:solidFill>
              <a:latin typeface="Calibri"/>
              <a:ea typeface="Calibri"/>
              <a:cs typeface="Calibri"/>
              <a:sym typeface="Calibri"/>
            </a:endParaRPr>
          </a:p>
        </p:txBody>
      </p:sp>
      <p:pic>
        <p:nvPicPr>
          <p:cNvPr id="108" name="Google Shape;108;p1"/>
          <p:cNvPicPr preferRelativeResize="0"/>
          <p:nvPr/>
        </p:nvPicPr>
        <p:blipFill rotWithShape="1">
          <a:blip r:embed="rId3">
            <a:alphaModFix/>
          </a:blip>
          <a:srcRect/>
          <a:stretch/>
        </p:blipFill>
        <p:spPr>
          <a:xfrm>
            <a:off x="114301" y="155442"/>
            <a:ext cx="2300287" cy="1254702"/>
          </a:xfrm>
          <a:prstGeom prst="rect">
            <a:avLst/>
          </a:prstGeom>
          <a:noFill/>
          <a:ln>
            <a:noFill/>
          </a:ln>
        </p:spPr>
      </p:pic>
      <p:pic>
        <p:nvPicPr>
          <p:cNvPr id="109" name="Google Shape;109;p1" descr="Text&#10;&#10;Description automatically generated"/>
          <p:cNvPicPr preferRelativeResize="0"/>
          <p:nvPr/>
        </p:nvPicPr>
        <p:blipFill rotWithShape="1">
          <a:blip r:embed="rId4">
            <a:alphaModFix/>
          </a:blip>
          <a:srcRect/>
          <a:stretch/>
        </p:blipFill>
        <p:spPr>
          <a:xfrm>
            <a:off x="2414588" y="155442"/>
            <a:ext cx="2843212" cy="13516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
          <p:cNvSpPr txBox="1">
            <a:spLocks noGrp="1"/>
          </p:cNvSpPr>
          <p:nvPr>
            <p:ph type="title"/>
          </p:nvPr>
        </p:nvSpPr>
        <p:spPr>
          <a:xfrm>
            <a:off x="1097280" y="122198"/>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800"/>
              <a:buFont typeface="Calibri"/>
              <a:buNone/>
            </a:pPr>
            <a:r>
              <a:rPr lang="en-US" b="1">
                <a:solidFill>
                  <a:srgbClr val="124163"/>
                </a:solidFill>
              </a:rPr>
              <a:t>Background</a:t>
            </a:r>
            <a:endParaRPr/>
          </a:p>
        </p:txBody>
      </p:sp>
      <p:sp>
        <p:nvSpPr>
          <p:cNvPr id="117" name="Google Shape;117;p2"/>
          <p:cNvSpPr txBox="1">
            <a:spLocks noGrp="1"/>
          </p:cNvSpPr>
          <p:nvPr>
            <p:ph type="body" idx="1"/>
          </p:nvPr>
        </p:nvSpPr>
        <p:spPr>
          <a:xfrm>
            <a:off x="1097280" y="1845733"/>
            <a:ext cx="10058400" cy="1313103"/>
          </a:xfrm>
          <a:prstGeom prst="rect">
            <a:avLst/>
          </a:prstGeom>
          <a:noFill/>
          <a:ln>
            <a:noFill/>
          </a:ln>
        </p:spPr>
        <p:txBody>
          <a:bodyPr spcFirstLastPara="1" wrap="square" lIns="0" tIns="45700" rIns="0" bIns="45700" anchor="t" anchorCtr="0">
            <a:noAutofit/>
          </a:bodyPr>
          <a:lstStyle/>
          <a:p>
            <a:pPr marL="0" lvl="0" indent="0" algn="just">
              <a:spcBef>
                <a:spcPts val="0"/>
              </a:spcBef>
              <a:buSzPts val="2800"/>
              <a:buNone/>
            </a:pPr>
            <a:r>
              <a:rPr lang="en-US" sz="1800" b="1" dirty="0">
                <a:solidFill>
                  <a:srgbClr val="124163"/>
                </a:solidFill>
              </a:rPr>
              <a:t>Problem Description</a:t>
            </a:r>
            <a:r>
              <a:rPr lang="en-US" sz="1800" dirty="0">
                <a:solidFill>
                  <a:srgbClr val="124163"/>
                </a:solidFill>
              </a:rPr>
              <a:t>:</a:t>
            </a:r>
          </a:p>
          <a:p>
            <a:pPr marL="0" lvl="0" indent="0" algn="just">
              <a:spcBef>
                <a:spcPts val="0"/>
              </a:spcBef>
              <a:buSzPts val="2800"/>
              <a:buNone/>
            </a:pPr>
            <a:r>
              <a:rPr lang="en-US" sz="1600" dirty="0">
                <a:solidFill>
                  <a:srgbClr val="124163"/>
                </a:solidFill>
              </a:rPr>
              <a:t>Text-to-SQL involves translating natural language questions into SQL queries that can be executed on a given relational database. The task is essential for enabling non-expert users to interact with databases effectively, as it allows them to pose questions in natural language rather than requiring knowledge of SQL syntax.</a:t>
            </a:r>
          </a:p>
          <a:p>
            <a:pPr marL="0" lvl="0" indent="0" algn="just">
              <a:spcBef>
                <a:spcPts val="0"/>
              </a:spcBef>
              <a:buSzPts val="2800"/>
              <a:buNone/>
            </a:pPr>
            <a:endParaRPr lang="en-US" sz="1800" dirty="0">
              <a:solidFill>
                <a:srgbClr val="124163"/>
              </a:solidFill>
            </a:endParaRPr>
          </a:p>
        </p:txBody>
      </p:sp>
      <p:pic>
        <p:nvPicPr>
          <p:cNvPr id="118" name="Google Shape;118;p2"/>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119" name="Google Shape;119;p2"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2050" name="Picture 2">
            <a:extLst>
              <a:ext uri="{FF2B5EF4-FFF2-40B4-BE49-F238E27FC236}">
                <a16:creationId xmlns:a16="http://schemas.microsoft.com/office/drawing/2014/main" id="{BE8C275A-5EBE-6B42-BDC8-FD8C5AD02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2763" y="3388650"/>
            <a:ext cx="6812128" cy="25545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B54921-F1CF-0AB1-1717-BA115184E876}"/>
              </a:ext>
            </a:extLst>
          </p:cNvPr>
          <p:cNvSpPr txBox="1"/>
          <p:nvPr/>
        </p:nvSpPr>
        <p:spPr>
          <a:xfrm>
            <a:off x="1036320" y="2896209"/>
            <a:ext cx="3687156" cy="3785652"/>
          </a:xfrm>
          <a:prstGeom prst="rect">
            <a:avLst/>
          </a:prstGeom>
          <a:noFill/>
        </p:spPr>
        <p:txBody>
          <a:bodyPr wrap="square" rtlCol="0">
            <a:spAutoFit/>
          </a:bodyPr>
          <a:lstStyle/>
          <a:p>
            <a:r>
              <a:rPr lang="en-US" sz="1600" dirty="0">
                <a:solidFill>
                  <a:srgbClr val="124163"/>
                </a:solidFill>
                <a:latin typeface="Calibri"/>
                <a:cs typeface="Calibri"/>
                <a:sym typeface="Calibri"/>
              </a:rPr>
              <a:t>Many studies have made attempts to improve Text-to-SQL abilities of LLMs and other deep learning models with less than exciting accuracy results. Challenges arise from prompt generation:</a:t>
            </a:r>
          </a:p>
          <a:p>
            <a:endParaRPr lang="en-US" sz="1600" dirty="0">
              <a:solidFill>
                <a:srgbClr val="124163"/>
              </a:solidFill>
              <a:latin typeface="Calibri"/>
              <a:cs typeface="Calibri"/>
              <a:sym typeface="Calibri"/>
            </a:endParaRPr>
          </a:p>
          <a:p>
            <a:r>
              <a:rPr lang="en-US" sz="1600" dirty="0">
                <a:solidFill>
                  <a:srgbClr val="124163"/>
                </a:solidFill>
                <a:latin typeface="Calibri"/>
                <a:cs typeface="Calibri"/>
                <a:sym typeface="Calibri"/>
              </a:rPr>
              <a:t>BS: simple question without instructions</a:t>
            </a:r>
          </a:p>
          <a:p>
            <a:r>
              <a:rPr lang="en-US" sz="1600" dirty="0">
                <a:solidFill>
                  <a:srgbClr val="124163"/>
                </a:solidFill>
                <a:latin typeface="Calibri"/>
                <a:cs typeface="Calibri"/>
                <a:sym typeface="Calibri"/>
              </a:rPr>
              <a:t>TR: question with instruction to LLM</a:t>
            </a:r>
          </a:p>
          <a:p>
            <a:r>
              <a:rPr lang="en-US" sz="1600" dirty="0">
                <a:solidFill>
                  <a:srgbClr val="124163"/>
                </a:solidFill>
                <a:latin typeface="Calibri"/>
                <a:cs typeface="Calibri"/>
                <a:sym typeface="Calibri"/>
              </a:rPr>
              <a:t>OD: instruction, table schemas and question</a:t>
            </a:r>
          </a:p>
          <a:p>
            <a:r>
              <a:rPr lang="en-US" sz="1600" dirty="0">
                <a:solidFill>
                  <a:srgbClr val="124163"/>
                </a:solidFill>
                <a:latin typeface="Calibri"/>
                <a:cs typeface="Calibri"/>
                <a:sym typeface="Calibri"/>
              </a:rPr>
              <a:t>CR: Provides comprehensive code samples</a:t>
            </a:r>
          </a:p>
          <a:p>
            <a:r>
              <a:rPr lang="en-US" sz="1600" dirty="0">
                <a:solidFill>
                  <a:srgbClr val="124163"/>
                </a:solidFill>
                <a:latin typeface="Calibri"/>
                <a:cs typeface="Calibri"/>
                <a:sym typeface="Calibri"/>
              </a:rPr>
              <a:t>AS: supervised fine-tuning method that provides sequential instructions to LLM</a:t>
            </a:r>
          </a:p>
          <a:p>
            <a:endParaRPr lang="en-US" sz="1600" dirty="0">
              <a:solidFill>
                <a:srgbClr val="124163"/>
              </a:solidFill>
              <a:latin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19B1-3CC1-C8B5-6680-B47A8D7BA629}"/>
              </a:ext>
            </a:extLst>
          </p:cNvPr>
          <p:cNvSpPr>
            <a:spLocks noGrp="1"/>
          </p:cNvSpPr>
          <p:nvPr>
            <p:ph type="title"/>
          </p:nvPr>
        </p:nvSpPr>
        <p:spPr/>
        <p:txBody>
          <a:bodyPr/>
          <a:lstStyle/>
          <a:p>
            <a:r>
              <a:rPr lang="en-US" dirty="0"/>
              <a:t>Related Works</a:t>
            </a:r>
            <a:endParaRPr lang="en-CA" dirty="0"/>
          </a:p>
        </p:txBody>
      </p:sp>
      <p:graphicFrame>
        <p:nvGraphicFramePr>
          <p:cNvPr id="4" name="Table 3">
            <a:extLst>
              <a:ext uri="{FF2B5EF4-FFF2-40B4-BE49-F238E27FC236}">
                <a16:creationId xmlns:a16="http://schemas.microsoft.com/office/drawing/2014/main" id="{B5D5C03F-5A58-92AE-E35F-A56C670DBF3F}"/>
              </a:ext>
            </a:extLst>
          </p:cNvPr>
          <p:cNvGraphicFramePr>
            <a:graphicFrameLocks noGrp="1"/>
          </p:cNvGraphicFramePr>
          <p:nvPr>
            <p:extLst>
              <p:ext uri="{D42A27DB-BD31-4B8C-83A1-F6EECF244321}">
                <p14:modId xmlns:p14="http://schemas.microsoft.com/office/powerpoint/2010/main" val="3393530819"/>
              </p:ext>
            </p:extLst>
          </p:nvPr>
        </p:nvGraphicFramePr>
        <p:xfrm>
          <a:off x="330662" y="2152996"/>
          <a:ext cx="11591636" cy="2712720"/>
        </p:xfrm>
        <a:graphic>
          <a:graphicData uri="http://schemas.openxmlformats.org/drawingml/2006/table">
            <a:tbl>
              <a:tblPr firstRow="1" bandRow="1">
                <a:tableStyleId>{5C22544A-7EE6-4342-B048-85BDC9FD1C3A}</a:tableStyleId>
              </a:tblPr>
              <a:tblGrid>
                <a:gridCol w="1533236">
                  <a:extLst>
                    <a:ext uri="{9D8B030D-6E8A-4147-A177-3AD203B41FA5}">
                      <a16:colId xmlns:a16="http://schemas.microsoft.com/office/drawing/2014/main" val="3333568072"/>
                    </a:ext>
                  </a:extLst>
                </a:gridCol>
                <a:gridCol w="5717310">
                  <a:extLst>
                    <a:ext uri="{9D8B030D-6E8A-4147-A177-3AD203B41FA5}">
                      <a16:colId xmlns:a16="http://schemas.microsoft.com/office/drawing/2014/main" val="2787211049"/>
                    </a:ext>
                  </a:extLst>
                </a:gridCol>
                <a:gridCol w="1443181">
                  <a:extLst>
                    <a:ext uri="{9D8B030D-6E8A-4147-A177-3AD203B41FA5}">
                      <a16:colId xmlns:a16="http://schemas.microsoft.com/office/drawing/2014/main" val="573658964"/>
                    </a:ext>
                  </a:extLst>
                </a:gridCol>
                <a:gridCol w="2897909">
                  <a:extLst>
                    <a:ext uri="{9D8B030D-6E8A-4147-A177-3AD203B41FA5}">
                      <a16:colId xmlns:a16="http://schemas.microsoft.com/office/drawing/2014/main" val="2289654278"/>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lt1"/>
                          </a:solidFill>
                          <a:effectLst/>
                          <a:latin typeface="+mn-lt"/>
                          <a:ea typeface="+mn-ea"/>
                          <a:cs typeface="+mn-cs"/>
                          <a:sym typeface="Arial"/>
                        </a:rPr>
                        <a:t>Reference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lt1"/>
                          </a:solidFill>
                          <a:effectLst/>
                          <a:latin typeface="+mn-lt"/>
                          <a:ea typeface="+mn-ea"/>
                          <a:cs typeface="+mn-cs"/>
                          <a:sym typeface="Arial"/>
                        </a:rPr>
                        <a:t>Explanation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lt1"/>
                          </a:solidFill>
                          <a:effectLst/>
                          <a:latin typeface="+mn-lt"/>
                          <a:ea typeface="+mn-ea"/>
                          <a:cs typeface="+mn-cs"/>
                          <a:sym typeface="Arial"/>
                        </a:rPr>
                        <a:t>Dataset/Input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lt1"/>
                          </a:solidFill>
                          <a:effectLst/>
                          <a:latin typeface="+mn-lt"/>
                          <a:ea typeface="+mn-ea"/>
                          <a:cs typeface="+mn-cs"/>
                          <a:sym typeface="Arial"/>
                        </a:rPr>
                        <a:t>Weakness</a:t>
                      </a:r>
                    </a:p>
                  </a:txBody>
                  <a:tcPr/>
                </a:tc>
                <a:extLst>
                  <a:ext uri="{0D108BD9-81ED-4DB2-BD59-A6C34878D82A}">
                    <a16:rowId xmlns:a16="http://schemas.microsoft.com/office/drawing/2014/main" val="169447445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dk1"/>
                          </a:solidFill>
                          <a:effectLst/>
                          <a:latin typeface="+mn-lt"/>
                          <a:ea typeface="+mn-ea"/>
                          <a:cs typeface="+mn-cs"/>
                          <a:sym typeface="Arial"/>
                        </a:rPr>
                        <a:t>Yu et al. (2018)</a:t>
                      </a:r>
                    </a:p>
                  </a:txBody>
                  <a:tcPr/>
                </a:tc>
                <a:tc>
                  <a:txBody>
                    <a:bodyPr/>
                    <a:lstStyle/>
                    <a:p>
                      <a:r>
                        <a:rPr lang="en-US" sz="1100" dirty="0"/>
                        <a:t>They used a Seq2Seq model to create a tree based SQL decoder that can identify columns better as well as create nested queries</a:t>
                      </a:r>
                      <a:endParaRPr lang="en-CA" sz="1100" dirty="0"/>
                    </a:p>
                  </a:txBody>
                  <a:tcPr/>
                </a:tc>
                <a:tc>
                  <a:txBody>
                    <a:bodyPr/>
                    <a:lstStyle/>
                    <a:p>
                      <a:r>
                        <a:rPr lang="en-CA" sz="1100" dirty="0"/>
                        <a:t>Spider dataset </a:t>
                      </a:r>
                    </a:p>
                  </a:txBody>
                  <a:tcPr/>
                </a:tc>
                <a:tc>
                  <a:txBody>
                    <a:bodyPr/>
                    <a:lstStyle/>
                    <a:p>
                      <a:r>
                        <a:rPr lang="en-CA" sz="1100" dirty="0"/>
                        <a:t>Only 48% accuracy</a:t>
                      </a:r>
                    </a:p>
                  </a:txBody>
                  <a:tcPr/>
                </a:tc>
                <a:extLst>
                  <a:ext uri="{0D108BD9-81ED-4DB2-BD59-A6C34878D82A}">
                    <a16:rowId xmlns:a16="http://schemas.microsoft.com/office/drawing/2014/main" val="12376924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dk1"/>
                          </a:solidFill>
                          <a:effectLst/>
                          <a:latin typeface="+mn-lt"/>
                          <a:ea typeface="+mn-ea"/>
                          <a:cs typeface="+mn-cs"/>
                          <a:sym typeface="Arial"/>
                        </a:rPr>
                        <a:t>Wang et al. (2020) </a:t>
                      </a:r>
                    </a:p>
                    <a:p>
                      <a:endParaRPr lang="en-CA" sz="1100" dirty="0"/>
                    </a:p>
                  </a:txBody>
                  <a:tcPr/>
                </a:tc>
                <a:tc>
                  <a:txBody>
                    <a:bodyPr/>
                    <a:lstStyle/>
                    <a:p>
                      <a:r>
                        <a:rPr lang="en-US" sz="1100" dirty="0"/>
                        <a:t>They focused on the medical domain considering the unique structure and terminology of medical records. They introduced the Translate-Edit Model for Question-to-SQL (TREQS) generation task by first generating the targeted SQL directly then editing with both attentive-copying mechanism and a recover technique</a:t>
                      </a:r>
                      <a:endParaRPr lang="en-CA"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dk1"/>
                          </a:solidFill>
                          <a:effectLst/>
                          <a:latin typeface="+mn-lt"/>
                          <a:ea typeface="+mn-ea"/>
                          <a:cs typeface="+mn-cs"/>
                          <a:sym typeface="Arial"/>
                        </a:rPr>
                        <a:t>MIMICSQL</a:t>
                      </a:r>
                    </a:p>
                    <a:p>
                      <a:endParaRPr lang="en-CA"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mn-lt"/>
                          <a:ea typeface="+mn-ea"/>
                          <a:cs typeface="+mn-cs"/>
                          <a:sym typeface="Arial"/>
                        </a:rPr>
                        <a:t>High accuracy of 85% but small dataset of 10k records</a:t>
                      </a:r>
                    </a:p>
                    <a:p>
                      <a:endParaRPr lang="en-CA" sz="1100" dirty="0"/>
                    </a:p>
                  </a:txBody>
                  <a:tcPr/>
                </a:tc>
                <a:extLst>
                  <a:ext uri="{0D108BD9-81ED-4DB2-BD59-A6C34878D82A}">
                    <a16:rowId xmlns:a16="http://schemas.microsoft.com/office/drawing/2014/main" val="182168086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err="1">
                          <a:solidFill>
                            <a:schemeClr val="dk1"/>
                          </a:solidFill>
                          <a:effectLst/>
                          <a:latin typeface="+mn-lt"/>
                          <a:ea typeface="+mn-ea"/>
                          <a:cs typeface="+mn-cs"/>
                          <a:sym typeface="Arial"/>
                        </a:rPr>
                        <a:t>Dawei</a:t>
                      </a:r>
                      <a:r>
                        <a:rPr lang="en-CA" sz="1100" b="0" i="0" u="none" strike="noStrike" cap="none" dirty="0">
                          <a:solidFill>
                            <a:schemeClr val="dk1"/>
                          </a:solidFill>
                          <a:effectLst/>
                          <a:latin typeface="+mn-lt"/>
                          <a:ea typeface="+mn-ea"/>
                          <a:cs typeface="+mn-cs"/>
                          <a:sym typeface="Arial"/>
                        </a:rPr>
                        <a:t> et al. (2023)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mn-lt"/>
                          <a:ea typeface="+mn-ea"/>
                          <a:cs typeface="+mn-cs"/>
                          <a:sym typeface="Arial"/>
                        </a:rPr>
                        <a:t>They focused on </a:t>
                      </a:r>
                      <a:r>
                        <a:rPr lang="en-US" sz="1100" b="0" i="0" u="none" strike="noStrike" cap="none" dirty="0" err="1">
                          <a:solidFill>
                            <a:schemeClr val="dk1"/>
                          </a:solidFill>
                          <a:effectLst/>
                          <a:latin typeface="+mn-lt"/>
                          <a:ea typeface="+mn-ea"/>
                          <a:cs typeface="+mn-cs"/>
                          <a:sym typeface="Arial"/>
                        </a:rPr>
                        <a:t>mplementing</a:t>
                      </a:r>
                      <a:r>
                        <a:rPr lang="en-US" sz="1100" b="0" i="0" u="none" strike="noStrike" cap="none" dirty="0">
                          <a:solidFill>
                            <a:schemeClr val="dk1"/>
                          </a:solidFill>
                          <a:effectLst/>
                          <a:latin typeface="+mn-lt"/>
                          <a:ea typeface="+mn-ea"/>
                          <a:cs typeface="+mn-cs"/>
                          <a:sym typeface="Arial"/>
                        </a:rPr>
                        <a:t> and refining two key methodologies from DAIL-SQL: DAIL Selection (DAIL𝑆) and DAIL Organization (DAIL𝑂). DAIL𝑆 emphasizes candidate example selection based on question and query similarity, while DAIL𝑂 focuses on efficient organization of examples while preserving question-SQL mapping. Our aim is to enhance Text-to-SQL systems by optimizing these methods for improved performance and accuracy.</a:t>
                      </a:r>
                    </a:p>
                    <a:p>
                      <a:endParaRPr lang="en-CA"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100" b="0" i="0" u="none" strike="noStrike" cap="none" dirty="0">
                          <a:solidFill>
                            <a:schemeClr val="dk1"/>
                          </a:solidFill>
                          <a:effectLst/>
                          <a:latin typeface="+mn-lt"/>
                          <a:ea typeface="+mn-ea"/>
                          <a:cs typeface="+mn-cs"/>
                          <a:sym typeface="Arial"/>
                        </a:rPr>
                        <a:t>Spider dataset</a:t>
                      </a:r>
                    </a:p>
                    <a:p>
                      <a:endParaRPr lang="en-CA" sz="1100" dirty="0"/>
                    </a:p>
                  </a:txBody>
                  <a:tcPr/>
                </a:tc>
                <a:tc>
                  <a:txBody>
                    <a:bodyPr/>
                    <a:lstStyle/>
                    <a:p>
                      <a:r>
                        <a:rPr lang="en-US" sz="1100" dirty="0"/>
                        <a:t>86.6% accuracy. Highest on spider dataset upon completion and 2</a:t>
                      </a:r>
                      <a:r>
                        <a:rPr lang="en-US" sz="1100" baseline="30000" dirty="0"/>
                        <a:t>nd</a:t>
                      </a:r>
                      <a:r>
                        <a:rPr lang="en-US" sz="1100" dirty="0"/>
                        <a:t> highest ranking today</a:t>
                      </a:r>
                      <a:endParaRPr lang="en-CA" sz="1100" dirty="0"/>
                    </a:p>
                  </a:txBody>
                  <a:tcPr/>
                </a:tc>
                <a:extLst>
                  <a:ext uri="{0D108BD9-81ED-4DB2-BD59-A6C34878D82A}">
                    <a16:rowId xmlns:a16="http://schemas.microsoft.com/office/drawing/2014/main" val="980277342"/>
                  </a:ext>
                </a:extLst>
              </a:tr>
            </a:tbl>
          </a:graphicData>
        </a:graphic>
      </p:graphicFrame>
    </p:spTree>
    <p:extLst>
      <p:ext uri="{BB962C8B-B14F-4D97-AF65-F5344CB8AC3E}">
        <p14:creationId xmlns:p14="http://schemas.microsoft.com/office/powerpoint/2010/main" val="4129968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3"/>
          <p:cNvSpPr txBox="1">
            <a:spLocks noGrp="1"/>
          </p:cNvSpPr>
          <p:nvPr>
            <p:ph type="title"/>
          </p:nvPr>
        </p:nvSpPr>
        <p:spPr>
          <a:xfrm>
            <a:off x="1097280" y="122198"/>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800"/>
              <a:buFont typeface="Calibri"/>
              <a:buNone/>
            </a:pPr>
            <a:r>
              <a:rPr lang="en-US" b="1" dirty="0">
                <a:solidFill>
                  <a:srgbClr val="124163"/>
                </a:solidFill>
              </a:rPr>
              <a:t>Methodology</a:t>
            </a:r>
            <a:endParaRPr dirty="0"/>
          </a:p>
        </p:txBody>
      </p:sp>
      <p:sp>
        <p:nvSpPr>
          <p:cNvPr id="127" name="Google Shape;127;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Autofit/>
          </a:bodyPr>
          <a:lstStyle/>
          <a:p>
            <a:pPr marL="91440" lvl="0" indent="-91440" algn="just">
              <a:spcBef>
                <a:spcPts val="0"/>
              </a:spcBef>
            </a:pPr>
            <a:r>
              <a:rPr lang="en-US" sz="1800" dirty="0">
                <a:solidFill>
                  <a:srgbClr val="124163"/>
                </a:solidFill>
              </a:rPr>
              <a:t>The study's methodology focuses on exclusively evaluating Text-to-SQL methods using the GPT-4 model, with the Spider datasets. Spider comprises extensive instances split into training and development sets.</a:t>
            </a:r>
          </a:p>
          <a:p>
            <a:pPr marL="91440" lvl="0" indent="-91440" algn="just">
              <a:spcBef>
                <a:spcPts val="0"/>
              </a:spcBef>
            </a:pPr>
            <a:endParaRPr lang="en-US" sz="1800" dirty="0">
              <a:solidFill>
                <a:srgbClr val="124163"/>
              </a:solidFill>
            </a:endParaRPr>
          </a:p>
          <a:p>
            <a:pPr marL="91440" lvl="0" indent="-91440" algn="just">
              <a:spcBef>
                <a:spcPts val="0"/>
              </a:spcBef>
            </a:pPr>
            <a:r>
              <a:rPr lang="en-US" sz="1800" dirty="0">
                <a:solidFill>
                  <a:srgbClr val="124163"/>
                </a:solidFill>
              </a:rPr>
              <a:t>In this project, our primary focus was on testing the capabilities of the GPT-4 model to enhance Text-to-SQL performance. We tested two key methodologies, DAIL Selection (DAIL𝑆) and DAIL Organization (DAIL𝑂), tailored specifically for GPT-4. DAIL𝑆 selects examples based on questions and queries, while DAIL𝑂 organizes examples to balance quality and quantity, preserving question-to-SQL mappings. Integrated into our approach, these methodologies aim to significantly elevate Text-to-SQL task execution accuracy.</a:t>
            </a:r>
          </a:p>
          <a:p>
            <a:pPr marL="91440" lvl="0" indent="-91440" algn="just">
              <a:spcBef>
                <a:spcPts val="0"/>
              </a:spcBef>
            </a:pPr>
            <a:endParaRPr lang="en-US" sz="1800" dirty="0">
              <a:solidFill>
                <a:srgbClr val="124163"/>
              </a:solidFill>
            </a:endParaRPr>
          </a:p>
          <a:p>
            <a:pPr marL="91440" lvl="0" indent="-91440" algn="just">
              <a:spcBef>
                <a:spcPts val="0"/>
              </a:spcBef>
            </a:pPr>
            <a:endParaRPr dirty="0"/>
          </a:p>
        </p:txBody>
      </p:sp>
      <p:pic>
        <p:nvPicPr>
          <p:cNvPr id="128" name="Google Shape;128;p3"/>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129" name="Google Shape;129;p3"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4640" y="4765040"/>
            <a:ext cx="8849360" cy="528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6d76ecdf8f_0_3"/>
          <p:cNvSpPr txBox="1">
            <a:spLocks noGrp="1"/>
          </p:cNvSpPr>
          <p:nvPr>
            <p:ph type="title"/>
          </p:nvPr>
        </p:nvSpPr>
        <p:spPr>
          <a:xfrm>
            <a:off x="1097280" y="907085"/>
            <a:ext cx="10058400" cy="66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000"/>
              <a:buFont typeface="Calibri"/>
              <a:buNone/>
            </a:pPr>
            <a:r>
              <a:rPr lang="en-US" sz="4000" b="1" dirty="0">
                <a:solidFill>
                  <a:srgbClr val="124163"/>
                </a:solidFill>
              </a:rPr>
              <a:t>Implementation</a:t>
            </a:r>
            <a:endParaRPr sz="4000" dirty="0"/>
          </a:p>
        </p:txBody>
      </p:sp>
      <p:pic>
        <p:nvPicPr>
          <p:cNvPr id="311" name="Google Shape;311;g26d76ecdf8f_0_3"/>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312" name="Google Shape;312;g26d76ecdf8f_0_3"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313" name="Google Shape;313;g26d76ecdf8f_0_3"/>
          <p:cNvPicPr preferRelativeResize="0"/>
          <p:nvPr/>
        </p:nvPicPr>
        <p:blipFill rotWithShape="1">
          <a:blip r:embed="rId5">
            <a:alphaModFix/>
          </a:blip>
          <a:srcRect/>
          <a:stretch/>
        </p:blipFill>
        <p:spPr>
          <a:xfrm>
            <a:off x="11142698" y="5764696"/>
            <a:ext cx="1049301" cy="549136"/>
          </a:xfrm>
          <a:prstGeom prst="rect">
            <a:avLst/>
          </a:prstGeom>
          <a:noFill/>
          <a:ln>
            <a:noFill/>
          </a:ln>
        </p:spPr>
      </p:pic>
      <p:sp>
        <p:nvSpPr>
          <p:cNvPr id="314" name="Google Shape;314;g26d76ecdf8f_0_3"/>
          <p:cNvSpPr txBox="1"/>
          <p:nvPr/>
        </p:nvSpPr>
        <p:spPr>
          <a:xfrm>
            <a:off x="1097275" y="1824901"/>
            <a:ext cx="10058400" cy="4126014"/>
          </a:xfrm>
          <a:prstGeom prst="rect">
            <a:avLst/>
          </a:prstGeom>
          <a:noFill/>
          <a:ln>
            <a:noFill/>
          </a:ln>
        </p:spPr>
        <p:txBody>
          <a:bodyPr spcFirstLastPara="1" wrap="square" lIns="0" tIns="45700" rIns="0" bIns="45700" anchor="t" anchorCtr="0">
            <a:noAutofit/>
          </a:bodyPr>
          <a:lstStyle/>
          <a:p>
            <a:pPr marL="91440" marR="0" lvl="0" indent="48260" algn="just" rtl="0">
              <a:lnSpc>
                <a:spcPct val="90000"/>
              </a:lnSpc>
              <a:spcBef>
                <a:spcPts val="0"/>
              </a:spcBef>
              <a:spcAft>
                <a:spcPts val="0"/>
              </a:spcAft>
              <a:buClr>
                <a:schemeClr val="accent1"/>
              </a:buClr>
              <a:buSzPts val="2200"/>
              <a:buFont typeface="Noto Sans Symbols"/>
              <a:buNone/>
            </a:pPr>
            <a:r>
              <a:rPr lang="en-US" sz="1600" b="0" i="0" u="none" strike="noStrike" cap="none" dirty="0">
                <a:solidFill>
                  <a:srgbClr val="124163"/>
                </a:solidFill>
                <a:latin typeface="Calibri"/>
                <a:ea typeface="Calibri"/>
                <a:cs typeface="Calibri"/>
                <a:sym typeface="Calibri"/>
              </a:rPr>
              <a:t>There are 3 parts to the experiment</a:t>
            </a:r>
          </a:p>
          <a:p>
            <a:pPr marL="434340" lvl="0" indent="-342900" algn="just">
              <a:lnSpc>
                <a:spcPct val="90000"/>
              </a:lnSpc>
              <a:buClr>
                <a:schemeClr val="accent1"/>
              </a:buClr>
              <a:buSzPts val="2200"/>
              <a:buFont typeface="+mj-lt"/>
              <a:buAutoNum type="arabicPeriod"/>
            </a:pPr>
            <a:r>
              <a:rPr lang="en-US" sz="1600" dirty="0">
                <a:solidFill>
                  <a:srgbClr val="124163"/>
                </a:solidFill>
                <a:latin typeface="Calibri"/>
                <a:ea typeface="Calibri"/>
                <a:cs typeface="Calibri"/>
                <a:sym typeface="Calibri"/>
              </a:rPr>
              <a:t>Preprocess data: table schemas are detected and question samples from the various databases in the Spider dataset are linked to table schemas</a:t>
            </a:r>
          </a:p>
          <a:p>
            <a:pPr marL="434340" lvl="0" indent="-342900" algn="just">
              <a:lnSpc>
                <a:spcPct val="90000"/>
              </a:lnSpc>
              <a:buClr>
                <a:schemeClr val="accent1"/>
              </a:buClr>
              <a:buSzPts val="2200"/>
              <a:buFont typeface="+mj-lt"/>
              <a:buAutoNum type="arabicPeriod"/>
            </a:pPr>
            <a:endParaRPr lang="en-US" sz="1600" dirty="0">
              <a:solidFill>
                <a:srgbClr val="124163"/>
              </a:solidFill>
              <a:latin typeface="Calibri"/>
              <a:ea typeface="Calibri"/>
              <a:cs typeface="Calibri"/>
              <a:sym typeface="Calibri"/>
            </a:endParaRPr>
          </a:p>
          <a:p>
            <a:pPr marL="434340" lvl="0" indent="-342900" algn="just">
              <a:lnSpc>
                <a:spcPct val="90000"/>
              </a:lnSpc>
              <a:buClr>
                <a:schemeClr val="accent1"/>
              </a:buClr>
              <a:buSzPts val="2200"/>
              <a:buFont typeface="+mj-lt"/>
              <a:buAutoNum type="arabicPeriod"/>
            </a:pPr>
            <a:r>
              <a:rPr lang="en-US" sz="1600" b="0" i="0" u="none" strike="noStrike" cap="none" dirty="0">
                <a:solidFill>
                  <a:srgbClr val="124163"/>
                </a:solidFill>
                <a:latin typeface="Calibri"/>
                <a:ea typeface="Calibri"/>
                <a:cs typeface="Calibri"/>
                <a:sym typeface="Calibri"/>
              </a:rPr>
              <a:t>Generate questions: this part generates prompts for the LLMs depending on the </a:t>
            </a:r>
            <a:r>
              <a:rPr lang="en-US" sz="1600" dirty="0">
                <a:solidFill>
                  <a:srgbClr val="124163"/>
                </a:solidFill>
                <a:latin typeface="Calibri"/>
                <a:ea typeface="Calibri"/>
                <a:cs typeface="Calibri"/>
                <a:sym typeface="Calibri"/>
              </a:rPr>
              <a:t>configurations such as  dataset type, name of LLM for tokenization, prompt representation, k-shot. The output also includes estimated cost of running all questions against the various LLMs supported by the project.</a:t>
            </a:r>
          </a:p>
          <a:p>
            <a:pPr marL="434340" marR="0" lvl="0" indent="-342900" algn="just" rtl="0">
              <a:lnSpc>
                <a:spcPct val="90000"/>
              </a:lnSpc>
              <a:spcBef>
                <a:spcPts val="0"/>
              </a:spcBef>
              <a:spcAft>
                <a:spcPts val="0"/>
              </a:spcAft>
              <a:buClr>
                <a:schemeClr val="accent1"/>
              </a:buClr>
              <a:buSzPts val="2200"/>
              <a:buFont typeface="+mj-lt"/>
              <a:buAutoNum type="arabicPeriod"/>
            </a:pPr>
            <a:endParaRPr lang="en-US" sz="1600" b="0" i="0" u="none" strike="noStrike" cap="none" dirty="0">
              <a:solidFill>
                <a:srgbClr val="124163"/>
              </a:solidFill>
              <a:latin typeface="Calibri"/>
              <a:ea typeface="Calibri"/>
              <a:cs typeface="Calibri"/>
              <a:sym typeface="Calibri"/>
            </a:endParaRPr>
          </a:p>
          <a:p>
            <a:pPr marL="434340" marR="0" lvl="0" indent="-342900" algn="just" rtl="0">
              <a:lnSpc>
                <a:spcPct val="90000"/>
              </a:lnSpc>
              <a:spcBef>
                <a:spcPts val="0"/>
              </a:spcBef>
              <a:spcAft>
                <a:spcPts val="0"/>
              </a:spcAft>
              <a:buClr>
                <a:schemeClr val="accent1"/>
              </a:buClr>
              <a:buSzPts val="2200"/>
              <a:buFont typeface="+mj-lt"/>
              <a:buAutoNum type="arabicPeriod"/>
            </a:pPr>
            <a:r>
              <a:rPr lang="en-US" sz="1600" dirty="0">
                <a:solidFill>
                  <a:srgbClr val="124163"/>
                </a:solidFill>
                <a:latin typeface="Calibri"/>
                <a:ea typeface="Calibri"/>
                <a:cs typeface="Calibri"/>
                <a:sym typeface="Calibri"/>
              </a:rPr>
              <a:t>Get SQL responses from LLM: This part queries the selected LLM and outputs a file containing SQL responses.</a:t>
            </a:r>
            <a:endParaRPr lang="en-US" sz="1600" b="0" i="0" u="none" strike="noStrike" cap="none" dirty="0">
              <a:solidFill>
                <a:srgbClr val="124163"/>
              </a:solidFill>
              <a:latin typeface="Calibri"/>
              <a:ea typeface="Calibri"/>
              <a:cs typeface="Calibri"/>
              <a:sym typeface="Calibri"/>
            </a:endParaRPr>
          </a:p>
          <a:p>
            <a:pPr marL="91440" marR="0" lvl="0" indent="48260" algn="just" rtl="0">
              <a:lnSpc>
                <a:spcPct val="90000"/>
              </a:lnSpc>
              <a:spcBef>
                <a:spcPts val="0"/>
              </a:spcBef>
              <a:spcAft>
                <a:spcPts val="0"/>
              </a:spcAft>
              <a:buClr>
                <a:schemeClr val="accent1"/>
              </a:buClr>
              <a:buSzPts val="2200"/>
              <a:buFont typeface="Noto Sans Symbols"/>
              <a:buNone/>
            </a:pPr>
            <a:endParaRPr lang="en-US" sz="1600" dirty="0">
              <a:solidFill>
                <a:srgbClr val="124163"/>
              </a:solidFill>
              <a:latin typeface="Calibri"/>
              <a:ea typeface="Calibri"/>
              <a:cs typeface="Calibri"/>
              <a:sym typeface="Calibri"/>
            </a:endParaRPr>
          </a:p>
          <a:p>
            <a:pPr marL="91440" marR="0" lvl="0" indent="48260" algn="just" rtl="0">
              <a:lnSpc>
                <a:spcPct val="90000"/>
              </a:lnSpc>
              <a:spcBef>
                <a:spcPts val="0"/>
              </a:spcBef>
              <a:spcAft>
                <a:spcPts val="0"/>
              </a:spcAft>
              <a:buClr>
                <a:schemeClr val="accent1"/>
              </a:buClr>
              <a:buSzPts val="2200"/>
              <a:buFont typeface="Noto Sans Symbols"/>
              <a:buNone/>
            </a:pPr>
            <a:r>
              <a:rPr lang="en-US" sz="1600" b="0" i="0" u="none" strike="noStrike" cap="none" dirty="0">
                <a:solidFill>
                  <a:srgbClr val="124163"/>
                </a:solidFill>
                <a:latin typeface="Calibri"/>
                <a:ea typeface="Calibri"/>
                <a:cs typeface="Calibri"/>
                <a:sym typeface="Calibri"/>
              </a:rPr>
              <a:t>The prediction experiment we ran had 2 major configurations:</a:t>
            </a:r>
          </a:p>
          <a:p>
            <a:pPr marL="434340" marR="0" lvl="0" indent="-342900" algn="just" rtl="0">
              <a:lnSpc>
                <a:spcPct val="90000"/>
              </a:lnSpc>
              <a:spcBef>
                <a:spcPts val="0"/>
              </a:spcBef>
              <a:spcAft>
                <a:spcPts val="0"/>
              </a:spcAft>
              <a:buClr>
                <a:schemeClr val="accent1"/>
              </a:buClr>
              <a:buSzPts val="2200"/>
              <a:buFont typeface="Arial" panose="020B0604020202020204" pitchFamily="34" charset="0"/>
              <a:buChar char="•"/>
            </a:pPr>
            <a:r>
              <a:rPr lang="en-US" sz="1600" dirty="0">
                <a:solidFill>
                  <a:srgbClr val="124163"/>
                </a:solidFill>
                <a:latin typeface="Calibri"/>
                <a:ea typeface="Calibri"/>
                <a:cs typeface="Calibri"/>
                <a:sym typeface="Calibri"/>
              </a:rPr>
              <a:t>Provide sample queries and responses in the prompt</a:t>
            </a:r>
          </a:p>
          <a:p>
            <a:pPr marL="434340" marR="0" lvl="0" indent="-342900" algn="just" rtl="0">
              <a:lnSpc>
                <a:spcPct val="90000"/>
              </a:lnSpc>
              <a:spcBef>
                <a:spcPts val="0"/>
              </a:spcBef>
              <a:spcAft>
                <a:spcPts val="0"/>
              </a:spcAft>
              <a:buClr>
                <a:schemeClr val="accent1"/>
              </a:buClr>
              <a:buSzPts val="2200"/>
              <a:buFont typeface="Arial" panose="020B0604020202020204" pitchFamily="34" charset="0"/>
              <a:buChar char="•"/>
            </a:pPr>
            <a:r>
              <a:rPr lang="en-US" sz="1600" b="0" i="0" u="none" strike="noStrike" cap="none" dirty="0">
                <a:solidFill>
                  <a:srgbClr val="124163"/>
                </a:solidFill>
                <a:latin typeface="Calibri"/>
                <a:ea typeface="Calibri"/>
                <a:cs typeface="Calibri"/>
                <a:sym typeface="Calibri"/>
              </a:rPr>
              <a:t>Provide database schema</a:t>
            </a:r>
            <a:endParaRPr lang="en-US" sz="1600" dirty="0">
              <a:solidFill>
                <a:srgbClr val="124163"/>
              </a:solidFill>
              <a:latin typeface="Calibri"/>
              <a:ea typeface="Calibri"/>
              <a:cs typeface="Calibri"/>
              <a:sym typeface="Calibri"/>
            </a:endParaRPr>
          </a:p>
          <a:p>
            <a:pPr marL="91440" marR="0" lvl="0" algn="just" rtl="0">
              <a:lnSpc>
                <a:spcPct val="90000"/>
              </a:lnSpc>
              <a:spcBef>
                <a:spcPts val="0"/>
              </a:spcBef>
              <a:spcAft>
                <a:spcPts val="0"/>
              </a:spcAft>
              <a:buClr>
                <a:schemeClr val="accent1"/>
              </a:buClr>
              <a:buSzPts val="2200"/>
            </a:pPr>
            <a:endParaRPr lang="en-US" sz="1600" b="0" i="0" u="none" strike="noStrike" cap="none" dirty="0">
              <a:solidFill>
                <a:srgbClr val="124163"/>
              </a:solidFill>
              <a:latin typeface="Calibri"/>
              <a:ea typeface="Calibri"/>
              <a:cs typeface="Calibri"/>
              <a:sym typeface="Calibri"/>
            </a:endParaRPr>
          </a:p>
          <a:p>
            <a:pPr marL="91440" marR="0" lvl="0" algn="just" rtl="0">
              <a:lnSpc>
                <a:spcPct val="90000"/>
              </a:lnSpc>
              <a:spcBef>
                <a:spcPts val="0"/>
              </a:spcBef>
              <a:spcAft>
                <a:spcPts val="0"/>
              </a:spcAft>
              <a:buClr>
                <a:schemeClr val="accent1"/>
              </a:buClr>
              <a:buSzPts val="2200"/>
            </a:pPr>
            <a:r>
              <a:rPr lang="en-US" sz="1600" b="0" i="0" u="none" strike="noStrike" cap="none" dirty="0">
                <a:solidFill>
                  <a:srgbClr val="124163"/>
                </a:solidFill>
                <a:latin typeface="Calibri"/>
                <a:ea typeface="Calibri"/>
                <a:cs typeface="Calibri"/>
                <a:sym typeface="Calibri"/>
              </a:rPr>
              <a:t>1034 questions are generated from the spider dataset</a:t>
            </a:r>
          </a:p>
          <a:p>
            <a:pPr marL="434340" marR="0" lvl="0" indent="-342900" algn="just" rtl="0">
              <a:lnSpc>
                <a:spcPct val="90000"/>
              </a:lnSpc>
              <a:spcBef>
                <a:spcPts val="0"/>
              </a:spcBef>
              <a:spcAft>
                <a:spcPts val="0"/>
              </a:spcAft>
              <a:buClr>
                <a:schemeClr val="accent1"/>
              </a:buClr>
              <a:buSzPts val="2200"/>
              <a:buFont typeface="Arial" panose="020B0604020202020204" pitchFamily="34" charset="0"/>
              <a:buChar char="•"/>
            </a:pPr>
            <a:endParaRPr lang="en-US" sz="1600" dirty="0">
              <a:solidFill>
                <a:srgbClr val="124163"/>
              </a:solidFill>
              <a:latin typeface="Calibri"/>
              <a:ea typeface="Calibri"/>
              <a:cs typeface="Calibri"/>
              <a:sym typeface="Calibri"/>
            </a:endParaRPr>
          </a:p>
          <a:p>
            <a:pPr marL="91440" marR="0" lvl="0" algn="just" rtl="0">
              <a:lnSpc>
                <a:spcPct val="90000"/>
              </a:lnSpc>
              <a:spcBef>
                <a:spcPts val="0"/>
              </a:spcBef>
              <a:spcAft>
                <a:spcPts val="0"/>
              </a:spcAft>
              <a:buClr>
                <a:schemeClr val="accent1"/>
              </a:buClr>
              <a:buSzPts val="2200"/>
            </a:pPr>
            <a:endParaRPr sz="1600" b="0" i="0" u="none" strike="noStrike" cap="none" dirty="0">
              <a:solidFill>
                <a:srgbClr val="124163"/>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6d76ecdf8f_0_3"/>
          <p:cNvSpPr txBox="1">
            <a:spLocks noGrp="1"/>
          </p:cNvSpPr>
          <p:nvPr>
            <p:ph type="title"/>
          </p:nvPr>
        </p:nvSpPr>
        <p:spPr>
          <a:xfrm>
            <a:off x="1097280" y="907085"/>
            <a:ext cx="10058400" cy="66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000"/>
              <a:buFont typeface="Calibri"/>
              <a:buNone/>
            </a:pPr>
            <a:r>
              <a:rPr lang="en-US" sz="4000" b="1" dirty="0">
                <a:solidFill>
                  <a:srgbClr val="124163"/>
                </a:solidFill>
              </a:rPr>
              <a:t>Implementation</a:t>
            </a:r>
            <a:endParaRPr sz="4000" dirty="0"/>
          </a:p>
        </p:txBody>
      </p:sp>
      <p:pic>
        <p:nvPicPr>
          <p:cNvPr id="311" name="Google Shape;311;g26d76ecdf8f_0_3"/>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312" name="Google Shape;312;g26d76ecdf8f_0_3"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313" name="Google Shape;313;g26d76ecdf8f_0_3"/>
          <p:cNvPicPr preferRelativeResize="0"/>
          <p:nvPr/>
        </p:nvPicPr>
        <p:blipFill rotWithShape="1">
          <a:blip r:embed="rId5">
            <a:alphaModFix/>
          </a:blip>
          <a:srcRect/>
          <a:stretch/>
        </p:blipFill>
        <p:spPr>
          <a:xfrm>
            <a:off x="11142698" y="5764696"/>
            <a:ext cx="1049301" cy="549136"/>
          </a:xfrm>
          <a:prstGeom prst="rect">
            <a:avLst/>
          </a:prstGeom>
          <a:noFill/>
          <a:ln>
            <a:noFill/>
          </a:ln>
        </p:spPr>
      </p:pic>
      <p:sp>
        <p:nvSpPr>
          <p:cNvPr id="314" name="Google Shape;314;g26d76ecdf8f_0_3"/>
          <p:cNvSpPr txBox="1"/>
          <p:nvPr/>
        </p:nvSpPr>
        <p:spPr>
          <a:xfrm>
            <a:off x="1097275" y="1824902"/>
            <a:ext cx="5862818" cy="973716"/>
          </a:xfrm>
          <a:prstGeom prst="rect">
            <a:avLst/>
          </a:prstGeom>
          <a:noFill/>
          <a:ln>
            <a:noFill/>
          </a:ln>
        </p:spPr>
        <p:txBody>
          <a:bodyPr spcFirstLastPara="1" wrap="square" lIns="0" tIns="45700" rIns="0" bIns="45700" anchor="t" anchorCtr="0">
            <a:noAutofit/>
          </a:bodyPr>
          <a:lstStyle/>
          <a:p>
            <a:pPr marL="91440" marR="0" lvl="0" indent="48260" algn="just" rtl="0">
              <a:lnSpc>
                <a:spcPct val="90000"/>
              </a:lnSpc>
              <a:spcBef>
                <a:spcPts val="0"/>
              </a:spcBef>
              <a:spcAft>
                <a:spcPts val="0"/>
              </a:spcAft>
              <a:buClr>
                <a:schemeClr val="accent1"/>
              </a:buClr>
              <a:buSzPts val="2200"/>
              <a:buFont typeface="Noto Sans Symbols"/>
              <a:buNone/>
            </a:pPr>
            <a:r>
              <a:rPr lang="en-US" sz="1800" b="0" i="0" u="none" strike="noStrike" cap="none" dirty="0">
                <a:solidFill>
                  <a:srgbClr val="124163"/>
                </a:solidFill>
                <a:latin typeface="Calibri"/>
                <a:ea typeface="Calibri"/>
                <a:cs typeface="Calibri"/>
                <a:sym typeface="Calibri"/>
              </a:rPr>
              <a:t>The output of our experiment are a set of queries which are the output of the LLM.</a:t>
            </a:r>
          </a:p>
          <a:p>
            <a:pPr marL="91440" marR="0" lvl="0" indent="48260" algn="just" rtl="0">
              <a:lnSpc>
                <a:spcPct val="90000"/>
              </a:lnSpc>
              <a:spcBef>
                <a:spcPts val="0"/>
              </a:spcBef>
              <a:spcAft>
                <a:spcPts val="0"/>
              </a:spcAft>
              <a:buClr>
                <a:schemeClr val="accent1"/>
              </a:buClr>
              <a:buSzPts val="2200"/>
              <a:buFont typeface="Noto Sans Symbols"/>
              <a:buNone/>
            </a:pPr>
            <a:r>
              <a:rPr lang="en-US" sz="1800" dirty="0">
                <a:solidFill>
                  <a:srgbClr val="124163"/>
                </a:solidFill>
                <a:latin typeface="Calibri"/>
                <a:ea typeface="Calibri"/>
                <a:cs typeface="Calibri"/>
                <a:sym typeface="Calibri"/>
              </a:rPr>
              <a:t>We used GPT-4 for prediction in this experiment. Only 333 queries were returned out of the 1034 because of rate limiting on the OpenAI API.</a:t>
            </a:r>
            <a:endParaRPr lang="en-US" sz="1800" b="0" i="0" u="none" strike="noStrike" cap="none" dirty="0">
              <a:solidFill>
                <a:srgbClr val="124163"/>
              </a:solidFill>
              <a:latin typeface="Calibri"/>
              <a:ea typeface="Calibri"/>
              <a:cs typeface="Calibri"/>
              <a:sym typeface="Calibri"/>
            </a:endParaRPr>
          </a:p>
          <a:p>
            <a:pPr marL="434340" marR="0" lvl="0" indent="-342900" algn="just" rtl="0">
              <a:lnSpc>
                <a:spcPct val="90000"/>
              </a:lnSpc>
              <a:spcBef>
                <a:spcPts val="0"/>
              </a:spcBef>
              <a:spcAft>
                <a:spcPts val="0"/>
              </a:spcAft>
              <a:buClr>
                <a:schemeClr val="accent1"/>
              </a:buClr>
              <a:buSzPts val="2200"/>
              <a:buFont typeface="Arial" panose="020B0604020202020204" pitchFamily="34" charset="0"/>
              <a:buChar char="•"/>
            </a:pPr>
            <a:endParaRPr lang="en-US" sz="1800" dirty="0">
              <a:solidFill>
                <a:srgbClr val="124163"/>
              </a:solidFill>
              <a:latin typeface="Calibri"/>
              <a:ea typeface="Calibri"/>
              <a:cs typeface="Calibri"/>
              <a:sym typeface="Calibri"/>
            </a:endParaRPr>
          </a:p>
          <a:p>
            <a:pPr marL="91440" marR="0" lvl="0" algn="just" rtl="0">
              <a:lnSpc>
                <a:spcPct val="90000"/>
              </a:lnSpc>
              <a:spcBef>
                <a:spcPts val="0"/>
              </a:spcBef>
              <a:spcAft>
                <a:spcPts val="0"/>
              </a:spcAft>
              <a:buClr>
                <a:schemeClr val="accent1"/>
              </a:buClr>
              <a:buSzPts val="2200"/>
            </a:pPr>
            <a:endParaRPr sz="1800" b="0" i="0" u="none" strike="noStrike" cap="none" dirty="0">
              <a:solidFill>
                <a:srgbClr val="124163"/>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DE824FD-8266-8D70-6A77-CE4BBE68FF19}"/>
              </a:ext>
            </a:extLst>
          </p:cNvPr>
          <p:cNvPicPr>
            <a:picLocks noChangeAspect="1"/>
          </p:cNvPicPr>
          <p:nvPr/>
        </p:nvPicPr>
        <p:blipFill>
          <a:blip r:embed="rId6"/>
          <a:stretch>
            <a:fillRect/>
          </a:stretch>
        </p:blipFill>
        <p:spPr>
          <a:xfrm>
            <a:off x="7417451" y="4625266"/>
            <a:ext cx="4633261" cy="1688566"/>
          </a:xfrm>
          <a:prstGeom prst="rect">
            <a:avLst/>
          </a:prstGeom>
        </p:spPr>
      </p:pic>
      <p:pic>
        <p:nvPicPr>
          <p:cNvPr id="8" name="Picture 7">
            <a:extLst>
              <a:ext uri="{FF2B5EF4-FFF2-40B4-BE49-F238E27FC236}">
                <a16:creationId xmlns:a16="http://schemas.microsoft.com/office/drawing/2014/main" id="{1D6801ED-430B-A277-F26F-9683E93C50B1}"/>
              </a:ext>
            </a:extLst>
          </p:cNvPr>
          <p:cNvPicPr>
            <a:picLocks noChangeAspect="1"/>
          </p:cNvPicPr>
          <p:nvPr/>
        </p:nvPicPr>
        <p:blipFill rotWithShape="1">
          <a:blip r:embed="rId7"/>
          <a:srcRect t="17280"/>
          <a:stretch/>
        </p:blipFill>
        <p:spPr>
          <a:xfrm>
            <a:off x="7417451" y="2213431"/>
            <a:ext cx="4497579" cy="1998593"/>
          </a:xfrm>
          <a:prstGeom prst="rect">
            <a:avLst/>
          </a:prstGeom>
        </p:spPr>
      </p:pic>
      <p:sp>
        <p:nvSpPr>
          <p:cNvPr id="9" name="TextBox 8">
            <a:extLst>
              <a:ext uri="{FF2B5EF4-FFF2-40B4-BE49-F238E27FC236}">
                <a16:creationId xmlns:a16="http://schemas.microsoft.com/office/drawing/2014/main" id="{6B399F86-440E-F484-D980-A80421D54324}"/>
              </a:ext>
            </a:extLst>
          </p:cNvPr>
          <p:cNvSpPr txBox="1"/>
          <p:nvPr/>
        </p:nvSpPr>
        <p:spPr>
          <a:xfrm>
            <a:off x="8536476" y="1840286"/>
            <a:ext cx="1811714" cy="307777"/>
          </a:xfrm>
          <a:prstGeom prst="rect">
            <a:avLst/>
          </a:prstGeom>
          <a:noFill/>
        </p:spPr>
        <p:txBody>
          <a:bodyPr wrap="none" rtlCol="0">
            <a:spAutoFit/>
          </a:bodyPr>
          <a:lstStyle/>
          <a:p>
            <a:r>
              <a:rPr lang="en-US" b="1" dirty="0">
                <a:solidFill>
                  <a:srgbClr val="124163"/>
                </a:solidFill>
                <a:latin typeface="Calibri"/>
                <a:cs typeface="Calibri"/>
              </a:rPr>
              <a:t>Prediction in progress</a:t>
            </a:r>
            <a:endParaRPr lang="en-CA" b="1" dirty="0">
              <a:solidFill>
                <a:srgbClr val="124163"/>
              </a:solidFill>
              <a:latin typeface="Calibri"/>
              <a:cs typeface="Calibri"/>
            </a:endParaRPr>
          </a:p>
        </p:txBody>
      </p:sp>
      <p:sp>
        <p:nvSpPr>
          <p:cNvPr id="10" name="TextBox 9">
            <a:extLst>
              <a:ext uri="{FF2B5EF4-FFF2-40B4-BE49-F238E27FC236}">
                <a16:creationId xmlns:a16="http://schemas.microsoft.com/office/drawing/2014/main" id="{198953AF-D1A5-8CD5-E589-AFF39BB28C7B}"/>
              </a:ext>
            </a:extLst>
          </p:cNvPr>
          <p:cNvSpPr txBox="1"/>
          <p:nvPr/>
        </p:nvSpPr>
        <p:spPr>
          <a:xfrm>
            <a:off x="8915874" y="4264756"/>
            <a:ext cx="1500732" cy="307777"/>
          </a:xfrm>
          <a:prstGeom prst="rect">
            <a:avLst/>
          </a:prstGeom>
          <a:noFill/>
        </p:spPr>
        <p:txBody>
          <a:bodyPr wrap="none" rtlCol="0">
            <a:spAutoFit/>
          </a:bodyPr>
          <a:lstStyle/>
          <a:p>
            <a:r>
              <a:rPr lang="en-US" b="1" dirty="0">
                <a:solidFill>
                  <a:srgbClr val="124163"/>
                </a:solidFill>
                <a:latin typeface="Calibri"/>
                <a:cs typeface="Calibri"/>
              </a:rPr>
              <a:t>Prediction output</a:t>
            </a:r>
            <a:endParaRPr lang="en-CA" b="1" dirty="0">
              <a:solidFill>
                <a:srgbClr val="124163"/>
              </a:solidFill>
              <a:latin typeface="Calibri"/>
              <a:cs typeface="Calibri"/>
            </a:endParaRPr>
          </a:p>
        </p:txBody>
      </p:sp>
      <p:pic>
        <p:nvPicPr>
          <p:cNvPr id="11" name="Picture 10">
            <a:extLst>
              <a:ext uri="{FF2B5EF4-FFF2-40B4-BE49-F238E27FC236}">
                <a16:creationId xmlns:a16="http://schemas.microsoft.com/office/drawing/2014/main" id="{4F130492-EBAF-CC2A-3E57-658F969C7664}"/>
              </a:ext>
            </a:extLst>
          </p:cNvPr>
          <p:cNvPicPr>
            <a:picLocks noChangeAspect="1"/>
          </p:cNvPicPr>
          <p:nvPr/>
        </p:nvPicPr>
        <p:blipFill>
          <a:blip r:embed="rId8"/>
          <a:stretch>
            <a:fillRect/>
          </a:stretch>
        </p:blipFill>
        <p:spPr>
          <a:xfrm>
            <a:off x="793315" y="3289602"/>
            <a:ext cx="5683650" cy="3024230"/>
          </a:xfrm>
          <a:prstGeom prst="rect">
            <a:avLst/>
          </a:prstGeom>
        </p:spPr>
      </p:pic>
      <p:sp>
        <p:nvSpPr>
          <p:cNvPr id="12" name="TextBox 11">
            <a:extLst>
              <a:ext uri="{FF2B5EF4-FFF2-40B4-BE49-F238E27FC236}">
                <a16:creationId xmlns:a16="http://schemas.microsoft.com/office/drawing/2014/main" id="{591FB2F7-F6E6-AF16-3F53-FC1E703D4490}"/>
              </a:ext>
            </a:extLst>
          </p:cNvPr>
          <p:cNvSpPr txBox="1"/>
          <p:nvPr/>
        </p:nvSpPr>
        <p:spPr>
          <a:xfrm>
            <a:off x="2498798" y="3135713"/>
            <a:ext cx="1407758" cy="307777"/>
          </a:xfrm>
          <a:prstGeom prst="rect">
            <a:avLst/>
          </a:prstGeom>
          <a:noFill/>
        </p:spPr>
        <p:txBody>
          <a:bodyPr wrap="none" rtlCol="0">
            <a:spAutoFit/>
          </a:bodyPr>
          <a:lstStyle/>
          <a:p>
            <a:r>
              <a:rPr lang="en-US" b="1" dirty="0">
                <a:solidFill>
                  <a:srgbClr val="124163"/>
                </a:solidFill>
                <a:latin typeface="Calibri"/>
                <a:cs typeface="Calibri"/>
              </a:rPr>
              <a:t>Prompt Samples</a:t>
            </a:r>
            <a:endParaRPr lang="en-CA" b="1" dirty="0">
              <a:solidFill>
                <a:srgbClr val="124163"/>
              </a:solidFill>
              <a:latin typeface="Calibri"/>
              <a:cs typeface="Calibri"/>
            </a:endParaRPr>
          </a:p>
        </p:txBody>
      </p:sp>
    </p:spTree>
    <p:extLst>
      <p:ext uri="{BB962C8B-B14F-4D97-AF65-F5344CB8AC3E}">
        <p14:creationId xmlns:p14="http://schemas.microsoft.com/office/powerpoint/2010/main" val="289331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6d76ecdf8f_0_3"/>
          <p:cNvSpPr txBox="1">
            <a:spLocks noGrp="1"/>
          </p:cNvSpPr>
          <p:nvPr>
            <p:ph type="title"/>
          </p:nvPr>
        </p:nvSpPr>
        <p:spPr>
          <a:xfrm>
            <a:off x="1097280" y="907085"/>
            <a:ext cx="10058400" cy="66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124163"/>
              </a:buClr>
              <a:buSzPts val="4000"/>
              <a:buFont typeface="Calibri"/>
              <a:buNone/>
            </a:pPr>
            <a:r>
              <a:rPr lang="en-US" sz="4000" b="1">
                <a:solidFill>
                  <a:srgbClr val="124163"/>
                </a:solidFill>
              </a:rPr>
              <a:t>Conclusion</a:t>
            </a:r>
            <a:endParaRPr sz="4000"/>
          </a:p>
        </p:txBody>
      </p:sp>
      <p:pic>
        <p:nvPicPr>
          <p:cNvPr id="311" name="Google Shape;311;g26d76ecdf8f_0_3"/>
          <p:cNvPicPr preferRelativeResize="0"/>
          <p:nvPr/>
        </p:nvPicPr>
        <p:blipFill rotWithShape="1">
          <a:blip r:embed="rId3">
            <a:alphaModFix/>
          </a:blip>
          <a:srcRect/>
          <a:stretch/>
        </p:blipFill>
        <p:spPr>
          <a:xfrm>
            <a:off x="9041779" y="51469"/>
            <a:ext cx="1459533" cy="796108"/>
          </a:xfrm>
          <a:prstGeom prst="rect">
            <a:avLst/>
          </a:prstGeom>
          <a:noFill/>
          <a:ln>
            <a:noFill/>
          </a:ln>
        </p:spPr>
      </p:pic>
      <p:pic>
        <p:nvPicPr>
          <p:cNvPr id="312" name="Google Shape;312;g26d76ecdf8f_0_3" descr="Text&#10;&#10;Description automatically generated"/>
          <p:cNvPicPr preferRelativeResize="0"/>
          <p:nvPr/>
        </p:nvPicPr>
        <p:blipFill rotWithShape="1">
          <a:blip r:embed="rId4">
            <a:alphaModFix/>
          </a:blip>
          <a:srcRect/>
          <a:stretch/>
        </p:blipFill>
        <p:spPr>
          <a:xfrm>
            <a:off x="10501312" y="110977"/>
            <a:ext cx="1549400" cy="736600"/>
          </a:xfrm>
          <a:prstGeom prst="rect">
            <a:avLst/>
          </a:prstGeom>
          <a:noFill/>
          <a:ln>
            <a:noFill/>
          </a:ln>
        </p:spPr>
      </p:pic>
      <p:pic>
        <p:nvPicPr>
          <p:cNvPr id="313" name="Google Shape;313;g26d76ecdf8f_0_3"/>
          <p:cNvPicPr preferRelativeResize="0"/>
          <p:nvPr/>
        </p:nvPicPr>
        <p:blipFill rotWithShape="1">
          <a:blip r:embed="rId5">
            <a:alphaModFix/>
          </a:blip>
          <a:srcRect/>
          <a:stretch/>
        </p:blipFill>
        <p:spPr>
          <a:xfrm>
            <a:off x="11142698" y="5764696"/>
            <a:ext cx="1049301" cy="549136"/>
          </a:xfrm>
          <a:prstGeom prst="rect">
            <a:avLst/>
          </a:prstGeom>
          <a:noFill/>
          <a:ln>
            <a:noFill/>
          </a:ln>
        </p:spPr>
      </p:pic>
      <p:sp>
        <p:nvSpPr>
          <p:cNvPr id="314" name="Google Shape;314;g26d76ecdf8f_0_3"/>
          <p:cNvSpPr txBox="1"/>
          <p:nvPr/>
        </p:nvSpPr>
        <p:spPr>
          <a:xfrm>
            <a:off x="1097275" y="1824902"/>
            <a:ext cx="6259614" cy="4347900"/>
          </a:xfrm>
          <a:prstGeom prst="rect">
            <a:avLst/>
          </a:prstGeom>
          <a:noFill/>
          <a:ln>
            <a:noFill/>
          </a:ln>
        </p:spPr>
        <p:txBody>
          <a:bodyPr spcFirstLastPara="1" wrap="square" lIns="0" tIns="45700" rIns="0" bIns="45700" anchor="t" anchorCtr="0">
            <a:noAutofit/>
          </a:bodyPr>
          <a:lstStyle/>
          <a:p>
            <a:r>
              <a:rPr lang="en-US" sz="1800" dirty="0">
                <a:solidFill>
                  <a:srgbClr val="124163"/>
                </a:solidFill>
                <a:latin typeface="Calibri"/>
                <a:ea typeface="Calibri"/>
                <a:cs typeface="Calibri"/>
              </a:rPr>
              <a:t>We achieved 74.4% overall execution accuracy. Comparatively, the authors of the original paper achieved overall accuracy of 86.2%</a:t>
            </a:r>
          </a:p>
          <a:p>
            <a:endParaRPr lang="en-US" sz="1800" dirty="0">
              <a:solidFill>
                <a:srgbClr val="124163"/>
              </a:solidFill>
              <a:latin typeface="Calibri"/>
              <a:ea typeface="Calibri"/>
              <a:cs typeface="Calibri"/>
              <a:sym typeface="Calibri"/>
            </a:endParaRPr>
          </a:p>
          <a:p>
            <a:r>
              <a:rPr lang="en-US" sz="1800" dirty="0">
                <a:solidFill>
                  <a:srgbClr val="124163"/>
                </a:solidFill>
                <a:latin typeface="Calibri"/>
                <a:ea typeface="Calibri"/>
                <a:cs typeface="Calibri"/>
                <a:sym typeface="Calibri"/>
              </a:rPr>
              <a:t>LLMs require "coaching" when they are expected to generate SQL to query an unseen database. The study provided a comparison of various prompt generation methods.</a:t>
            </a:r>
          </a:p>
          <a:p>
            <a:endParaRPr lang="en-US" sz="1800" dirty="0">
              <a:solidFill>
                <a:srgbClr val="124163"/>
              </a:solidFill>
              <a:latin typeface="Calibri"/>
              <a:ea typeface="Calibri"/>
              <a:cs typeface="Calibri"/>
              <a:sym typeface="Calibri"/>
            </a:endParaRPr>
          </a:p>
          <a:p>
            <a:r>
              <a:rPr lang="en-US" sz="1800" dirty="0">
                <a:solidFill>
                  <a:srgbClr val="124163"/>
                </a:solidFill>
                <a:latin typeface="Calibri"/>
                <a:ea typeface="Calibri"/>
                <a:cs typeface="Calibri"/>
                <a:sym typeface="Calibri"/>
              </a:rPr>
              <a:t>Prompt Engineering improves performance of LLMs. The best performance comes from</a:t>
            </a:r>
          </a:p>
          <a:p>
            <a:pPr marL="285750" indent="-285750">
              <a:buFont typeface="Arial" panose="020B0604020202020204" pitchFamily="34" charset="0"/>
              <a:buChar char="•"/>
            </a:pPr>
            <a:r>
              <a:rPr lang="en-US" sz="1800" dirty="0">
                <a:solidFill>
                  <a:srgbClr val="124163"/>
                </a:solidFill>
                <a:latin typeface="Calibri"/>
                <a:ea typeface="Calibri"/>
                <a:cs typeface="Calibri"/>
                <a:sym typeface="Calibri"/>
              </a:rPr>
              <a:t>providing sample queries in the prompt to teach the LLM what is expected - (DAIL𝑆)</a:t>
            </a:r>
          </a:p>
          <a:p>
            <a:pPr marL="285750" indent="-285750">
              <a:buFont typeface="Arial" panose="020B0604020202020204" pitchFamily="34" charset="0"/>
              <a:buChar char="•"/>
            </a:pPr>
            <a:r>
              <a:rPr lang="en-US" sz="1800" dirty="0">
                <a:solidFill>
                  <a:srgbClr val="124163"/>
                </a:solidFill>
                <a:latin typeface="Calibri"/>
                <a:ea typeface="Calibri"/>
                <a:cs typeface="Calibri"/>
                <a:sym typeface="Calibri"/>
              </a:rPr>
              <a:t>providing some level of awareness of the database schema - (DAIL𝑂)</a:t>
            </a:r>
          </a:p>
          <a:p>
            <a:pPr marL="285750" indent="-285750">
              <a:buFont typeface="Arial" panose="020B0604020202020204" pitchFamily="34" charset="0"/>
              <a:buChar char="•"/>
            </a:pPr>
            <a:endParaRPr lang="en-US" sz="1800" dirty="0">
              <a:solidFill>
                <a:srgbClr val="124163"/>
              </a:solidFill>
              <a:latin typeface="Calibri"/>
              <a:ea typeface="Calibri"/>
              <a:cs typeface="Calibri"/>
              <a:sym typeface="Calibri"/>
            </a:endParaRPr>
          </a:p>
          <a:p>
            <a:pPr marL="91440" marR="0" lvl="0" indent="48260" algn="just" rtl="0">
              <a:lnSpc>
                <a:spcPct val="90000"/>
              </a:lnSpc>
              <a:spcBef>
                <a:spcPts val="0"/>
              </a:spcBef>
              <a:spcAft>
                <a:spcPts val="0"/>
              </a:spcAft>
              <a:buClr>
                <a:schemeClr val="accent1"/>
              </a:buClr>
              <a:buSzPts val="2200"/>
              <a:buFont typeface="Noto Sans Symbols"/>
              <a:buNone/>
            </a:pPr>
            <a:r>
              <a:rPr lang="en-US" sz="1900" b="0" i="0" u="none" strike="noStrike" cap="none" dirty="0">
                <a:solidFill>
                  <a:srgbClr val="124163"/>
                </a:solidFill>
                <a:latin typeface="Calibri"/>
                <a:ea typeface="Calibri"/>
                <a:cs typeface="Calibri"/>
                <a:sym typeface="Calibri"/>
              </a:rPr>
              <a:t>This provides a baseline for future works in this topic to reference</a:t>
            </a:r>
            <a:endParaRPr sz="1900" b="0" i="0" u="none" strike="noStrike" cap="none" dirty="0">
              <a:solidFill>
                <a:srgbClr val="124163"/>
              </a:solidFill>
              <a:latin typeface="Calibri"/>
              <a:ea typeface="Calibri"/>
              <a:cs typeface="Calibri"/>
              <a:sym typeface="Calibri"/>
            </a:endParaRPr>
          </a:p>
        </p:txBody>
      </p:sp>
      <p:pic>
        <p:nvPicPr>
          <p:cNvPr id="3" name="Picture 2" descr="A graph of a bar chart&#10;&#10;Description automatically generated with medium confidence">
            <a:extLst>
              <a:ext uri="{FF2B5EF4-FFF2-40B4-BE49-F238E27FC236}">
                <a16:creationId xmlns:a16="http://schemas.microsoft.com/office/drawing/2014/main" id="{859B3C3B-AEDD-9437-C438-01C3E290A8A0}"/>
              </a:ext>
            </a:extLst>
          </p:cNvPr>
          <p:cNvPicPr>
            <a:picLocks noChangeAspect="1"/>
          </p:cNvPicPr>
          <p:nvPr/>
        </p:nvPicPr>
        <p:blipFill>
          <a:blip r:embed="rId6"/>
          <a:stretch>
            <a:fillRect/>
          </a:stretch>
        </p:blipFill>
        <p:spPr>
          <a:xfrm>
            <a:off x="7356889" y="2035832"/>
            <a:ext cx="4580357" cy="2751539"/>
          </a:xfrm>
          <a:prstGeom prst="rect">
            <a:avLst/>
          </a:prstGeom>
        </p:spPr>
      </p:pic>
    </p:spTree>
    <p:extLst>
      <p:ext uri="{BB962C8B-B14F-4D97-AF65-F5344CB8AC3E}">
        <p14:creationId xmlns:p14="http://schemas.microsoft.com/office/powerpoint/2010/main" val="129273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998</Words>
  <Application>Microsoft Office PowerPoint</Application>
  <PresentationFormat>Widescreen</PresentationFormat>
  <Paragraphs>80</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Noto Sans Symbols</vt:lpstr>
      <vt:lpstr>Retrospect</vt:lpstr>
      <vt:lpstr>Text-to-SQL Empowered by Large Language Models: A Benchmark Evaluation</vt:lpstr>
      <vt:lpstr>Background</vt:lpstr>
      <vt:lpstr>Related Works</vt:lpstr>
      <vt:lpstr>Methodology</vt:lpstr>
      <vt:lpstr>Implementation</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Text-to-SQL Empowered by Large Language Models: A Benchmark Evaluation</dc:title>
  <dc:creator>Damilola Agbolabori</dc:creator>
  <cp:lastModifiedBy>Obinna Onyema</cp:lastModifiedBy>
  <cp:revision>9</cp:revision>
  <dcterms:created xsi:type="dcterms:W3CDTF">2017-12-06T23:12:57Z</dcterms:created>
  <dcterms:modified xsi:type="dcterms:W3CDTF">2024-04-19T20:57:47Z</dcterms:modified>
</cp:coreProperties>
</file>