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1"/>
  </p:notesMasterIdLst>
  <p:sldIdLst>
    <p:sldId id="256" r:id="rId2"/>
    <p:sldId id="259" r:id="rId3"/>
    <p:sldId id="260" r:id="rId4"/>
    <p:sldId id="261" r:id="rId5"/>
    <p:sldId id="270" r:id="rId6"/>
    <p:sldId id="271" r:id="rId7"/>
    <p:sldId id="272" r:id="rId8"/>
    <p:sldId id="267" r:id="rId9"/>
    <p:sldId id="268" r:id="rId10"/>
    <p:sldId id="274" r:id="rId11"/>
    <p:sldId id="262" r:id="rId12"/>
    <p:sldId id="263" r:id="rId13"/>
    <p:sldId id="278" r:id="rId14"/>
    <p:sldId id="279" r:id="rId15"/>
    <p:sldId id="264" r:id="rId16"/>
    <p:sldId id="266" r:id="rId17"/>
    <p:sldId id="280" r:id="rId18"/>
    <p:sldId id="28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C5BD2-4D8D-4C7C-9FC3-7949CD64F1DB}"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F85EE-B8C7-4022-BB9B-12295E0AB03A}" type="slidenum">
              <a:rPr lang="en-US" smtClean="0"/>
              <a:t>‹#›</a:t>
            </a:fld>
            <a:endParaRPr lang="en-US"/>
          </a:p>
        </p:txBody>
      </p:sp>
    </p:spTree>
    <p:extLst>
      <p:ext uri="{BB962C8B-B14F-4D97-AF65-F5344CB8AC3E}">
        <p14:creationId xmlns:p14="http://schemas.microsoft.com/office/powerpoint/2010/main" val="297235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84161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a:prstGeom prst="rect">
            <a:avLst/>
          </a:prstGeo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pic>
        <p:nvPicPr>
          <p:cNvPr id="11" name="Picture 10" descr="A red sign with white text&#10;&#10;Description automatically generated with medium confidence">
            <a:extLst>
              <a:ext uri="{FF2B5EF4-FFF2-40B4-BE49-F238E27FC236}">
                <a16:creationId xmlns:a16="http://schemas.microsoft.com/office/drawing/2014/main" id="{BC34F553-55EA-4369-B68E-EE41D42548F6}"/>
              </a:ext>
            </a:extLst>
          </p:cNvPr>
          <p:cNvPicPr>
            <a:picLocks noChangeAspect="1"/>
          </p:cNvPicPr>
          <p:nvPr userDrawn="1"/>
        </p:nvPicPr>
        <p:blipFill>
          <a:blip r:embed="rId2"/>
          <a:stretch>
            <a:fillRect/>
          </a:stretch>
        </p:blipFill>
        <p:spPr>
          <a:xfrm>
            <a:off x="0" y="0"/>
            <a:ext cx="4090771" cy="1042506"/>
          </a:xfrm>
          <a:prstGeom prst="rect">
            <a:avLst/>
          </a:prstGeom>
        </p:spPr>
      </p:pic>
      <p:sp>
        <p:nvSpPr>
          <p:cNvPr id="12" name="Rectangle 11">
            <a:extLst>
              <a:ext uri="{FF2B5EF4-FFF2-40B4-BE49-F238E27FC236}">
                <a16:creationId xmlns:a16="http://schemas.microsoft.com/office/drawing/2014/main" id="{829F3D58-D86E-4144-A128-24EFB891083E}"/>
              </a:ext>
            </a:extLst>
          </p:cNvPr>
          <p:cNvSpPr/>
          <p:nvPr userDrawn="1"/>
        </p:nvSpPr>
        <p:spPr>
          <a:xfrm>
            <a:off x="4090771" y="0"/>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0568" y="1163788"/>
            <a:ext cx="101955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EA0444F7-538A-4798-8CDE-AFD424AF3090}"/>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47518E5A-9DA6-4D2C-A601-0F0F61CF6974}"/>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nserte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3994" y="1161288"/>
            <a:ext cx="347472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51E21E41-8BF0-41C9-ACD8-CA6419F77FB4}"/>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ABE1F361-C5EB-49C9-93AD-4517D86991C3}"/>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17" name="Picture Placeholder 16">
            <a:extLst>
              <a:ext uri="{FF2B5EF4-FFF2-40B4-BE49-F238E27FC236}">
                <a16:creationId xmlns:a16="http://schemas.microsoft.com/office/drawing/2014/main" id="{29889E13-2DF0-404F-AB5B-7D9E9A809394}"/>
              </a:ext>
            </a:extLst>
          </p:cNvPr>
          <p:cNvSpPr>
            <a:spLocks noGrp="1"/>
          </p:cNvSpPr>
          <p:nvPr>
            <p:ph type="pic" sz="quarter" idx="11"/>
          </p:nvPr>
        </p:nvSpPr>
        <p:spPr>
          <a:xfrm>
            <a:off x="4520046" y="1162050"/>
            <a:ext cx="6705670" cy="4845050"/>
          </a:xfrm>
        </p:spPr>
        <p:txBody>
          <a:bodyPr/>
          <a:lstStyle/>
          <a:p>
            <a:r>
              <a:rPr lang="en-US"/>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Straight Connector 16">
            <a:extLst>
              <a:ext uri="{FF2B5EF4-FFF2-40B4-BE49-F238E27FC236}">
                <a16:creationId xmlns:a16="http://schemas.microsoft.com/office/drawing/2014/main" id="{EBE2B110-0E06-4FB2-A334-F0AA1DB04B6C}"/>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80325713-227A-4668-BD80-2EF04F0A41D1}"/>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8" name="Picture Placeholder 7">
            <a:extLst>
              <a:ext uri="{FF2B5EF4-FFF2-40B4-BE49-F238E27FC236}">
                <a16:creationId xmlns:a16="http://schemas.microsoft.com/office/drawing/2014/main" id="{48FA6EC9-9A83-4730-B416-38BD5FC51EE7}"/>
              </a:ext>
            </a:extLst>
          </p:cNvPr>
          <p:cNvSpPr>
            <a:spLocks noGrp="1"/>
          </p:cNvSpPr>
          <p:nvPr>
            <p:ph type="pic" sz="quarter" idx="11"/>
          </p:nvPr>
        </p:nvSpPr>
        <p:spPr>
          <a:xfrm>
            <a:off x="520700" y="1090613"/>
            <a:ext cx="3225800" cy="4811712"/>
          </a:xfrm>
        </p:spPr>
        <p:txBody>
          <a:body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Graphic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107" y="1143000"/>
            <a:ext cx="731520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a:extLst>
              <a:ext uri="{FF2B5EF4-FFF2-40B4-BE49-F238E27FC236}">
                <a16:creationId xmlns:a16="http://schemas.microsoft.com/office/drawing/2014/main" id="{1947C6A2-E6CB-47A5-A271-10EE96FEFAC2}"/>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151A1B1-2B06-49A0-84C6-A153EFEE746B}"/>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7" name="Picture Placeholder 6">
            <a:extLst>
              <a:ext uri="{FF2B5EF4-FFF2-40B4-BE49-F238E27FC236}">
                <a16:creationId xmlns:a16="http://schemas.microsoft.com/office/drawing/2014/main" id="{4C2F945C-2674-4148-B9E6-D293361BD28E}"/>
              </a:ext>
            </a:extLst>
          </p:cNvPr>
          <p:cNvSpPr>
            <a:spLocks noGrp="1"/>
          </p:cNvSpPr>
          <p:nvPr>
            <p:ph type="pic" sz="quarter" idx="11"/>
          </p:nvPr>
        </p:nvSpPr>
        <p:spPr>
          <a:xfrm>
            <a:off x="520999" y="1143000"/>
            <a:ext cx="3154680" cy="2286000"/>
          </a:xfrm>
        </p:spPr>
        <p:txBody>
          <a:bodyPr/>
          <a:lstStyle/>
          <a:p>
            <a:r>
              <a:rPr lang="en-US"/>
              <a:t>Click icon to add picture</a:t>
            </a:r>
          </a:p>
        </p:txBody>
      </p:sp>
      <p:sp>
        <p:nvSpPr>
          <p:cNvPr id="16" name="Picture Placeholder 6">
            <a:extLst>
              <a:ext uri="{FF2B5EF4-FFF2-40B4-BE49-F238E27FC236}">
                <a16:creationId xmlns:a16="http://schemas.microsoft.com/office/drawing/2014/main" id="{33C51787-C5B9-41F5-AB84-ED96B8869B1A}"/>
              </a:ext>
            </a:extLst>
          </p:cNvPr>
          <p:cNvSpPr>
            <a:spLocks noGrp="1"/>
          </p:cNvSpPr>
          <p:nvPr>
            <p:ph type="pic" sz="quarter" idx="12"/>
          </p:nvPr>
        </p:nvSpPr>
        <p:spPr>
          <a:xfrm>
            <a:off x="559099" y="3683000"/>
            <a:ext cx="3154680" cy="2286000"/>
          </a:xfrm>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765" y="864108"/>
            <a:ext cx="10174941"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red sign with white text&#10;&#10;Description automatically generated with medium confidence">
            <a:extLst>
              <a:ext uri="{FF2B5EF4-FFF2-40B4-BE49-F238E27FC236}">
                <a16:creationId xmlns:a16="http://schemas.microsoft.com/office/drawing/2014/main" id="{E8D706B1-3225-4C3A-B570-BBE7AD1E3610}"/>
              </a:ext>
            </a:extLst>
          </p:cNvPr>
          <p:cNvPicPr>
            <a:picLocks noChangeAspect="1"/>
          </p:cNvPicPr>
          <p:nvPr userDrawn="1"/>
        </p:nvPicPr>
        <p:blipFill>
          <a:blip r:embed="rId7"/>
          <a:stretch>
            <a:fillRect/>
          </a:stretch>
        </p:blipFill>
        <p:spPr>
          <a:xfrm>
            <a:off x="0" y="6327506"/>
            <a:ext cx="2081646" cy="530494"/>
          </a:xfrm>
          <a:prstGeom prst="rect">
            <a:avLst/>
          </a:prstGeom>
        </p:spPr>
      </p:pic>
      <p:sp>
        <p:nvSpPr>
          <p:cNvPr id="8" name="Rectangle 7">
            <a:extLst>
              <a:ext uri="{FF2B5EF4-FFF2-40B4-BE49-F238E27FC236}">
                <a16:creationId xmlns:a16="http://schemas.microsoft.com/office/drawing/2014/main" id="{31708095-C2E4-4097-9C6E-9B6853D3CC12}"/>
              </a:ext>
            </a:extLst>
          </p:cNvPr>
          <p:cNvSpPr/>
          <p:nvPr userDrawn="1"/>
        </p:nvSpPr>
        <p:spPr>
          <a:xfrm>
            <a:off x="2081646" y="6327506"/>
            <a:ext cx="10110354" cy="530494"/>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4" r:id="rId3"/>
    <p:sldLayoutId id="2147483845" r:id="rId4"/>
    <p:sldLayoutId id="2147483848" r:id="rId5"/>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C67C-AED7-4161-9FCA-CF36592E0BCC}"/>
              </a:ext>
            </a:extLst>
          </p:cNvPr>
          <p:cNvSpPr>
            <a:spLocks noGrp="1"/>
          </p:cNvSpPr>
          <p:nvPr>
            <p:ph type="ctrTitle"/>
          </p:nvPr>
        </p:nvSpPr>
        <p:spPr/>
        <p:txBody>
          <a:bodyPr/>
          <a:lstStyle/>
          <a:p>
            <a:pPr algn="ctr"/>
            <a:r>
              <a:rPr lang="en-US" dirty="0"/>
              <a:t>Methamphetamine (Meth) Use Classification</a:t>
            </a:r>
          </a:p>
        </p:txBody>
      </p:sp>
      <p:sp>
        <p:nvSpPr>
          <p:cNvPr id="3" name="Subtitle 2">
            <a:extLst>
              <a:ext uri="{FF2B5EF4-FFF2-40B4-BE49-F238E27FC236}">
                <a16:creationId xmlns:a16="http://schemas.microsoft.com/office/drawing/2014/main" id="{EA32D73A-A897-4632-B581-3B0F4513C20D}"/>
              </a:ext>
            </a:extLst>
          </p:cNvPr>
          <p:cNvSpPr>
            <a:spLocks noGrp="1"/>
          </p:cNvSpPr>
          <p:nvPr>
            <p:ph type="subTitle" idx="1"/>
          </p:nvPr>
        </p:nvSpPr>
        <p:spPr/>
        <p:txBody>
          <a:bodyPr/>
          <a:lstStyle/>
          <a:p>
            <a:r>
              <a:rPr lang="en-US" dirty="0"/>
              <a:t>David Nnamdi</a:t>
            </a:r>
          </a:p>
          <a:p>
            <a:r>
              <a:rPr lang="en-US" dirty="0"/>
              <a:t>July 1, 2022</a:t>
            </a:r>
          </a:p>
        </p:txBody>
      </p:sp>
    </p:spTree>
    <p:extLst>
      <p:ext uri="{BB962C8B-B14F-4D97-AF65-F5344CB8AC3E}">
        <p14:creationId xmlns:p14="http://schemas.microsoft.com/office/powerpoint/2010/main" val="320874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idx="1"/>
          </p:nvPr>
        </p:nvSpPr>
        <p:spPr>
          <a:xfrm>
            <a:off x="3867912" y="1067160"/>
            <a:ext cx="3474720" cy="409798"/>
          </a:xfrm>
        </p:spPr>
        <p:txBody>
          <a:bodyPr/>
          <a:lstStyle/>
          <a:p>
            <a:r>
              <a:rPr lang="en-US" dirty="0"/>
              <a:t>Model Selection</a:t>
            </a:r>
          </a:p>
        </p:txBody>
      </p:sp>
      <p:sp>
        <p:nvSpPr>
          <p:cNvPr id="2" name="Content Placeholder 1">
            <a:extLst>
              <a:ext uri="{FF2B5EF4-FFF2-40B4-BE49-F238E27FC236}">
                <a16:creationId xmlns:a16="http://schemas.microsoft.com/office/drawing/2014/main" id="{53610A96-9DCD-4827-AEA0-FE92D4682CE9}"/>
              </a:ext>
            </a:extLst>
          </p:cNvPr>
          <p:cNvSpPr>
            <a:spLocks noGrp="1"/>
          </p:cNvSpPr>
          <p:nvPr>
            <p:ph sz="half" idx="2"/>
          </p:nvPr>
        </p:nvSpPr>
        <p:spPr>
          <a:xfrm>
            <a:off x="3707027" y="1488476"/>
            <a:ext cx="8344931" cy="4434529"/>
          </a:xfrm>
        </p:spPr>
        <p:txBody>
          <a:bodyPr>
            <a:normAutofit fontScale="92500" lnSpcReduction="10000"/>
          </a:bodyPr>
          <a:lstStyle/>
          <a:p>
            <a:r>
              <a:rPr lang="en-US" sz="1600" dirty="0"/>
              <a:t>The prediction of meth users was modeled as an </a:t>
            </a:r>
            <a:r>
              <a:rPr lang="en-US" sz="1600" b="1" dirty="0"/>
              <a:t>imbalanced classification problem</a:t>
            </a:r>
          </a:p>
          <a:p>
            <a:pPr marL="0" indent="0">
              <a:buNone/>
            </a:pPr>
            <a:endParaRPr lang="en-US" sz="1600" b="1" dirty="0"/>
          </a:p>
          <a:p>
            <a:r>
              <a:rPr lang="en-US" sz="1600" dirty="0"/>
              <a:t>3 sampling techniques explored to deal with data imbalance</a:t>
            </a:r>
          </a:p>
          <a:p>
            <a:pPr lvl="1"/>
            <a:r>
              <a:rPr lang="en-US" sz="1400" b="1" dirty="0"/>
              <a:t>Under sampling </a:t>
            </a:r>
            <a:r>
              <a:rPr lang="en-US" sz="1400" dirty="0"/>
              <a:t>(the majority class, i.e., non-meth users)</a:t>
            </a:r>
          </a:p>
          <a:p>
            <a:pPr lvl="1"/>
            <a:r>
              <a:rPr lang="en-US" sz="1400" b="1" dirty="0"/>
              <a:t>Oversampling</a:t>
            </a:r>
            <a:r>
              <a:rPr lang="en-US" sz="1400" dirty="0"/>
              <a:t> (the minority class, i.e., meth users)</a:t>
            </a:r>
          </a:p>
          <a:p>
            <a:pPr lvl="1"/>
            <a:r>
              <a:rPr lang="en-US" sz="1400" b="1" dirty="0"/>
              <a:t>SMOTE sampling</a:t>
            </a:r>
          </a:p>
          <a:p>
            <a:pPr marL="502920" lvl="1" indent="0">
              <a:buNone/>
            </a:pPr>
            <a:endParaRPr lang="en-US" sz="1400" b="1" dirty="0"/>
          </a:p>
          <a:p>
            <a:r>
              <a:rPr lang="en-US" sz="1600" dirty="0"/>
              <a:t>Several supervised learning techniques applied but preference given to </a:t>
            </a:r>
            <a:r>
              <a:rPr lang="en-US" sz="1600" b="1" dirty="0"/>
              <a:t>tree-based ensembles</a:t>
            </a:r>
          </a:p>
          <a:p>
            <a:endParaRPr lang="en-US" sz="1600" b="1" dirty="0"/>
          </a:p>
          <a:p>
            <a:r>
              <a:rPr lang="en-US" sz="1600" dirty="0"/>
              <a:t>Tree-based ensembles provide Variable Importance Scores (VIS) based on feature influence on correct classification</a:t>
            </a:r>
          </a:p>
          <a:p>
            <a:endParaRPr lang="en-US" sz="1600" dirty="0"/>
          </a:p>
          <a:p>
            <a:r>
              <a:rPr lang="en-US" sz="1600" dirty="0"/>
              <a:t>Final model selection based on key performance metrics for imbalanced classification</a:t>
            </a:r>
          </a:p>
          <a:p>
            <a:pPr lvl="1"/>
            <a:r>
              <a:rPr lang="en-US" sz="1400" b="1" dirty="0"/>
              <a:t>AUPRC</a:t>
            </a:r>
          </a:p>
          <a:p>
            <a:pPr lvl="1"/>
            <a:r>
              <a:rPr lang="en-US" sz="1400" b="1" dirty="0"/>
              <a:t>F1-Score</a:t>
            </a:r>
          </a:p>
          <a:p>
            <a:pPr lvl="1"/>
            <a:r>
              <a:rPr lang="en-US" sz="1400" b="1" dirty="0"/>
              <a:t>Recall (or Sensitivity)</a:t>
            </a:r>
          </a:p>
        </p:txBody>
      </p:sp>
      <p:sp>
        <p:nvSpPr>
          <p:cNvPr id="7" name="Text Placeholder 6">
            <a:extLst>
              <a:ext uri="{FF2B5EF4-FFF2-40B4-BE49-F238E27FC236}">
                <a16:creationId xmlns:a16="http://schemas.microsoft.com/office/drawing/2014/main" id="{7EC5C4BE-C111-41B9-B709-2B6225F857BD}"/>
              </a:ext>
            </a:extLst>
          </p:cNvPr>
          <p:cNvSpPr>
            <a:spLocks noGrp="1"/>
          </p:cNvSpPr>
          <p:nvPr>
            <p:ph type="body" sz="quarter" idx="10"/>
          </p:nvPr>
        </p:nvSpPr>
        <p:spPr/>
        <p:txBody>
          <a:bodyPr/>
          <a:lstStyle/>
          <a:p>
            <a:r>
              <a:rPr lang="en-US" dirty="0"/>
              <a:t>Model Design and Validation</a:t>
            </a:r>
          </a:p>
        </p:txBody>
      </p:sp>
      <p:pic>
        <p:nvPicPr>
          <p:cNvPr id="12" name="Picture 11">
            <a:extLst>
              <a:ext uri="{FF2B5EF4-FFF2-40B4-BE49-F238E27FC236}">
                <a16:creationId xmlns:a16="http://schemas.microsoft.com/office/drawing/2014/main" id="{04CB563D-1DA2-BCB7-6CDC-8FB9B2BE5882}"/>
              </a:ext>
            </a:extLst>
          </p:cNvPr>
          <p:cNvPicPr>
            <a:picLocks noChangeAspect="1"/>
          </p:cNvPicPr>
          <p:nvPr/>
        </p:nvPicPr>
        <p:blipFill>
          <a:blip r:embed="rId2"/>
          <a:stretch>
            <a:fillRect/>
          </a:stretch>
        </p:blipFill>
        <p:spPr>
          <a:xfrm>
            <a:off x="364480" y="1134892"/>
            <a:ext cx="2782373" cy="2211730"/>
          </a:xfrm>
          <a:prstGeom prst="rect">
            <a:avLst/>
          </a:prstGeom>
        </p:spPr>
      </p:pic>
      <p:pic>
        <p:nvPicPr>
          <p:cNvPr id="13" name="Picture 12">
            <a:extLst>
              <a:ext uri="{FF2B5EF4-FFF2-40B4-BE49-F238E27FC236}">
                <a16:creationId xmlns:a16="http://schemas.microsoft.com/office/drawing/2014/main" id="{4366F239-C0D6-0DAF-9E54-6CEE54835034}"/>
              </a:ext>
            </a:extLst>
          </p:cNvPr>
          <p:cNvPicPr>
            <a:picLocks noChangeAspect="1"/>
          </p:cNvPicPr>
          <p:nvPr/>
        </p:nvPicPr>
        <p:blipFill>
          <a:blip r:embed="rId3"/>
          <a:stretch>
            <a:fillRect/>
          </a:stretch>
        </p:blipFill>
        <p:spPr>
          <a:xfrm>
            <a:off x="683740" y="3999483"/>
            <a:ext cx="1845276" cy="482705"/>
          </a:xfrm>
          <a:prstGeom prst="rect">
            <a:avLst/>
          </a:prstGeom>
        </p:spPr>
      </p:pic>
    </p:spTree>
    <p:extLst>
      <p:ext uri="{BB962C8B-B14F-4D97-AF65-F5344CB8AC3E}">
        <p14:creationId xmlns:p14="http://schemas.microsoft.com/office/powerpoint/2010/main" val="375377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3E4460-F263-48D7-B561-86EC0EA615F3}"/>
              </a:ext>
            </a:extLst>
          </p:cNvPr>
          <p:cNvSpPr>
            <a:spLocks noGrp="1"/>
          </p:cNvSpPr>
          <p:nvPr>
            <p:ph type="body" sz="quarter" idx="3"/>
          </p:nvPr>
        </p:nvSpPr>
        <p:spPr>
          <a:xfrm>
            <a:off x="5206313" y="1044182"/>
            <a:ext cx="2304578" cy="409798"/>
          </a:xfrm>
        </p:spPr>
        <p:txBody>
          <a:bodyPr/>
          <a:lstStyle/>
          <a:p>
            <a:r>
              <a:rPr lang="en-US" dirty="0"/>
              <a:t>Process Validation</a:t>
            </a:r>
          </a:p>
        </p:txBody>
      </p:sp>
      <p:sp>
        <p:nvSpPr>
          <p:cNvPr id="6" name="Content Placeholder 5">
            <a:extLst>
              <a:ext uri="{FF2B5EF4-FFF2-40B4-BE49-F238E27FC236}">
                <a16:creationId xmlns:a16="http://schemas.microsoft.com/office/drawing/2014/main" id="{C93CA16E-8250-4AEE-BF64-849D5318EBEA}"/>
              </a:ext>
            </a:extLst>
          </p:cNvPr>
          <p:cNvSpPr>
            <a:spLocks noGrp="1"/>
          </p:cNvSpPr>
          <p:nvPr>
            <p:ph sz="quarter" idx="4"/>
          </p:nvPr>
        </p:nvSpPr>
        <p:spPr>
          <a:xfrm>
            <a:off x="5132173" y="1443681"/>
            <a:ext cx="6787979" cy="3466070"/>
          </a:xfrm>
        </p:spPr>
        <p:txBody>
          <a:bodyPr>
            <a:normAutofit lnSpcReduction="10000"/>
          </a:bodyPr>
          <a:lstStyle/>
          <a:p>
            <a:r>
              <a:rPr lang="en-US" sz="1500" dirty="0"/>
              <a:t>Utilized </a:t>
            </a:r>
            <a:r>
              <a:rPr lang="en-US" sz="1500" b="1" dirty="0"/>
              <a:t>stratified k-fold cross validation  (k=10) </a:t>
            </a:r>
            <a:r>
              <a:rPr lang="en-US" sz="1500" dirty="0"/>
              <a:t>techniques to ensure class distribution is maintained during splits and overfitting issues are reduced during training</a:t>
            </a:r>
          </a:p>
          <a:p>
            <a:pPr marL="0" indent="0">
              <a:buNone/>
            </a:pPr>
            <a:endParaRPr lang="en-US" sz="1500" dirty="0"/>
          </a:p>
          <a:p>
            <a:r>
              <a:rPr lang="en-US" sz="1500" dirty="0"/>
              <a:t>70/30 train-test splits with random state = 123 chosen across all splits and for all sampling techniques ensure comparability and reproducibility</a:t>
            </a:r>
          </a:p>
          <a:p>
            <a:pPr marL="0" indent="0">
              <a:buNone/>
            </a:pPr>
            <a:endParaRPr lang="en-US" sz="1500" dirty="0"/>
          </a:p>
          <a:p>
            <a:r>
              <a:rPr lang="en-US" sz="1500" dirty="0"/>
              <a:t>Further Exploratory Analysis done on top features of best models to derive simple classification rules (As prescribed by Prof. Brian Fiedler)</a:t>
            </a:r>
          </a:p>
          <a:p>
            <a:pPr marL="0" indent="0">
              <a:buNone/>
            </a:pPr>
            <a:endParaRPr lang="en-US" sz="1500" dirty="0"/>
          </a:p>
          <a:p>
            <a:r>
              <a:rPr lang="en-US" sz="1500" dirty="0"/>
              <a:t>Modelling approach shares some similarities with Imbalance Random Forest methods classification by (Beattie &amp; Nicholson, 2020)</a:t>
            </a:r>
          </a:p>
        </p:txBody>
      </p:sp>
      <p:sp>
        <p:nvSpPr>
          <p:cNvPr id="7" name="Text Placeholder 6">
            <a:extLst>
              <a:ext uri="{FF2B5EF4-FFF2-40B4-BE49-F238E27FC236}">
                <a16:creationId xmlns:a16="http://schemas.microsoft.com/office/drawing/2014/main" id="{7EC5C4BE-C111-41B9-B709-2B6225F857BD}"/>
              </a:ext>
            </a:extLst>
          </p:cNvPr>
          <p:cNvSpPr>
            <a:spLocks noGrp="1"/>
          </p:cNvSpPr>
          <p:nvPr>
            <p:ph type="body" sz="quarter" idx="10"/>
          </p:nvPr>
        </p:nvSpPr>
        <p:spPr/>
        <p:txBody>
          <a:bodyPr/>
          <a:lstStyle/>
          <a:p>
            <a:r>
              <a:rPr lang="en-US" dirty="0"/>
              <a:t>Model Design and Validation</a:t>
            </a:r>
          </a:p>
        </p:txBody>
      </p:sp>
      <p:pic>
        <p:nvPicPr>
          <p:cNvPr id="18" name="Picture 17" descr="Chart, bar chart&#10;&#10;Description automatically generated">
            <a:extLst>
              <a:ext uri="{FF2B5EF4-FFF2-40B4-BE49-F238E27FC236}">
                <a16:creationId xmlns:a16="http://schemas.microsoft.com/office/drawing/2014/main" id="{75C009A9-A891-F17D-C30A-AB0608B7008E}"/>
              </a:ext>
            </a:extLst>
          </p:cNvPr>
          <p:cNvPicPr>
            <a:picLocks noChangeAspect="1"/>
          </p:cNvPicPr>
          <p:nvPr/>
        </p:nvPicPr>
        <p:blipFill>
          <a:blip r:embed="rId2"/>
          <a:stretch>
            <a:fillRect/>
          </a:stretch>
        </p:blipFill>
        <p:spPr>
          <a:xfrm>
            <a:off x="628090" y="1249081"/>
            <a:ext cx="4289247" cy="1556951"/>
          </a:xfrm>
          <a:prstGeom prst="rect">
            <a:avLst/>
          </a:prstGeom>
        </p:spPr>
      </p:pic>
    </p:spTree>
    <p:extLst>
      <p:ext uri="{BB962C8B-B14F-4D97-AF65-F5344CB8AC3E}">
        <p14:creationId xmlns:p14="http://schemas.microsoft.com/office/powerpoint/2010/main" val="106452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Model Results – UNDER SAMPLING</a:t>
            </a:r>
          </a:p>
        </p:txBody>
      </p:sp>
      <p:sp>
        <p:nvSpPr>
          <p:cNvPr id="12" name="Content Placeholder 1">
            <a:extLst>
              <a:ext uri="{FF2B5EF4-FFF2-40B4-BE49-F238E27FC236}">
                <a16:creationId xmlns:a16="http://schemas.microsoft.com/office/drawing/2014/main" id="{A1346C09-7FD3-DF90-0E3D-1E4D9267E004}"/>
              </a:ext>
            </a:extLst>
          </p:cNvPr>
          <p:cNvSpPr>
            <a:spLocks noGrp="1"/>
          </p:cNvSpPr>
          <p:nvPr>
            <p:ph sz="half" idx="1"/>
          </p:nvPr>
        </p:nvSpPr>
        <p:spPr>
          <a:xfrm>
            <a:off x="521001" y="1161287"/>
            <a:ext cx="4207518" cy="3649609"/>
          </a:xfrm>
        </p:spPr>
        <p:txBody>
          <a:bodyPr>
            <a:normAutofit/>
          </a:bodyPr>
          <a:lstStyle/>
          <a:p>
            <a:r>
              <a:rPr lang="en-US" sz="1600" dirty="0"/>
              <a:t>OneHot Encoding used for all 157 categorial features</a:t>
            </a:r>
          </a:p>
          <a:p>
            <a:pPr lvl="1"/>
            <a:r>
              <a:rPr lang="en-US" sz="1400" dirty="0"/>
              <a:t>Original Data (23454, 158)</a:t>
            </a:r>
          </a:p>
          <a:p>
            <a:pPr lvl="1"/>
            <a:r>
              <a:rPr lang="en-US" sz="1400" dirty="0"/>
              <a:t>Transformed Train set (16417, 620)</a:t>
            </a:r>
          </a:p>
          <a:p>
            <a:pPr lvl="1"/>
            <a:r>
              <a:rPr lang="en-US" sz="1400" dirty="0"/>
              <a:t>Transformed Test set (7037, 620)</a:t>
            </a:r>
          </a:p>
          <a:p>
            <a:r>
              <a:rPr lang="en-US" sz="1600" dirty="0"/>
              <a:t>Data Trained using several methods and performance ranked based on AUPRC score</a:t>
            </a:r>
          </a:p>
          <a:p>
            <a:pPr lvl="1"/>
            <a:r>
              <a:rPr lang="en-US" sz="1400" dirty="0"/>
              <a:t>CatBoost Classifier Best on initial training</a:t>
            </a:r>
          </a:p>
          <a:p>
            <a:pPr lvl="1"/>
            <a:r>
              <a:rPr lang="en-US" sz="1400" dirty="0"/>
              <a:t>Random Forest second best</a:t>
            </a:r>
            <a:endParaRPr lang="en-US" sz="1600" dirty="0"/>
          </a:p>
          <a:p>
            <a:r>
              <a:rPr lang="en-US" sz="1600" dirty="0"/>
              <a:t>Model Tuning achieved with Randomized GridSearch with cross-validation</a:t>
            </a:r>
          </a:p>
          <a:p>
            <a:pPr lvl="1"/>
            <a:r>
              <a:rPr lang="en-US" sz="1400" b="1" dirty="0"/>
              <a:t>Random Forest Best performing post-tuning</a:t>
            </a:r>
          </a:p>
        </p:txBody>
      </p:sp>
      <p:pic>
        <p:nvPicPr>
          <p:cNvPr id="14" name="Picture 13">
            <a:extLst>
              <a:ext uri="{FF2B5EF4-FFF2-40B4-BE49-F238E27FC236}">
                <a16:creationId xmlns:a16="http://schemas.microsoft.com/office/drawing/2014/main" id="{A202BD47-4838-7C85-C8E0-79BEE1FFE990}"/>
              </a:ext>
            </a:extLst>
          </p:cNvPr>
          <p:cNvPicPr>
            <a:picLocks noChangeAspect="1"/>
          </p:cNvPicPr>
          <p:nvPr/>
        </p:nvPicPr>
        <p:blipFill>
          <a:blip r:embed="rId2"/>
          <a:stretch>
            <a:fillRect/>
          </a:stretch>
        </p:blipFill>
        <p:spPr>
          <a:xfrm>
            <a:off x="307617" y="4919212"/>
            <a:ext cx="3885442" cy="1100073"/>
          </a:xfrm>
          <a:prstGeom prst="rect">
            <a:avLst/>
          </a:prstGeom>
        </p:spPr>
      </p:pic>
      <p:pic>
        <p:nvPicPr>
          <p:cNvPr id="16" name="Picture 15">
            <a:extLst>
              <a:ext uri="{FF2B5EF4-FFF2-40B4-BE49-F238E27FC236}">
                <a16:creationId xmlns:a16="http://schemas.microsoft.com/office/drawing/2014/main" id="{FA5B60D6-05F8-46BD-C55D-7FCD0878DD5F}"/>
              </a:ext>
            </a:extLst>
          </p:cNvPr>
          <p:cNvPicPr>
            <a:picLocks noChangeAspect="1"/>
          </p:cNvPicPr>
          <p:nvPr/>
        </p:nvPicPr>
        <p:blipFill>
          <a:blip r:embed="rId3"/>
          <a:stretch>
            <a:fillRect/>
          </a:stretch>
        </p:blipFill>
        <p:spPr>
          <a:xfrm>
            <a:off x="5477297" y="1201735"/>
            <a:ext cx="2589445" cy="1676155"/>
          </a:xfrm>
          <a:prstGeom prst="rect">
            <a:avLst/>
          </a:prstGeom>
        </p:spPr>
      </p:pic>
      <p:pic>
        <p:nvPicPr>
          <p:cNvPr id="17" name="Picture 16">
            <a:extLst>
              <a:ext uri="{FF2B5EF4-FFF2-40B4-BE49-F238E27FC236}">
                <a16:creationId xmlns:a16="http://schemas.microsoft.com/office/drawing/2014/main" id="{8BFA3453-9621-7FB9-40A6-95ADED324086}"/>
              </a:ext>
            </a:extLst>
          </p:cNvPr>
          <p:cNvPicPr>
            <a:picLocks noChangeAspect="1"/>
          </p:cNvPicPr>
          <p:nvPr/>
        </p:nvPicPr>
        <p:blipFill>
          <a:blip r:embed="rId4"/>
          <a:stretch>
            <a:fillRect/>
          </a:stretch>
        </p:blipFill>
        <p:spPr>
          <a:xfrm>
            <a:off x="8834764" y="1161287"/>
            <a:ext cx="2687496" cy="1823584"/>
          </a:xfrm>
          <a:prstGeom prst="rect">
            <a:avLst/>
          </a:prstGeom>
        </p:spPr>
      </p:pic>
      <p:pic>
        <p:nvPicPr>
          <p:cNvPr id="19" name="Picture 18">
            <a:extLst>
              <a:ext uri="{FF2B5EF4-FFF2-40B4-BE49-F238E27FC236}">
                <a16:creationId xmlns:a16="http://schemas.microsoft.com/office/drawing/2014/main" id="{740FB1BC-96BA-6295-9449-15F46F0E7825}"/>
              </a:ext>
            </a:extLst>
          </p:cNvPr>
          <p:cNvPicPr>
            <a:picLocks noChangeAspect="1"/>
          </p:cNvPicPr>
          <p:nvPr/>
        </p:nvPicPr>
        <p:blipFill>
          <a:blip r:embed="rId5"/>
          <a:stretch>
            <a:fillRect/>
          </a:stretch>
        </p:blipFill>
        <p:spPr>
          <a:xfrm>
            <a:off x="5092470" y="3275779"/>
            <a:ext cx="3277070" cy="2084421"/>
          </a:xfrm>
          <a:prstGeom prst="rect">
            <a:avLst/>
          </a:prstGeom>
        </p:spPr>
      </p:pic>
      <p:pic>
        <p:nvPicPr>
          <p:cNvPr id="20" name="Picture 19">
            <a:extLst>
              <a:ext uri="{FF2B5EF4-FFF2-40B4-BE49-F238E27FC236}">
                <a16:creationId xmlns:a16="http://schemas.microsoft.com/office/drawing/2014/main" id="{2CC0B7FF-FD19-7EB4-D814-C20034E83096}"/>
              </a:ext>
            </a:extLst>
          </p:cNvPr>
          <p:cNvPicPr>
            <a:picLocks noChangeAspect="1"/>
          </p:cNvPicPr>
          <p:nvPr/>
        </p:nvPicPr>
        <p:blipFill>
          <a:blip r:embed="rId6"/>
          <a:stretch>
            <a:fillRect/>
          </a:stretch>
        </p:blipFill>
        <p:spPr>
          <a:xfrm>
            <a:off x="8733491" y="3275779"/>
            <a:ext cx="2897964" cy="2091176"/>
          </a:xfrm>
          <a:prstGeom prst="rect">
            <a:avLst/>
          </a:prstGeom>
        </p:spPr>
      </p:pic>
      <p:pic>
        <p:nvPicPr>
          <p:cNvPr id="21" name="Picture 20">
            <a:extLst>
              <a:ext uri="{FF2B5EF4-FFF2-40B4-BE49-F238E27FC236}">
                <a16:creationId xmlns:a16="http://schemas.microsoft.com/office/drawing/2014/main" id="{E4476688-3C6E-342A-EEA4-38737F131E1C}"/>
              </a:ext>
            </a:extLst>
          </p:cNvPr>
          <p:cNvPicPr>
            <a:picLocks noChangeAspect="1"/>
          </p:cNvPicPr>
          <p:nvPr/>
        </p:nvPicPr>
        <p:blipFill>
          <a:blip r:embed="rId7"/>
          <a:stretch>
            <a:fillRect/>
          </a:stretch>
        </p:blipFill>
        <p:spPr>
          <a:xfrm>
            <a:off x="6265781" y="5397066"/>
            <a:ext cx="4207518" cy="521593"/>
          </a:xfrm>
          <a:prstGeom prst="rect">
            <a:avLst/>
          </a:prstGeom>
        </p:spPr>
      </p:pic>
      <p:sp>
        <p:nvSpPr>
          <p:cNvPr id="22" name="TextBox 21">
            <a:extLst>
              <a:ext uri="{FF2B5EF4-FFF2-40B4-BE49-F238E27FC236}">
                <a16:creationId xmlns:a16="http://schemas.microsoft.com/office/drawing/2014/main" id="{C2D38AC3-9FA2-C232-0BCF-98CF7DE165F3}"/>
              </a:ext>
            </a:extLst>
          </p:cNvPr>
          <p:cNvSpPr txBox="1"/>
          <p:nvPr/>
        </p:nvSpPr>
        <p:spPr>
          <a:xfrm>
            <a:off x="307617" y="5996270"/>
            <a:ext cx="1587886" cy="215444"/>
          </a:xfrm>
          <a:prstGeom prst="rect">
            <a:avLst/>
          </a:prstGeom>
          <a:noFill/>
        </p:spPr>
        <p:txBody>
          <a:bodyPr wrap="square" rtlCol="0">
            <a:spAutoFit/>
          </a:bodyPr>
          <a:lstStyle/>
          <a:p>
            <a:r>
              <a:rPr lang="en-US" sz="800" b="1" i="1" dirty="0">
                <a:solidFill>
                  <a:srgbClr val="FF0000"/>
                </a:solidFill>
              </a:rPr>
              <a:t>Model Metrics Pre-Tuning</a:t>
            </a:r>
          </a:p>
        </p:txBody>
      </p:sp>
      <p:sp>
        <p:nvSpPr>
          <p:cNvPr id="23" name="TextBox 22">
            <a:extLst>
              <a:ext uri="{FF2B5EF4-FFF2-40B4-BE49-F238E27FC236}">
                <a16:creationId xmlns:a16="http://schemas.microsoft.com/office/drawing/2014/main" id="{959BC3AB-6DA1-FF2F-1243-387D29C3F5EC}"/>
              </a:ext>
            </a:extLst>
          </p:cNvPr>
          <p:cNvSpPr txBox="1"/>
          <p:nvPr/>
        </p:nvSpPr>
        <p:spPr>
          <a:xfrm>
            <a:off x="7164892" y="5847803"/>
            <a:ext cx="2589445" cy="215444"/>
          </a:xfrm>
          <a:prstGeom prst="rect">
            <a:avLst/>
          </a:prstGeom>
          <a:noFill/>
        </p:spPr>
        <p:txBody>
          <a:bodyPr wrap="square" rtlCol="0">
            <a:spAutoFit/>
          </a:bodyPr>
          <a:lstStyle/>
          <a:p>
            <a:r>
              <a:rPr lang="en-US" sz="800" b="1" i="1" dirty="0">
                <a:solidFill>
                  <a:srgbClr val="FF0000"/>
                </a:solidFill>
              </a:rPr>
              <a:t>RF Model Metrics on Test Data Post-Tuning </a:t>
            </a:r>
          </a:p>
        </p:txBody>
      </p:sp>
    </p:spTree>
    <p:extLst>
      <p:ext uri="{BB962C8B-B14F-4D97-AF65-F5344CB8AC3E}">
        <p14:creationId xmlns:p14="http://schemas.microsoft.com/office/powerpoint/2010/main" val="1224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Model Results – OVER SAMPLING</a:t>
            </a:r>
          </a:p>
        </p:txBody>
      </p:sp>
      <p:sp>
        <p:nvSpPr>
          <p:cNvPr id="12" name="Content Placeholder 1">
            <a:extLst>
              <a:ext uri="{FF2B5EF4-FFF2-40B4-BE49-F238E27FC236}">
                <a16:creationId xmlns:a16="http://schemas.microsoft.com/office/drawing/2014/main" id="{A1346C09-7FD3-DF90-0E3D-1E4D9267E004}"/>
              </a:ext>
            </a:extLst>
          </p:cNvPr>
          <p:cNvSpPr>
            <a:spLocks noGrp="1"/>
          </p:cNvSpPr>
          <p:nvPr>
            <p:ph sz="half" idx="1"/>
          </p:nvPr>
        </p:nvSpPr>
        <p:spPr>
          <a:xfrm>
            <a:off x="521001" y="1161288"/>
            <a:ext cx="4207518" cy="2941156"/>
          </a:xfrm>
        </p:spPr>
        <p:txBody>
          <a:bodyPr>
            <a:normAutofit/>
          </a:bodyPr>
          <a:lstStyle/>
          <a:p>
            <a:r>
              <a:rPr lang="en-US" sz="1600" dirty="0"/>
              <a:t>Data Trained using several methods and performance ranked based on AUPRC score</a:t>
            </a:r>
          </a:p>
          <a:p>
            <a:pPr lvl="1"/>
            <a:r>
              <a:rPr lang="en-US" sz="1400" dirty="0"/>
              <a:t>Gradient Boosting Classifier Best on initial training</a:t>
            </a:r>
          </a:p>
          <a:p>
            <a:pPr lvl="1"/>
            <a:r>
              <a:rPr lang="en-US" sz="1400" dirty="0"/>
              <a:t>Extra Trees Classifier second best</a:t>
            </a:r>
          </a:p>
          <a:p>
            <a:pPr lvl="1"/>
            <a:r>
              <a:rPr lang="en-US" sz="1400" dirty="0"/>
              <a:t>Random Forest third best</a:t>
            </a:r>
            <a:endParaRPr lang="en-US" sz="1600" dirty="0"/>
          </a:p>
          <a:p>
            <a:r>
              <a:rPr lang="en-US" sz="1600" dirty="0"/>
              <a:t>Model Tuning achieved with Randomized GridSearch with cross-validation</a:t>
            </a:r>
          </a:p>
          <a:p>
            <a:pPr lvl="1"/>
            <a:r>
              <a:rPr lang="en-US" sz="1400" b="1" dirty="0"/>
              <a:t>Gradient Boosting Classifier pre-tune better than Other Models Post-tune</a:t>
            </a:r>
          </a:p>
        </p:txBody>
      </p:sp>
      <p:pic>
        <p:nvPicPr>
          <p:cNvPr id="4" name="Picture 3">
            <a:extLst>
              <a:ext uri="{FF2B5EF4-FFF2-40B4-BE49-F238E27FC236}">
                <a16:creationId xmlns:a16="http://schemas.microsoft.com/office/drawing/2014/main" id="{B5701D59-12BF-14F6-82D6-C45B31EEFBAC}"/>
              </a:ext>
            </a:extLst>
          </p:cNvPr>
          <p:cNvPicPr>
            <a:picLocks noChangeAspect="1"/>
          </p:cNvPicPr>
          <p:nvPr/>
        </p:nvPicPr>
        <p:blipFill>
          <a:blip r:embed="rId2"/>
          <a:stretch>
            <a:fillRect/>
          </a:stretch>
        </p:blipFill>
        <p:spPr>
          <a:xfrm>
            <a:off x="388287" y="4102444"/>
            <a:ext cx="4223379" cy="1169772"/>
          </a:xfrm>
          <a:prstGeom prst="rect">
            <a:avLst/>
          </a:prstGeom>
        </p:spPr>
      </p:pic>
      <p:sp>
        <p:nvSpPr>
          <p:cNvPr id="15" name="TextBox 14">
            <a:extLst>
              <a:ext uri="{FF2B5EF4-FFF2-40B4-BE49-F238E27FC236}">
                <a16:creationId xmlns:a16="http://schemas.microsoft.com/office/drawing/2014/main" id="{3119ECA6-419F-3FB9-85ED-299E061C22D8}"/>
              </a:ext>
            </a:extLst>
          </p:cNvPr>
          <p:cNvSpPr txBox="1"/>
          <p:nvPr/>
        </p:nvSpPr>
        <p:spPr>
          <a:xfrm>
            <a:off x="388287" y="5270210"/>
            <a:ext cx="1587886" cy="215444"/>
          </a:xfrm>
          <a:prstGeom prst="rect">
            <a:avLst/>
          </a:prstGeom>
          <a:noFill/>
        </p:spPr>
        <p:txBody>
          <a:bodyPr wrap="square" rtlCol="0">
            <a:spAutoFit/>
          </a:bodyPr>
          <a:lstStyle/>
          <a:p>
            <a:r>
              <a:rPr lang="en-US" sz="800" b="1" i="1" dirty="0">
                <a:solidFill>
                  <a:srgbClr val="FF0000"/>
                </a:solidFill>
              </a:rPr>
              <a:t>Model Metrics Pre-Tuning</a:t>
            </a:r>
          </a:p>
        </p:txBody>
      </p:sp>
      <p:pic>
        <p:nvPicPr>
          <p:cNvPr id="21" name="Picture 20">
            <a:extLst>
              <a:ext uri="{FF2B5EF4-FFF2-40B4-BE49-F238E27FC236}">
                <a16:creationId xmlns:a16="http://schemas.microsoft.com/office/drawing/2014/main" id="{7830D82E-C389-C2F2-1D42-836E75E0064E}"/>
              </a:ext>
            </a:extLst>
          </p:cNvPr>
          <p:cNvPicPr>
            <a:picLocks noChangeAspect="1"/>
          </p:cNvPicPr>
          <p:nvPr/>
        </p:nvPicPr>
        <p:blipFill>
          <a:blip r:embed="rId3"/>
          <a:stretch>
            <a:fillRect/>
          </a:stretch>
        </p:blipFill>
        <p:spPr>
          <a:xfrm>
            <a:off x="6537984" y="5426254"/>
            <a:ext cx="4223379" cy="406947"/>
          </a:xfrm>
          <a:prstGeom prst="rect">
            <a:avLst/>
          </a:prstGeom>
        </p:spPr>
      </p:pic>
      <p:sp>
        <p:nvSpPr>
          <p:cNvPr id="22" name="TextBox 21">
            <a:extLst>
              <a:ext uri="{FF2B5EF4-FFF2-40B4-BE49-F238E27FC236}">
                <a16:creationId xmlns:a16="http://schemas.microsoft.com/office/drawing/2014/main" id="{92F115E9-1CCA-46CD-5B80-A814A781262B}"/>
              </a:ext>
            </a:extLst>
          </p:cNvPr>
          <p:cNvSpPr txBox="1"/>
          <p:nvPr/>
        </p:nvSpPr>
        <p:spPr>
          <a:xfrm>
            <a:off x="7697560" y="5833201"/>
            <a:ext cx="2589445" cy="215444"/>
          </a:xfrm>
          <a:prstGeom prst="rect">
            <a:avLst/>
          </a:prstGeom>
          <a:noFill/>
        </p:spPr>
        <p:txBody>
          <a:bodyPr wrap="square" rtlCol="0">
            <a:spAutoFit/>
          </a:bodyPr>
          <a:lstStyle/>
          <a:p>
            <a:r>
              <a:rPr lang="en-US" sz="800" b="1" i="1" dirty="0">
                <a:solidFill>
                  <a:srgbClr val="FF0000"/>
                </a:solidFill>
              </a:rPr>
              <a:t>GBC Model Metrics on Test Data Pre-Tuning </a:t>
            </a:r>
          </a:p>
        </p:txBody>
      </p:sp>
      <p:pic>
        <p:nvPicPr>
          <p:cNvPr id="23" name="Picture 22">
            <a:extLst>
              <a:ext uri="{FF2B5EF4-FFF2-40B4-BE49-F238E27FC236}">
                <a16:creationId xmlns:a16="http://schemas.microsoft.com/office/drawing/2014/main" id="{93825F38-1EC4-4EB4-6970-4F29643AF5D0}"/>
              </a:ext>
            </a:extLst>
          </p:cNvPr>
          <p:cNvPicPr>
            <a:picLocks noChangeAspect="1"/>
          </p:cNvPicPr>
          <p:nvPr/>
        </p:nvPicPr>
        <p:blipFill>
          <a:blip r:embed="rId4"/>
          <a:stretch>
            <a:fillRect/>
          </a:stretch>
        </p:blipFill>
        <p:spPr>
          <a:xfrm>
            <a:off x="5432017" y="1267898"/>
            <a:ext cx="2711810" cy="1676155"/>
          </a:xfrm>
          <a:prstGeom prst="rect">
            <a:avLst/>
          </a:prstGeom>
        </p:spPr>
      </p:pic>
      <p:pic>
        <p:nvPicPr>
          <p:cNvPr id="24" name="Picture 23">
            <a:extLst>
              <a:ext uri="{FF2B5EF4-FFF2-40B4-BE49-F238E27FC236}">
                <a16:creationId xmlns:a16="http://schemas.microsoft.com/office/drawing/2014/main" id="{54120810-3C8B-C8EF-33F8-2587EE3D5D39}"/>
              </a:ext>
            </a:extLst>
          </p:cNvPr>
          <p:cNvPicPr>
            <a:picLocks noChangeAspect="1"/>
          </p:cNvPicPr>
          <p:nvPr/>
        </p:nvPicPr>
        <p:blipFill>
          <a:blip r:embed="rId5"/>
          <a:stretch>
            <a:fillRect/>
          </a:stretch>
        </p:blipFill>
        <p:spPr>
          <a:xfrm>
            <a:off x="8992283" y="1205513"/>
            <a:ext cx="2678716" cy="1708629"/>
          </a:xfrm>
          <a:prstGeom prst="rect">
            <a:avLst/>
          </a:prstGeom>
        </p:spPr>
      </p:pic>
      <p:pic>
        <p:nvPicPr>
          <p:cNvPr id="25" name="Picture 24">
            <a:extLst>
              <a:ext uri="{FF2B5EF4-FFF2-40B4-BE49-F238E27FC236}">
                <a16:creationId xmlns:a16="http://schemas.microsoft.com/office/drawing/2014/main" id="{87B9A882-90A1-9C65-0C3F-4964ECC46D72}"/>
              </a:ext>
            </a:extLst>
          </p:cNvPr>
          <p:cNvPicPr>
            <a:picLocks noChangeAspect="1"/>
          </p:cNvPicPr>
          <p:nvPr/>
        </p:nvPicPr>
        <p:blipFill>
          <a:blip r:embed="rId6"/>
          <a:stretch>
            <a:fillRect/>
          </a:stretch>
        </p:blipFill>
        <p:spPr>
          <a:xfrm>
            <a:off x="8838803" y="3400930"/>
            <a:ext cx="2995936" cy="1792843"/>
          </a:xfrm>
          <a:prstGeom prst="rect">
            <a:avLst/>
          </a:prstGeom>
        </p:spPr>
      </p:pic>
      <p:pic>
        <p:nvPicPr>
          <p:cNvPr id="27" name="Picture 26">
            <a:extLst>
              <a:ext uri="{FF2B5EF4-FFF2-40B4-BE49-F238E27FC236}">
                <a16:creationId xmlns:a16="http://schemas.microsoft.com/office/drawing/2014/main" id="{F5D1734D-E66F-F661-B63F-3813047D1C7B}"/>
              </a:ext>
            </a:extLst>
          </p:cNvPr>
          <p:cNvPicPr>
            <a:picLocks noChangeAspect="1"/>
          </p:cNvPicPr>
          <p:nvPr/>
        </p:nvPicPr>
        <p:blipFill>
          <a:blip r:embed="rId7"/>
          <a:stretch>
            <a:fillRect/>
          </a:stretch>
        </p:blipFill>
        <p:spPr>
          <a:xfrm>
            <a:off x="5021821" y="3081479"/>
            <a:ext cx="3767270" cy="2307807"/>
          </a:xfrm>
          <a:prstGeom prst="rect">
            <a:avLst/>
          </a:prstGeom>
        </p:spPr>
      </p:pic>
    </p:spTree>
    <p:extLst>
      <p:ext uri="{BB962C8B-B14F-4D97-AF65-F5344CB8AC3E}">
        <p14:creationId xmlns:p14="http://schemas.microsoft.com/office/powerpoint/2010/main" val="140581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Model Results – SMOTE SAMPLING</a:t>
            </a:r>
          </a:p>
        </p:txBody>
      </p:sp>
      <p:sp>
        <p:nvSpPr>
          <p:cNvPr id="12" name="Content Placeholder 1">
            <a:extLst>
              <a:ext uri="{FF2B5EF4-FFF2-40B4-BE49-F238E27FC236}">
                <a16:creationId xmlns:a16="http://schemas.microsoft.com/office/drawing/2014/main" id="{A1346C09-7FD3-DF90-0E3D-1E4D9267E004}"/>
              </a:ext>
            </a:extLst>
          </p:cNvPr>
          <p:cNvSpPr>
            <a:spLocks noGrp="1"/>
          </p:cNvSpPr>
          <p:nvPr>
            <p:ph sz="half" idx="1"/>
          </p:nvPr>
        </p:nvSpPr>
        <p:spPr>
          <a:xfrm>
            <a:off x="521001" y="1161288"/>
            <a:ext cx="4207518" cy="2941156"/>
          </a:xfrm>
        </p:spPr>
        <p:txBody>
          <a:bodyPr>
            <a:normAutofit/>
          </a:bodyPr>
          <a:lstStyle/>
          <a:p>
            <a:r>
              <a:rPr lang="en-US" sz="1600" dirty="0"/>
              <a:t>Data Trained using several methods and performance ranked based on AUPRC score</a:t>
            </a:r>
          </a:p>
          <a:p>
            <a:pPr lvl="1"/>
            <a:r>
              <a:rPr lang="en-US" sz="1400" dirty="0"/>
              <a:t>CatBoost Classifier Best on Initial Training</a:t>
            </a:r>
          </a:p>
          <a:p>
            <a:pPr lvl="1"/>
            <a:r>
              <a:rPr lang="en-US" sz="1400" dirty="0"/>
              <a:t>Gradient Boosting Classifier second best</a:t>
            </a:r>
          </a:p>
          <a:p>
            <a:pPr lvl="1"/>
            <a:r>
              <a:rPr lang="en-US" sz="1400" dirty="0"/>
              <a:t>Light GBM third best</a:t>
            </a:r>
            <a:endParaRPr lang="en-US" sz="1600" dirty="0"/>
          </a:p>
          <a:p>
            <a:r>
              <a:rPr lang="en-US" sz="1600" dirty="0"/>
              <a:t>Model Tuning achieved with Randomized GridSearch with cross-validation</a:t>
            </a:r>
          </a:p>
          <a:p>
            <a:pPr lvl="1"/>
            <a:r>
              <a:rPr lang="en-US" sz="1400" b="1" dirty="0"/>
              <a:t>Light GBM Best performing post-tuning</a:t>
            </a:r>
          </a:p>
        </p:txBody>
      </p:sp>
      <p:sp>
        <p:nvSpPr>
          <p:cNvPr id="15" name="TextBox 14">
            <a:extLst>
              <a:ext uri="{FF2B5EF4-FFF2-40B4-BE49-F238E27FC236}">
                <a16:creationId xmlns:a16="http://schemas.microsoft.com/office/drawing/2014/main" id="{3119ECA6-419F-3FB9-85ED-299E061C22D8}"/>
              </a:ext>
            </a:extLst>
          </p:cNvPr>
          <p:cNvSpPr txBox="1"/>
          <p:nvPr/>
        </p:nvSpPr>
        <p:spPr>
          <a:xfrm>
            <a:off x="246842" y="5377932"/>
            <a:ext cx="1587886" cy="215444"/>
          </a:xfrm>
          <a:prstGeom prst="rect">
            <a:avLst/>
          </a:prstGeom>
          <a:noFill/>
        </p:spPr>
        <p:txBody>
          <a:bodyPr wrap="square" rtlCol="0">
            <a:spAutoFit/>
          </a:bodyPr>
          <a:lstStyle/>
          <a:p>
            <a:r>
              <a:rPr lang="en-US" sz="800" b="1" i="1" dirty="0">
                <a:solidFill>
                  <a:srgbClr val="FF0000"/>
                </a:solidFill>
              </a:rPr>
              <a:t>Model Metrics Pre-Tuning</a:t>
            </a:r>
          </a:p>
        </p:txBody>
      </p:sp>
      <p:sp>
        <p:nvSpPr>
          <p:cNvPr id="22" name="TextBox 21">
            <a:extLst>
              <a:ext uri="{FF2B5EF4-FFF2-40B4-BE49-F238E27FC236}">
                <a16:creationId xmlns:a16="http://schemas.microsoft.com/office/drawing/2014/main" id="{92F115E9-1CCA-46CD-5B80-A814A781262B}"/>
              </a:ext>
            </a:extLst>
          </p:cNvPr>
          <p:cNvSpPr txBox="1"/>
          <p:nvPr/>
        </p:nvSpPr>
        <p:spPr>
          <a:xfrm>
            <a:off x="7042914" y="5760999"/>
            <a:ext cx="2589445" cy="215444"/>
          </a:xfrm>
          <a:prstGeom prst="rect">
            <a:avLst/>
          </a:prstGeom>
          <a:noFill/>
        </p:spPr>
        <p:txBody>
          <a:bodyPr wrap="square" rtlCol="0">
            <a:spAutoFit/>
          </a:bodyPr>
          <a:lstStyle/>
          <a:p>
            <a:r>
              <a:rPr lang="en-US" sz="800" b="1" i="1" dirty="0">
                <a:solidFill>
                  <a:srgbClr val="FF0000"/>
                </a:solidFill>
              </a:rPr>
              <a:t>LightGBM Model Metrics on Test Data Post-Tuning </a:t>
            </a:r>
          </a:p>
        </p:txBody>
      </p:sp>
      <p:pic>
        <p:nvPicPr>
          <p:cNvPr id="5" name="Picture 4">
            <a:extLst>
              <a:ext uri="{FF2B5EF4-FFF2-40B4-BE49-F238E27FC236}">
                <a16:creationId xmlns:a16="http://schemas.microsoft.com/office/drawing/2014/main" id="{089B51C0-D3F7-16CD-820A-E0481D3D5D80}"/>
              </a:ext>
            </a:extLst>
          </p:cNvPr>
          <p:cNvPicPr>
            <a:picLocks noChangeAspect="1"/>
          </p:cNvPicPr>
          <p:nvPr/>
        </p:nvPicPr>
        <p:blipFill>
          <a:blip r:embed="rId2"/>
          <a:stretch>
            <a:fillRect/>
          </a:stretch>
        </p:blipFill>
        <p:spPr>
          <a:xfrm>
            <a:off x="246842" y="4204445"/>
            <a:ext cx="4755836" cy="1195901"/>
          </a:xfrm>
          <a:prstGeom prst="rect">
            <a:avLst/>
          </a:prstGeom>
        </p:spPr>
      </p:pic>
      <p:pic>
        <p:nvPicPr>
          <p:cNvPr id="7" name="Picture 6">
            <a:extLst>
              <a:ext uri="{FF2B5EF4-FFF2-40B4-BE49-F238E27FC236}">
                <a16:creationId xmlns:a16="http://schemas.microsoft.com/office/drawing/2014/main" id="{F7BF5366-8207-B50A-687C-E644A877F660}"/>
              </a:ext>
            </a:extLst>
          </p:cNvPr>
          <p:cNvPicPr>
            <a:picLocks noChangeAspect="1"/>
          </p:cNvPicPr>
          <p:nvPr/>
        </p:nvPicPr>
        <p:blipFill>
          <a:blip r:embed="rId3"/>
          <a:stretch>
            <a:fillRect/>
          </a:stretch>
        </p:blipFill>
        <p:spPr>
          <a:xfrm>
            <a:off x="6341108" y="5224365"/>
            <a:ext cx="4366053" cy="469957"/>
          </a:xfrm>
          <a:prstGeom prst="rect">
            <a:avLst/>
          </a:prstGeom>
        </p:spPr>
      </p:pic>
      <p:pic>
        <p:nvPicPr>
          <p:cNvPr id="9" name="Picture 8">
            <a:extLst>
              <a:ext uri="{FF2B5EF4-FFF2-40B4-BE49-F238E27FC236}">
                <a16:creationId xmlns:a16="http://schemas.microsoft.com/office/drawing/2014/main" id="{0B5FF3B7-3E45-B8EF-FFB7-DBC3459B2FE6}"/>
              </a:ext>
            </a:extLst>
          </p:cNvPr>
          <p:cNvPicPr>
            <a:picLocks noChangeAspect="1"/>
          </p:cNvPicPr>
          <p:nvPr/>
        </p:nvPicPr>
        <p:blipFill>
          <a:blip r:embed="rId4"/>
          <a:stretch>
            <a:fillRect/>
          </a:stretch>
        </p:blipFill>
        <p:spPr>
          <a:xfrm>
            <a:off x="8980151" y="1171881"/>
            <a:ext cx="2559654" cy="1683675"/>
          </a:xfrm>
          <a:prstGeom prst="rect">
            <a:avLst/>
          </a:prstGeom>
        </p:spPr>
      </p:pic>
      <p:pic>
        <p:nvPicPr>
          <p:cNvPr id="11" name="Picture 10">
            <a:extLst>
              <a:ext uri="{FF2B5EF4-FFF2-40B4-BE49-F238E27FC236}">
                <a16:creationId xmlns:a16="http://schemas.microsoft.com/office/drawing/2014/main" id="{844FC8F3-DD1F-90AC-D519-95AE87904E16}"/>
              </a:ext>
            </a:extLst>
          </p:cNvPr>
          <p:cNvPicPr>
            <a:picLocks noChangeAspect="1"/>
          </p:cNvPicPr>
          <p:nvPr/>
        </p:nvPicPr>
        <p:blipFill>
          <a:blip r:embed="rId5"/>
          <a:stretch>
            <a:fillRect/>
          </a:stretch>
        </p:blipFill>
        <p:spPr>
          <a:xfrm>
            <a:off x="5461965" y="1156615"/>
            <a:ext cx="2515174" cy="1738964"/>
          </a:xfrm>
          <a:prstGeom prst="rect">
            <a:avLst/>
          </a:prstGeom>
        </p:spPr>
      </p:pic>
      <p:pic>
        <p:nvPicPr>
          <p:cNvPr id="14" name="Picture 13">
            <a:extLst>
              <a:ext uri="{FF2B5EF4-FFF2-40B4-BE49-F238E27FC236}">
                <a16:creationId xmlns:a16="http://schemas.microsoft.com/office/drawing/2014/main" id="{40E348C0-4DBB-39E3-FD9F-F5D9A28E0D72}"/>
              </a:ext>
            </a:extLst>
          </p:cNvPr>
          <p:cNvPicPr>
            <a:picLocks noChangeAspect="1"/>
          </p:cNvPicPr>
          <p:nvPr/>
        </p:nvPicPr>
        <p:blipFill>
          <a:blip r:embed="rId6"/>
          <a:stretch>
            <a:fillRect/>
          </a:stretch>
        </p:blipFill>
        <p:spPr>
          <a:xfrm>
            <a:off x="8902241" y="3195331"/>
            <a:ext cx="2965579" cy="1990735"/>
          </a:xfrm>
          <a:prstGeom prst="rect">
            <a:avLst/>
          </a:prstGeom>
        </p:spPr>
      </p:pic>
      <p:pic>
        <p:nvPicPr>
          <p:cNvPr id="17" name="Picture 16">
            <a:extLst>
              <a:ext uri="{FF2B5EF4-FFF2-40B4-BE49-F238E27FC236}">
                <a16:creationId xmlns:a16="http://schemas.microsoft.com/office/drawing/2014/main" id="{02B85C00-EFCE-3966-F16F-8527A10CD0CF}"/>
              </a:ext>
            </a:extLst>
          </p:cNvPr>
          <p:cNvPicPr>
            <a:picLocks noChangeAspect="1"/>
          </p:cNvPicPr>
          <p:nvPr/>
        </p:nvPicPr>
        <p:blipFill>
          <a:blip r:embed="rId7"/>
          <a:stretch>
            <a:fillRect/>
          </a:stretch>
        </p:blipFill>
        <p:spPr>
          <a:xfrm>
            <a:off x="5319070" y="3214348"/>
            <a:ext cx="3447689" cy="1835618"/>
          </a:xfrm>
          <a:prstGeom prst="rect">
            <a:avLst/>
          </a:prstGeom>
        </p:spPr>
      </p:pic>
    </p:spTree>
    <p:extLst>
      <p:ext uri="{BB962C8B-B14F-4D97-AF65-F5344CB8AC3E}">
        <p14:creationId xmlns:p14="http://schemas.microsoft.com/office/powerpoint/2010/main" val="80569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10A96-9DCD-4827-AEA0-FE92D4682CE9}"/>
              </a:ext>
            </a:extLst>
          </p:cNvPr>
          <p:cNvSpPr>
            <a:spLocks noGrp="1"/>
          </p:cNvSpPr>
          <p:nvPr>
            <p:ph sz="half" idx="1"/>
          </p:nvPr>
        </p:nvSpPr>
        <p:spPr>
          <a:xfrm>
            <a:off x="453708" y="1083022"/>
            <a:ext cx="4719425" cy="3654078"/>
          </a:xfrm>
        </p:spPr>
        <p:txBody>
          <a:bodyPr>
            <a:normAutofit/>
          </a:bodyPr>
          <a:lstStyle/>
          <a:p>
            <a:r>
              <a:rPr lang="en-US" sz="1600" dirty="0"/>
              <a:t>Gradient Boosting Classifier for the Over sampling technique offers the most balanced results having high AUPRC, F1-Score &amp; Recall.  </a:t>
            </a:r>
          </a:p>
          <a:p>
            <a:r>
              <a:rPr lang="en-US" sz="1600" dirty="0"/>
              <a:t>Important Features to guide simple rule formulation based on GBC are:</a:t>
            </a:r>
          </a:p>
          <a:p>
            <a:pPr lvl="1"/>
            <a:r>
              <a:rPr lang="en-US" sz="1400" dirty="0"/>
              <a:t>Age of First Use of Cocaine (COCAGE)</a:t>
            </a:r>
          </a:p>
          <a:p>
            <a:pPr lvl="1"/>
            <a:r>
              <a:rPr lang="en-US" sz="1400" dirty="0"/>
              <a:t>Hallucinogen Use Recency (HALLUCREC)</a:t>
            </a:r>
          </a:p>
          <a:p>
            <a:pPr lvl="1"/>
            <a:r>
              <a:rPr lang="en-US" sz="1400" dirty="0"/>
              <a:t>Arrest History (BOOKED)</a:t>
            </a:r>
          </a:p>
          <a:p>
            <a:pPr lvl="1"/>
            <a:r>
              <a:rPr lang="en-US" sz="1400" dirty="0"/>
              <a:t>Daily Cigarette use Age (CIGAGE)</a:t>
            </a:r>
          </a:p>
          <a:p>
            <a:pPr lvl="1"/>
            <a:r>
              <a:rPr lang="en-US" sz="1400" dirty="0"/>
              <a:t>Cigarette Use Recency (CIGREC)</a:t>
            </a:r>
          </a:p>
          <a:p>
            <a:pPr lvl="1"/>
            <a:r>
              <a:rPr lang="en-US" sz="1400" dirty="0"/>
              <a:t>Age of Marijuana First Use (MJAGE)</a:t>
            </a:r>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Evaluation</a:t>
            </a:r>
          </a:p>
        </p:txBody>
      </p:sp>
      <p:pic>
        <p:nvPicPr>
          <p:cNvPr id="10" name="Picture 9">
            <a:extLst>
              <a:ext uri="{FF2B5EF4-FFF2-40B4-BE49-F238E27FC236}">
                <a16:creationId xmlns:a16="http://schemas.microsoft.com/office/drawing/2014/main" id="{C72EF06A-9B5D-840A-879B-B3B750F061E2}"/>
              </a:ext>
            </a:extLst>
          </p:cNvPr>
          <p:cNvPicPr>
            <a:picLocks noChangeAspect="1"/>
          </p:cNvPicPr>
          <p:nvPr/>
        </p:nvPicPr>
        <p:blipFill>
          <a:blip r:embed="rId2"/>
          <a:stretch>
            <a:fillRect/>
          </a:stretch>
        </p:blipFill>
        <p:spPr>
          <a:xfrm>
            <a:off x="5543498" y="1365345"/>
            <a:ext cx="6342935" cy="2818232"/>
          </a:xfrm>
          <a:prstGeom prst="rect">
            <a:avLst/>
          </a:prstGeom>
        </p:spPr>
      </p:pic>
    </p:spTree>
    <p:extLst>
      <p:ext uri="{BB962C8B-B14F-4D97-AF65-F5344CB8AC3E}">
        <p14:creationId xmlns:p14="http://schemas.microsoft.com/office/powerpoint/2010/main" val="109005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p:txBody>
          <a:bodyPr>
            <a:normAutofit/>
          </a:bodyPr>
          <a:lstStyle/>
          <a:p>
            <a:r>
              <a:rPr lang="en-US" dirty="0"/>
              <a:t>Discussion – Important Feature EDA</a:t>
            </a:r>
          </a:p>
        </p:txBody>
      </p:sp>
      <p:pic>
        <p:nvPicPr>
          <p:cNvPr id="8" name="Picture 7">
            <a:extLst>
              <a:ext uri="{FF2B5EF4-FFF2-40B4-BE49-F238E27FC236}">
                <a16:creationId xmlns:a16="http://schemas.microsoft.com/office/drawing/2014/main" id="{86531CDF-2695-0162-B263-67A826010A32}"/>
              </a:ext>
            </a:extLst>
          </p:cNvPr>
          <p:cNvPicPr>
            <a:picLocks noChangeAspect="1"/>
          </p:cNvPicPr>
          <p:nvPr/>
        </p:nvPicPr>
        <p:blipFill>
          <a:blip r:embed="rId2"/>
          <a:stretch>
            <a:fillRect/>
          </a:stretch>
        </p:blipFill>
        <p:spPr>
          <a:xfrm>
            <a:off x="7998940" y="1074023"/>
            <a:ext cx="3312220" cy="2625847"/>
          </a:xfrm>
          <a:prstGeom prst="rect">
            <a:avLst/>
          </a:prstGeom>
        </p:spPr>
      </p:pic>
      <p:pic>
        <p:nvPicPr>
          <p:cNvPr id="9" name="Picture 8">
            <a:extLst>
              <a:ext uri="{FF2B5EF4-FFF2-40B4-BE49-F238E27FC236}">
                <a16:creationId xmlns:a16="http://schemas.microsoft.com/office/drawing/2014/main" id="{5F84654D-30C7-BEC8-D43D-A7EC25BFCE1E}"/>
              </a:ext>
            </a:extLst>
          </p:cNvPr>
          <p:cNvPicPr>
            <a:picLocks noChangeAspect="1"/>
          </p:cNvPicPr>
          <p:nvPr/>
        </p:nvPicPr>
        <p:blipFill>
          <a:blip r:embed="rId3"/>
          <a:stretch>
            <a:fillRect/>
          </a:stretch>
        </p:blipFill>
        <p:spPr>
          <a:xfrm>
            <a:off x="4149117" y="1074024"/>
            <a:ext cx="3448480" cy="2628048"/>
          </a:xfrm>
          <a:prstGeom prst="rect">
            <a:avLst/>
          </a:prstGeom>
        </p:spPr>
      </p:pic>
      <p:pic>
        <p:nvPicPr>
          <p:cNvPr id="10" name="Picture 9">
            <a:extLst>
              <a:ext uri="{FF2B5EF4-FFF2-40B4-BE49-F238E27FC236}">
                <a16:creationId xmlns:a16="http://schemas.microsoft.com/office/drawing/2014/main" id="{0259DF32-DEA1-54E2-E3C3-E25DB35E9F07}"/>
              </a:ext>
            </a:extLst>
          </p:cNvPr>
          <p:cNvPicPr>
            <a:picLocks noChangeAspect="1"/>
          </p:cNvPicPr>
          <p:nvPr/>
        </p:nvPicPr>
        <p:blipFill>
          <a:blip r:embed="rId4"/>
          <a:stretch>
            <a:fillRect/>
          </a:stretch>
        </p:blipFill>
        <p:spPr>
          <a:xfrm>
            <a:off x="521000" y="1076224"/>
            <a:ext cx="3448481" cy="2625848"/>
          </a:xfrm>
          <a:prstGeom prst="rect">
            <a:avLst/>
          </a:prstGeom>
        </p:spPr>
      </p:pic>
      <p:pic>
        <p:nvPicPr>
          <p:cNvPr id="11" name="Picture 10">
            <a:extLst>
              <a:ext uri="{FF2B5EF4-FFF2-40B4-BE49-F238E27FC236}">
                <a16:creationId xmlns:a16="http://schemas.microsoft.com/office/drawing/2014/main" id="{25137FE3-25D6-6C2A-AF12-8024F5259F1E}"/>
              </a:ext>
            </a:extLst>
          </p:cNvPr>
          <p:cNvPicPr>
            <a:picLocks noChangeAspect="1"/>
          </p:cNvPicPr>
          <p:nvPr/>
        </p:nvPicPr>
        <p:blipFill rotWithShape="1">
          <a:blip r:embed="rId5"/>
          <a:srcRect t="1993"/>
          <a:stretch/>
        </p:blipFill>
        <p:spPr>
          <a:xfrm>
            <a:off x="3773414" y="4183071"/>
            <a:ext cx="4357332" cy="2059382"/>
          </a:xfrm>
          <a:prstGeom prst="rect">
            <a:avLst/>
          </a:prstGeom>
        </p:spPr>
      </p:pic>
    </p:spTree>
    <p:extLst>
      <p:ext uri="{BB962C8B-B14F-4D97-AF65-F5344CB8AC3E}">
        <p14:creationId xmlns:p14="http://schemas.microsoft.com/office/powerpoint/2010/main" val="334602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98675-36CA-4B1D-B226-7CA5E10DCDFC}"/>
              </a:ext>
            </a:extLst>
          </p:cNvPr>
          <p:cNvSpPr>
            <a:spLocks noGrp="1"/>
          </p:cNvSpPr>
          <p:nvPr>
            <p:ph idx="1"/>
          </p:nvPr>
        </p:nvSpPr>
        <p:spPr>
          <a:xfrm>
            <a:off x="521000" y="1106124"/>
            <a:ext cx="11349724" cy="2172535"/>
          </a:xfrm>
        </p:spPr>
        <p:txBody>
          <a:bodyPr>
            <a:normAutofit/>
          </a:bodyPr>
          <a:lstStyle/>
          <a:p>
            <a:pPr marL="0" indent="0" algn="just">
              <a:buNone/>
            </a:pPr>
            <a:r>
              <a:rPr lang="en-US" dirty="0"/>
              <a:t>Based on the Analysis of Some of the Key features we can formulate a 2 simple rules for easy identification of likely meth usage</a:t>
            </a:r>
          </a:p>
          <a:p>
            <a:pPr marL="342900" indent="-342900" algn="just">
              <a:buFont typeface="+mj-lt"/>
              <a:buAutoNum type="arabicPeriod"/>
            </a:pPr>
            <a:r>
              <a:rPr lang="en-US" sz="1600" dirty="0"/>
              <a:t>User with </a:t>
            </a:r>
            <a:r>
              <a:rPr lang="en-US" sz="1600" b="1" dirty="0"/>
              <a:t>early Marijuana </a:t>
            </a:r>
            <a:r>
              <a:rPr lang="en-US" sz="1600" dirty="0"/>
              <a:t>usage history (&lt;18 years), </a:t>
            </a:r>
            <a:r>
              <a:rPr lang="en-US" sz="1600" b="1" dirty="0"/>
              <a:t>Adult Cocaine usage </a:t>
            </a:r>
            <a:r>
              <a:rPr lang="en-US" sz="1600" dirty="0"/>
              <a:t>and </a:t>
            </a:r>
            <a:r>
              <a:rPr lang="en-US" sz="1600" b="1" dirty="0"/>
              <a:t>Hallucinogen use </a:t>
            </a:r>
            <a:r>
              <a:rPr lang="en-US" sz="1600" dirty="0"/>
              <a:t>within the </a:t>
            </a:r>
            <a:r>
              <a:rPr lang="en-US" sz="1600" b="1" dirty="0"/>
              <a:t>past year</a:t>
            </a:r>
            <a:r>
              <a:rPr lang="en-US" sz="1600" dirty="0"/>
              <a:t> </a:t>
            </a:r>
            <a:r>
              <a:rPr lang="en-US" sz="1600" b="1" dirty="0">
                <a:solidFill>
                  <a:srgbClr val="FF0000"/>
                </a:solidFill>
              </a:rPr>
              <a:t>more likely </a:t>
            </a:r>
            <a:r>
              <a:rPr lang="en-US" sz="1600" dirty="0"/>
              <a:t>to delve into meth usage in mid 30’s to 40’s</a:t>
            </a:r>
          </a:p>
          <a:p>
            <a:pPr marL="342900" indent="-342900" algn="just">
              <a:buFont typeface="+mj-lt"/>
              <a:buAutoNum type="arabicPeriod"/>
            </a:pPr>
            <a:r>
              <a:rPr lang="en-US" sz="1600" dirty="0"/>
              <a:t>User with </a:t>
            </a:r>
            <a:r>
              <a:rPr lang="en-US" sz="1600" b="1" dirty="0"/>
              <a:t>no history of cocaine or hallucinogen usage </a:t>
            </a:r>
            <a:r>
              <a:rPr lang="en-US" sz="1600" dirty="0"/>
              <a:t>and adult usage of marijuana </a:t>
            </a:r>
            <a:r>
              <a:rPr lang="en-US" sz="1600" b="1" dirty="0">
                <a:solidFill>
                  <a:srgbClr val="FF0000"/>
                </a:solidFill>
              </a:rPr>
              <a:t>less likely </a:t>
            </a:r>
            <a:r>
              <a:rPr lang="en-US" sz="1600" dirty="0"/>
              <a:t>to delve into meth usage</a:t>
            </a:r>
          </a:p>
        </p:txBody>
      </p:sp>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p:txBody>
          <a:bodyPr>
            <a:normAutofit/>
          </a:bodyPr>
          <a:lstStyle/>
          <a:p>
            <a:r>
              <a:rPr lang="en-US" dirty="0"/>
              <a:t>Discussion –Rule Formulation</a:t>
            </a:r>
          </a:p>
        </p:txBody>
      </p:sp>
    </p:spTree>
    <p:extLst>
      <p:ext uri="{BB962C8B-B14F-4D97-AF65-F5344CB8AC3E}">
        <p14:creationId xmlns:p14="http://schemas.microsoft.com/office/powerpoint/2010/main" val="383661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a:xfrm>
            <a:off x="521000" y="339108"/>
            <a:ext cx="10704715" cy="644777"/>
          </a:xfrm>
        </p:spPr>
        <p:txBody>
          <a:bodyPr vert="horz" lIns="91440" tIns="45720" rIns="91440" bIns="45720" rtlCol="0" anchor="ctr">
            <a:normAutofit/>
          </a:bodyPr>
          <a:lstStyle/>
          <a:p>
            <a:r>
              <a:rPr lang="en-US" dirty="0"/>
              <a:t>Discussion – Decision Tree Rule Formulation</a:t>
            </a:r>
          </a:p>
        </p:txBody>
      </p:sp>
      <p:pic>
        <p:nvPicPr>
          <p:cNvPr id="114" name="Picture 113">
            <a:extLst>
              <a:ext uri="{FF2B5EF4-FFF2-40B4-BE49-F238E27FC236}">
                <a16:creationId xmlns:a16="http://schemas.microsoft.com/office/drawing/2014/main" id="{593AE736-2029-4E4F-21AC-0CDC836230DD}"/>
              </a:ext>
            </a:extLst>
          </p:cNvPr>
          <p:cNvPicPr>
            <a:picLocks noChangeAspect="1"/>
          </p:cNvPicPr>
          <p:nvPr/>
        </p:nvPicPr>
        <p:blipFill>
          <a:blip r:embed="rId2"/>
          <a:stretch>
            <a:fillRect/>
          </a:stretch>
        </p:blipFill>
        <p:spPr>
          <a:xfrm>
            <a:off x="1231039" y="1573748"/>
            <a:ext cx="9729921" cy="3046237"/>
          </a:xfrm>
          <a:prstGeom prst="rect">
            <a:avLst/>
          </a:prstGeom>
        </p:spPr>
      </p:pic>
    </p:spTree>
    <p:extLst>
      <p:ext uri="{BB962C8B-B14F-4D97-AF65-F5344CB8AC3E}">
        <p14:creationId xmlns:p14="http://schemas.microsoft.com/office/powerpoint/2010/main" val="2139512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98675-36CA-4B1D-B226-7CA5E10DCDFC}"/>
              </a:ext>
            </a:extLst>
          </p:cNvPr>
          <p:cNvSpPr>
            <a:spLocks noGrp="1"/>
          </p:cNvSpPr>
          <p:nvPr>
            <p:ph idx="1"/>
          </p:nvPr>
        </p:nvSpPr>
        <p:spPr>
          <a:xfrm>
            <a:off x="914400" y="1163788"/>
            <a:ext cx="10351728" cy="3432926"/>
          </a:xfrm>
        </p:spPr>
        <p:txBody>
          <a:bodyPr>
            <a:normAutofit/>
          </a:bodyPr>
          <a:lstStyle/>
          <a:p>
            <a:r>
              <a:rPr lang="en-US" sz="1800" dirty="0"/>
              <a:t>This study has demonstrated the effectiveness of oversampling and tree-based ensembles in imbalanced classification problems</a:t>
            </a:r>
          </a:p>
          <a:p>
            <a:r>
              <a:rPr lang="en-US" sz="1800" dirty="0"/>
              <a:t>Through combination of model feature importance and EDA, simple rules have been identified that can help the U.S department of health identify likely meth users and perhaps make effort in reducing meth-related deaths</a:t>
            </a:r>
          </a:p>
          <a:p>
            <a:r>
              <a:rPr lang="en-US" sz="1800" dirty="0"/>
              <a:t>Underage Marijuana usage has been linked to adult meth usage and the U.S government may try to enforce restrictions to ensure no child marijuana abuse</a:t>
            </a:r>
          </a:p>
          <a:p>
            <a:r>
              <a:rPr lang="en-US" sz="1800" dirty="0"/>
              <a:t>For Further research on the topic, researchers may investigate societal influences that lead to meth usage</a:t>
            </a:r>
          </a:p>
        </p:txBody>
      </p:sp>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p:txBody>
          <a:bodyPr/>
          <a:lstStyle/>
          <a:p>
            <a:r>
              <a:rPr lang="en-US" dirty="0"/>
              <a:t>Conclusion</a:t>
            </a:r>
          </a:p>
        </p:txBody>
      </p:sp>
    </p:spTree>
    <p:extLst>
      <p:ext uri="{BB962C8B-B14F-4D97-AF65-F5344CB8AC3E}">
        <p14:creationId xmlns:p14="http://schemas.microsoft.com/office/powerpoint/2010/main" val="249738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6A3F8C-A154-449C-BA09-85CED422D8FB}"/>
              </a:ext>
            </a:extLst>
          </p:cNvPr>
          <p:cNvSpPr>
            <a:spLocks noGrp="1"/>
          </p:cNvSpPr>
          <p:nvPr>
            <p:ph idx="1"/>
          </p:nvPr>
        </p:nvSpPr>
        <p:spPr>
          <a:xfrm>
            <a:off x="521000" y="1079157"/>
            <a:ext cx="10066989" cy="4909751"/>
          </a:xfrm>
        </p:spPr>
        <p:txBody>
          <a:bodyPr>
            <a:normAutofit lnSpcReduction="10000"/>
          </a:bodyPr>
          <a:lstStyle/>
          <a:p>
            <a:pPr marL="0" indent="0">
              <a:buNone/>
            </a:pPr>
            <a:r>
              <a:rPr lang="en-US" b="1" dirty="0"/>
              <a:t>Motivation</a:t>
            </a:r>
          </a:p>
          <a:p>
            <a:r>
              <a:rPr lang="en-US" sz="1600" dirty="0"/>
              <a:t>In recent years, deaths in the U.S from meth overdose has risen (NIH, 2021)</a:t>
            </a:r>
          </a:p>
          <a:p>
            <a:r>
              <a:rPr lang="en-US" sz="1600" dirty="0"/>
              <a:t>Investigation of factors that can be indicative of likely meth usage required</a:t>
            </a:r>
          </a:p>
          <a:p>
            <a:pPr marL="0" indent="0">
              <a:buNone/>
            </a:pPr>
            <a:endParaRPr lang="en-US" dirty="0"/>
          </a:p>
          <a:p>
            <a:pPr marL="0" indent="0">
              <a:buNone/>
            </a:pPr>
            <a:r>
              <a:rPr lang="en-US" b="1" dirty="0"/>
              <a:t>Project Objectives </a:t>
            </a:r>
          </a:p>
          <a:p>
            <a:r>
              <a:rPr lang="en-US" sz="1600" dirty="0"/>
              <a:t>Feature selection to identify key predictors out of over 2000+ features</a:t>
            </a:r>
          </a:p>
          <a:p>
            <a:r>
              <a:rPr lang="en-US" sz="1600" dirty="0"/>
              <a:t>Explore different sampling techniques for dealing with data imbalance and its effects on model performance</a:t>
            </a:r>
          </a:p>
          <a:p>
            <a:r>
              <a:rPr lang="en-US" sz="1600" dirty="0"/>
              <a:t>Create a well-tuned Machine Learning model(s) that classifies an adult with substance abuse history as a Meth user</a:t>
            </a:r>
          </a:p>
          <a:p>
            <a:r>
              <a:rPr lang="en-US" sz="1600" dirty="0"/>
              <a:t>Define Simple rules for meth usage identification amongst persons with substance abuse history</a:t>
            </a:r>
          </a:p>
          <a:p>
            <a:pPr marL="0" indent="0">
              <a:buNone/>
            </a:pPr>
            <a:endParaRPr lang="en-US" sz="1600" dirty="0"/>
          </a:p>
          <a:p>
            <a:pPr marL="0" indent="0">
              <a:buNone/>
            </a:pPr>
            <a:r>
              <a:rPr lang="en-US" b="1" dirty="0"/>
              <a:t>Personal Objectives</a:t>
            </a:r>
          </a:p>
          <a:p>
            <a:r>
              <a:rPr lang="en-US" sz="1600" dirty="0"/>
              <a:t>Understand interdependency of substance abuse</a:t>
            </a:r>
          </a:p>
          <a:p>
            <a:r>
              <a:rPr lang="en-US" sz="1600" dirty="0"/>
              <a:t>Utilize AutoML tools</a:t>
            </a:r>
          </a:p>
          <a:p>
            <a:pPr marL="0" indent="0">
              <a:buNone/>
            </a:pPr>
            <a:endParaRPr lang="en-US" sz="1600" dirty="0"/>
          </a:p>
        </p:txBody>
      </p:sp>
      <p:sp>
        <p:nvSpPr>
          <p:cNvPr id="3" name="Text Placeholder 2">
            <a:extLst>
              <a:ext uri="{FF2B5EF4-FFF2-40B4-BE49-F238E27FC236}">
                <a16:creationId xmlns:a16="http://schemas.microsoft.com/office/drawing/2014/main" id="{B8BAC52F-27CF-4652-86D9-3822E8DD8872}"/>
              </a:ext>
            </a:extLst>
          </p:cNvPr>
          <p:cNvSpPr>
            <a:spLocks noGrp="1"/>
          </p:cNvSpPr>
          <p:nvPr>
            <p:ph type="body" sz="quarter" idx="10"/>
          </p:nvPr>
        </p:nvSpPr>
        <p:spPr/>
        <p:txBody>
          <a:bodyPr/>
          <a:lstStyle/>
          <a:p>
            <a:r>
              <a:rPr lang="en-US" dirty="0"/>
              <a:t>Project Definition</a:t>
            </a:r>
          </a:p>
        </p:txBody>
      </p:sp>
      <p:sp>
        <p:nvSpPr>
          <p:cNvPr id="4" name="TextBox 3">
            <a:extLst>
              <a:ext uri="{FF2B5EF4-FFF2-40B4-BE49-F238E27FC236}">
                <a16:creationId xmlns:a16="http://schemas.microsoft.com/office/drawing/2014/main" id="{B2CF343E-37A3-8415-9203-65713D1C4804}"/>
              </a:ext>
            </a:extLst>
          </p:cNvPr>
          <p:cNvSpPr txBox="1"/>
          <p:nvPr/>
        </p:nvSpPr>
        <p:spPr>
          <a:xfrm>
            <a:off x="9350062" y="5839419"/>
            <a:ext cx="2767681" cy="369332"/>
          </a:xfrm>
          <a:prstGeom prst="rect">
            <a:avLst/>
          </a:prstGeom>
          <a:noFill/>
        </p:spPr>
        <p:txBody>
          <a:bodyPr wrap="none" rtlCol="0">
            <a:spAutoFit/>
          </a:bodyPr>
          <a:lstStyle/>
          <a:p>
            <a:r>
              <a:rPr lang="en-US" dirty="0"/>
              <a:t>Advisor:  Prof. Brian Fiedler</a:t>
            </a:r>
          </a:p>
        </p:txBody>
      </p:sp>
    </p:spTree>
    <p:extLst>
      <p:ext uri="{BB962C8B-B14F-4D97-AF65-F5344CB8AC3E}">
        <p14:creationId xmlns:p14="http://schemas.microsoft.com/office/powerpoint/2010/main" val="42848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98675-36CA-4B1D-B226-7CA5E10DCDFC}"/>
              </a:ext>
            </a:extLst>
          </p:cNvPr>
          <p:cNvSpPr>
            <a:spLocks noGrp="1"/>
          </p:cNvSpPr>
          <p:nvPr>
            <p:ph idx="1"/>
          </p:nvPr>
        </p:nvSpPr>
        <p:spPr>
          <a:xfrm>
            <a:off x="521000" y="1213215"/>
            <a:ext cx="10195560" cy="3358785"/>
          </a:xfrm>
        </p:spPr>
        <p:txBody>
          <a:bodyPr>
            <a:normAutofit fontScale="92500" lnSpcReduction="20000"/>
          </a:bodyPr>
          <a:lstStyle/>
          <a:p>
            <a:r>
              <a:rPr lang="en-US" sz="1800" dirty="0"/>
              <a:t>The data was obtained from 2020 National Survey on Drug use and Health (NSDUH) available here</a:t>
            </a:r>
          </a:p>
          <a:p>
            <a:pPr marL="0" indent="0">
              <a:buNone/>
            </a:pPr>
            <a:endParaRPr lang="en-US" sz="1800" dirty="0"/>
          </a:p>
          <a:p>
            <a:r>
              <a:rPr lang="en-US" sz="1800" dirty="0"/>
              <a:t>Data stored as tab delimited file initially processed into a csv file for further use</a:t>
            </a:r>
          </a:p>
          <a:p>
            <a:pPr marL="0" indent="0">
              <a:buNone/>
            </a:pPr>
            <a:endParaRPr lang="en-US" sz="1800" dirty="0"/>
          </a:p>
          <a:p>
            <a:r>
              <a:rPr lang="en-US" sz="1800" dirty="0"/>
              <a:t>Initial Dataset consisted of </a:t>
            </a:r>
            <a:r>
              <a:rPr lang="en-US" sz="1800" b="1" dirty="0"/>
              <a:t>32893 row </a:t>
            </a:r>
            <a:r>
              <a:rPr lang="en-US" sz="1800" dirty="0"/>
              <a:t>entries and </a:t>
            </a:r>
            <a:r>
              <a:rPr lang="en-US" sz="1800" b="1" dirty="0"/>
              <a:t>2889 columns </a:t>
            </a:r>
            <a:r>
              <a:rPr lang="en-US" sz="1800" dirty="0"/>
              <a:t>with a total size of over </a:t>
            </a:r>
            <a:r>
              <a:rPr lang="en-US" sz="1800" b="1" dirty="0"/>
              <a:t>725 megabytes</a:t>
            </a:r>
          </a:p>
          <a:p>
            <a:pPr marL="0" indent="0">
              <a:buNone/>
            </a:pPr>
            <a:endParaRPr lang="en-US" sz="1800" b="1" dirty="0"/>
          </a:p>
          <a:p>
            <a:r>
              <a:rPr lang="en-US" sz="1800" dirty="0"/>
              <a:t>Each row entry corresponded to an individual user survey and each column represents answers to a specific question in the survey</a:t>
            </a:r>
          </a:p>
          <a:p>
            <a:pPr marL="0" indent="0">
              <a:buNone/>
            </a:pPr>
            <a:endParaRPr lang="en-US" sz="1800" dirty="0"/>
          </a:p>
          <a:p>
            <a:r>
              <a:rPr lang="en-US" sz="1800" dirty="0"/>
              <a:t>These answers are either entered directly by users, logically assigned based on prior input, or imputed based on NSDUH predefined modified predictive mean Neighborhood, modPMN (SAMHDA, 2022)</a:t>
            </a:r>
          </a:p>
        </p:txBody>
      </p:sp>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p:txBody>
          <a:bodyPr/>
          <a:lstStyle/>
          <a:p>
            <a:r>
              <a:rPr lang="en-US" dirty="0"/>
              <a:t>Data Ingestion</a:t>
            </a:r>
          </a:p>
        </p:txBody>
      </p:sp>
    </p:spTree>
    <p:extLst>
      <p:ext uri="{BB962C8B-B14F-4D97-AF65-F5344CB8AC3E}">
        <p14:creationId xmlns:p14="http://schemas.microsoft.com/office/powerpoint/2010/main" val="65272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10A96-9DCD-4827-AEA0-FE92D4682CE9}"/>
              </a:ext>
            </a:extLst>
          </p:cNvPr>
          <p:cNvSpPr>
            <a:spLocks noGrp="1"/>
          </p:cNvSpPr>
          <p:nvPr>
            <p:ph sz="half" idx="1"/>
          </p:nvPr>
        </p:nvSpPr>
        <p:spPr>
          <a:xfrm>
            <a:off x="573993" y="1161287"/>
            <a:ext cx="10456471" cy="4588723"/>
          </a:xfrm>
        </p:spPr>
        <p:txBody>
          <a:bodyPr>
            <a:normAutofit fontScale="92500" lnSpcReduction="20000"/>
          </a:bodyPr>
          <a:lstStyle/>
          <a:p>
            <a:pPr marL="0" indent="0">
              <a:buNone/>
            </a:pPr>
            <a:r>
              <a:rPr lang="en-US" dirty="0"/>
              <a:t>The data consists of 3 major question groups each with subgroups</a:t>
            </a:r>
          </a:p>
          <a:p>
            <a:r>
              <a:rPr lang="en-US" b="1" dirty="0"/>
              <a:t>Group 1 </a:t>
            </a:r>
            <a:r>
              <a:rPr lang="en-US" dirty="0"/>
              <a:t>(Self-Administered Substance Abuse)</a:t>
            </a:r>
          </a:p>
          <a:p>
            <a:pPr lvl="1"/>
            <a:r>
              <a:rPr lang="en-US" dirty="0"/>
              <a:t>Substance abuse history</a:t>
            </a:r>
          </a:p>
          <a:p>
            <a:pPr lvl="1"/>
            <a:r>
              <a:rPr lang="en-US" dirty="0"/>
              <a:t>Recency of substance abuse</a:t>
            </a:r>
          </a:p>
          <a:p>
            <a:pPr marL="0" indent="0">
              <a:buNone/>
            </a:pPr>
            <a:endParaRPr lang="en-US" dirty="0"/>
          </a:p>
          <a:p>
            <a:r>
              <a:rPr lang="en-US" b="1" dirty="0"/>
              <a:t>Group 2 </a:t>
            </a:r>
            <a:r>
              <a:rPr lang="en-US" dirty="0"/>
              <a:t>(User Demographics)</a:t>
            </a:r>
          </a:p>
          <a:p>
            <a:pPr lvl="1"/>
            <a:r>
              <a:rPr lang="en-US" dirty="0"/>
              <a:t>Base Demographics Info e.g., Age, Gender, Sex, Military history etc.</a:t>
            </a:r>
          </a:p>
          <a:p>
            <a:pPr lvl="1"/>
            <a:r>
              <a:rPr lang="en-US" dirty="0"/>
              <a:t>Education</a:t>
            </a:r>
          </a:p>
          <a:p>
            <a:pPr lvl="1"/>
            <a:r>
              <a:rPr lang="en-US" dirty="0"/>
              <a:t>Employment</a:t>
            </a:r>
          </a:p>
          <a:p>
            <a:pPr lvl="1"/>
            <a:r>
              <a:rPr lang="en-US" dirty="0"/>
              <a:t>Health Insurance</a:t>
            </a:r>
          </a:p>
          <a:p>
            <a:pPr lvl="1"/>
            <a:r>
              <a:rPr lang="en-US" dirty="0"/>
              <a:t>Income</a:t>
            </a:r>
          </a:p>
          <a:p>
            <a:pPr marL="0" indent="0">
              <a:buNone/>
            </a:pPr>
            <a:endParaRPr lang="en-US" dirty="0"/>
          </a:p>
          <a:p>
            <a:r>
              <a:rPr lang="en-US" b="1" dirty="0"/>
              <a:t>Group 3 </a:t>
            </a:r>
            <a:r>
              <a:rPr lang="en-US" dirty="0"/>
              <a:t>(Geographic Info)</a:t>
            </a:r>
          </a:p>
          <a:p>
            <a:pPr lvl="1"/>
            <a:r>
              <a:rPr lang="en-US" dirty="0"/>
              <a:t>County Info</a:t>
            </a:r>
          </a:p>
          <a:p>
            <a:pPr lvl="1"/>
            <a:r>
              <a:rPr lang="en-US" dirty="0"/>
              <a:t>Segment &amp; Block (Indian tribal lands)</a:t>
            </a:r>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Data Exploration – QUESTION GROUPS</a:t>
            </a:r>
          </a:p>
        </p:txBody>
      </p:sp>
    </p:spTree>
    <p:extLst>
      <p:ext uri="{BB962C8B-B14F-4D97-AF65-F5344CB8AC3E}">
        <p14:creationId xmlns:p14="http://schemas.microsoft.com/office/powerpoint/2010/main" val="203822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10A96-9DCD-4827-AEA0-FE92D4682CE9}"/>
              </a:ext>
            </a:extLst>
          </p:cNvPr>
          <p:cNvSpPr>
            <a:spLocks noGrp="1"/>
          </p:cNvSpPr>
          <p:nvPr>
            <p:ph sz="half" idx="1"/>
          </p:nvPr>
        </p:nvSpPr>
        <p:spPr>
          <a:xfrm>
            <a:off x="521000" y="1227281"/>
            <a:ext cx="10456471" cy="1672438"/>
          </a:xfrm>
        </p:spPr>
        <p:txBody>
          <a:bodyPr>
            <a:normAutofit lnSpcReduction="10000"/>
          </a:bodyPr>
          <a:lstStyle/>
          <a:p>
            <a:r>
              <a:rPr lang="en-US" sz="1600" dirty="0"/>
              <a:t>NSDUH represented answers to questions (user specific, logically assigned, and imputed) with numerical variables to standardize interpretation of answers</a:t>
            </a:r>
          </a:p>
          <a:p>
            <a:r>
              <a:rPr lang="en-US" sz="1600" dirty="0"/>
              <a:t>Table 1 below details a high-level  (albeit not comprehensive) summary of numerical variables and their implied meanings</a:t>
            </a:r>
          </a:p>
          <a:p>
            <a:r>
              <a:rPr lang="en-US" sz="1600" dirty="0"/>
              <a:t>Sections that deal with user demographics, mental health and other specific questions have separate encodings; user age is also either entered as actual age or is binned and assigned a specific encoding</a:t>
            </a:r>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Data Exploration – STANDARDIZED ANSWERS</a:t>
            </a:r>
          </a:p>
        </p:txBody>
      </p:sp>
      <p:pic>
        <p:nvPicPr>
          <p:cNvPr id="5" name="Picture 4">
            <a:extLst>
              <a:ext uri="{FF2B5EF4-FFF2-40B4-BE49-F238E27FC236}">
                <a16:creationId xmlns:a16="http://schemas.microsoft.com/office/drawing/2014/main" id="{8AA57E43-D44D-2691-6E54-1A8CD5D9561A}"/>
              </a:ext>
            </a:extLst>
          </p:cNvPr>
          <p:cNvPicPr>
            <a:picLocks noChangeAspect="1"/>
          </p:cNvPicPr>
          <p:nvPr/>
        </p:nvPicPr>
        <p:blipFill>
          <a:blip r:embed="rId2"/>
          <a:stretch>
            <a:fillRect/>
          </a:stretch>
        </p:blipFill>
        <p:spPr>
          <a:xfrm>
            <a:off x="2975875" y="3095524"/>
            <a:ext cx="4970140" cy="2535195"/>
          </a:xfrm>
          <a:prstGeom prst="rect">
            <a:avLst/>
          </a:prstGeom>
        </p:spPr>
      </p:pic>
    </p:spTree>
    <p:extLst>
      <p:ext uri="{BB962C8B-B14F-4D97-AF65-F5344CB8AC3E}">
        <p14:creationId xmlns:p14="http://schemas.microsoft.com/office/powerpoint/2010/main" val="221991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Data Exploration - DEMOGRAPHICS</a:t>
            </a:r>
          </a:p>
        </p:txBody>
      </p:sp>
      <p:pic>
        <p:nvPicPr>
          <p:cNvPr id="8" name="Picture 7">
            <a:extLst>
              <a:ext uri="{FF2B5EF4-FFF2-40B4-BE49-F238E27FC236}">
                <a16:creationId xmlns:a16="http://schemas.microsoft.com/office/drawing/2014/main" id="{6AB5A8CC-6D05-5A41-FC38-F1403B201E0C}"/>
              </a:ext>
            </a:extLst>
          </p:cNvPr>
          <p:cNvPicPr>
            <a:picLocks noChangeAspect="1"/>
          </p:cNvPicPr>
          <p:nvPr/>
        </p:nvPicPr>
        <p:blipFill>
          <a:blip r:embed="rId2"/>
          <a:stretch>
            <a:fillRect/>
          </a:stretch>
        </p:blipFill>
        <p:spPr>
          <a:xfrm>
            <a:off x="325148" y="1207590"/>
            <a:ext cx="4981575" cy="3409950"/>
          </a:xfrm>
          <a:prstGeom prst="rect">
            <a:avLst/>
          </a:prstGeom>
        </p:spPr>
      </p:pic>
      <p:pic>
        <p:nvPicPr>
          <p:cNvPr id="9" name="Picture 8">
            <a:extLst>
              <a:ext uri="{FF2B5EF4-FFF2-40B4-BE49-F238E27FC236}">
                <a16:creationId xmlns:a16="http://schemas.microsoft.com/office/drawing/2014/main" id="{358E986A-995A-44F4-6352-4D16CEFACEFC}"/>
              </a:ext>
            </a:extLst>
          </p:cNvPr>
          <p:cNvPicPr>
            <a:picLocks noChangeAspect="1"/>
          </p:cNvPicPr>
          <p:nvPr/>
        </p:nvPicPr>
        <p:blipFill>
          <a:blip r:embed="rId3"/>
          <a:stretch>
            <a:fillRect/>
          </a:stretch>
        </p:blipFill>
        <p:spPr>
          <a:xfrm>
            <a:off x="6096000" y="1207591"/>
            <a:ext cx="4684197" cy="3409949"/>
          </a:xfrm>
          <a:prstGeom prst="rect">
            <a:avLst/>
          </a:prstGeom>
        </p:spPr>
      </p:pic>
    </p:spTree>
    <p:extLst>
      <p:ext uri="{BB962C8B-B14F-4D97-AF65-F5344CB8AC3E}">
        <p14:creationId xmlns:p14="http://schemas.microsoft.com/office/powerpoint/2010/main" val="364317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Data Exploration - GEOGRAPHIC</a:t>
            </a:r>
          </a:p>
        </p:txBody>
      </p:sp>
      <p:pic>
        <p:nvPicPr>
          <p:cNvPr id="8" name="Picture 7">
            <a:extLst>
              <a:ext uri="{FF2B5EF4-FFF2-40B4-BE49-F238E27FC236}">
                <a16:creationId xmlns:a16="http://schemas.microsoft.com/office/drawing/2014/main" id="{06F9974B-B675-E7C8-F7CE-39C3D18B6AC9}"/>
              </a:ext>
            </a:extLst>
          </p:cNvPr>
          <p:cNvPicPr>
            <a:picLocks noChangeAspect="1"/>
          </p:cNvPicPr>
          <p:nvPr/>
        </p:nvPicPr>
        <p:blipFill>
          <a:blip r:embed="rId2"/>
          <a:stretch>
            <a:fillRect/>
          </a:stretch>
        </p:blipFill>
        <p:spPr>
          <a:xfrm>
            <a:off x="347171" y="1542045"/>
            <a:ext cx="5362575" cy="3371850"/>
          </a:xfrm>
          <a:prstGeom prst="rect">
            <a:avLst/>
          </a:prstGeom>
        </p:spPr>
      </p:pic>
      <p:pic>
        <p:nvPicPr>
          <p:cNvPr id="9" name="Picture 8">
            <a:extLst>
              <a:ext uri="{FF2B5EF4-FFF2-40B4-BE49-F238E27FC236}">
                <a16:creationId xmlns:a16="http://schemas.microsoft.com/office/drawing/2014/main" id="{D08D5CCA-D4C9-98CE-291B-BBF37286D9B0}"/>
              </a:ext>
            </a:extLst>
          </p:cNvPr>
          <p:cNvPicPr>
            <a:picLocks noChangeAspect="1"/>
          </p:cNvPicPr>
          <p:nvPr/>
        </p:nvPicPr>
        <p:blipFill>
          <a:blip r:embed="rId3"/>
          <a:stretch>
            <a:fillRect/>
          </a:stretch>
        </p:blipFill>
        <p:spPr>
          <a:xfrm>
            <a:off x="6482256" y="1542044"/>
            <a:ext cx="4683162" cy="3441847"/>
          </a:xfrm>
          <a:prstGeom prst="rect">
            <a:avLst/>
          </a:prstGeom>
        </p:spPr>
      </p:pic>
    </p:spTree>
    <p:extLst>
      <p:ext uri="{BB962C8B-B14F-4D97-AF65-F5344CB8AC3E}">
        <p14:creationId xmlns:p14="http://schemas.microsoft.com/office/powerpoint/2010/main" val="423977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10A96-9DCD-4827-AEA0-FE92D4682CE9}"/>
              </a:ext>
            </a:extLst>
          </p:cNvPr>
          <p:cNvSpPr>
            <a:spLocks noGrp="1"/>
          </p:cNvSpPr>
          <p:nvPr>
            <p:ph sz="half" idx="1"/>
          </p:nvPr>
        </p:nvSpPr>
        <p:spPr>
          <a:xfrm>
            <a:off x="521000" y="1095632"/>
            <a:ext cx="11033120" cy="4687330"/>
          </a:xfrm>
        </p:spPr>
        <p:txBody>
          <a:bodyPr>
            <a:normAutofit/>
          </a:bodyPr>
          <a:lstStyle/>
          <a:p>
            <a:r>
              <a:rPr lang="en-US" dirty="0"/>
              <a:t>Detailed review of the NSDUH codebook revealed that a lot of the questions asked in the survey were redundant and the same information could be represented by answers in one question</a:t>
            </a:r>
          </a:p>
          <a:p>
            <a:endParaRPr lang="en-US" dirty="0"/>
          </a:p>
          <a:p>
            <a:r>
              <a:rPr lang="en-US" dirty="0"/>
              <a:t>Some basic examples of these redundant questions include:</a:t>
            </a:r>
          </a:p>
          <a:p>
            <a:pPr lvl="1"/>
            <a:r>
              <a:rPr lang="en-US" dirty="0">
                <a:solidFill>
                  <a:srgbClr val="00B0F0"/>
                </a:solidFill>
              </a:rPr>
              <a:t>Age when first used cocaine </a:t>
            </a:r>
            <a:r>
              <a:rPr lang="en-US" b="1" dirty="0"/>
              <a:t>vs</a:t>
            </a:r>
            <a:r>
              <a:rPr lang="en-US" dirty="0"/>
              <a:t> </a:t>
            </a:r>
            <a:r>
              <a:rPr lang="en-US" dirty="0">
                <a:solidFill>
                  <a:srgbClr val="00B0F0"/>
                </a:solidFill>
              </a:rPr>
              <a:t>Year of first cocaine use</a:t>
            </a:r>
          </a:p>
          <a:p>
            <a:pPr lvl="1"/>
            <a:r>
              <a:rPr lang="en-US" dirty="0">
                <a:solidFill>
                  <a:srgbClr val="00B050"/>
                </a:solidFill>
              </a:rPr>
              <a:t># Days used cocaine past 30 days </a:t>
            </a:r>
            <a:r>
              <a:rPr lang="en-US" b="1" dirty="0"/>
              <a:t>vs</a:t>
            </a:r>
            <a:r>
              <a:rPr lang="en-US" dirty="0"/>
              <a:t> </a:t>
            </a:r>
            <a:r>
              <a:rPr lang="en-US" dirty="0">
                <a:solidFill>
                  <a:srgbClr val="00B050"/>
                </a:solidFill>
              </a:rPr>
              <a:t>Best estimate # Days used cocaine past 30 days</a:t>
            </a:r>
          </a:p>
          <a:p>
            <a:endParaRPr lang="en-US" dirty="0"/>
          </a:p>
          <a:p>
            <a:r>
              <a:rPr lang="en-US" dirty="0"/>
              <a:t>Other examples are drawn from substance use with several variants e.g.,</a:t>
            </a:r>
          </a:p>
          <a:p>
            <a:pPr lvl="1"/>
            <a:r>
              <a:rPr lang="en-US" dirty="0"/>
              <a:t>Hallucinogens include Ecstasy, LSD, PCP, </a:t>
            </a:r>
            <a:r>
              <a:rPr lang="en-US" dirty="0" err="1"/>
              <a:t>Ketmine</a:t>
            </a:r>
            <a:r>
              <a:rPr lang="en-US" dirty="0"/>
              <a:t> etc.</a:t>
            </a:r>
          </a:p>
          <a:p>
            <a:pPr lvl="1"/>
            <a:r>
              <a:rPr lang="en-US" dirty="0"/>
              <a:t>Inhalants include Amyl nitrite, Nitrous oxide, spray paints, correction fluid, aerosol sprays etc.</a:t>
            </a:r>
          </a:p>
          <a:p>
            <a:endParaRPr lang="en-US" dirty="0"/>
          </a:p>
          <a:p>
            <a:r>
              <a:rPr lang="en-US" dirty="0"/>
              <a:t>These selection help in reducing the number of attributes selected for modeling to 158</a:t>
            </a:r>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dirty="0"/>
              <a:t>Data Preparation – ATTRIBUTE SELECTION</a:t>
            </a:r>
          </a:p>
        </p:txBody>
      </p:sp>
    </p:spTree>
    <p:extLst>
      <p:ext uri="{BB962C8B-B14F-4D97-AF65-F5344CB8AC3E}">
        <p14:creationId xmlns:p14="http://schemas.microsoft.com/office/powerpoint/2010/main" val="422914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10A96-9DCD-4827-AEA0-FE92D4682CE9}"/>
              </a:ext>
            </a:extLst>
          </p:cNvPr>
          <p:cNvSpPr>
            <a:spLocks noGrp="1"/>
          </p:cNvSpPr>
          <p:nvPr>
            <p:ph sz="half" idx="1"/>
          </p:nvPr>
        </p:nvSpPr>
        <p:spPr>
          <a:xfrm>
            <a:off x="521000" y="1103869"/>
            <a:ext cx="11436774" cy="4020065"/>
          </a:xfrm>
        </p:spPr>
        <p:txBody>
          <a:bodyPr>
            <a:normAutofit lnSpcReduction="10000"/>
          </a:bodyPr>
          <a:lstStyle/>
          <a:p>
            <a:pPr marL="0" indent="0">
              <a:buNone/>
            </a:pPr>
            <a:r>
              <a:rPr lang="en-US" b="1" dirty="0"/>
              <a:t>Sub-setting</a:t>
            </a:r>
          </a:p>
          <a:p>
            <a:r>
              <a:rPr lang="en-US" sz="1600" dirty="0"/>
              <a:t>All rows where prediction target answers were not specifically defined as Yes or No dropped</a:t>
            </a:r>
          </a:p>
          <a:p>
            <a:r>
              <a:rPr lang="en-US" sz="1600" dirty="0"/>
              <a:t>All rows of all columns where code  </a:t>
            </a:r>
            <a:r>
              <a:rPr lang="el-GR" sz="1600" dirty="0">
                <a:latin typeface="Times New Roman" panose="02020603050405020304" pitchFamily="18" charset="0"/>
                <a:cs typeface="Times New Roman" panose="02020603050405020304" pitchFamily="18" charset="0"/>
              </a:rPr>
              <a:t>ϵ</a:t>
            </a:r>
            <a:r>
              <a:rPr lang="en-US" sz="1600" dirty="0">
                <a:latin typeface="Times New Roman" panose="02020603050405020304" pitchFamily="18" charset="0"/>
                <a:cs typeface="Times New Roman" panose="02020603050405020304" pitchFamily="18" charset="0"/>
              </a:rPr>
              <a:t> {85, 94, 98}</a:t>
            </a:r>
            <a:r>
              <a:rPr lang="en-US" sz="1600" dirty="0"/>
              <a:t>.  (Refer to table 1 for details) dropped</a:t>
            </a:r>
          </a:p>
          <a:p>
            <a:r>
              <a:rPr lang="en-US" sz="1600" dirty="0"/>
              <a:t>Under</a:t>
            </a:r>
            <a:r>
              <a:rPr lang="en-US" sz="1600" dirty="0">
                <a:latin typeface="Times New Roman" panose="02020603050405020304" pitchFamily="18" charset="0"/>
                <a:cs typeface="Times New Roman" panose="02020603050405020304" pitchFamily="18" charset="0"/>
              </a:rPr>
              <a:t> 18 </a:t>
            </a:r>
            <a:r>
              <a:rPr lang="en-US" sz="1600" dirty="0"/>
              <a:t>substance abusers dropped</a:t>
            </a:r>
          </a:p>
          <a:p>
            <a:pPr marL="0" indent="0">
              <a:buNone/>
            </a:pPr>
            <a:endParaRPr lang="en-US" b="1" dirty="0"/>
          </a:p>
          <a:p>
            <a:pPr marL="0" indent="0">
              <a:buNone/>
            </a:pPr>
            <a:endParaRPr lang="en-US" b="1" dirty="0"/>
          </a:p>
          <a:p>
            <a:pPr marL="0" indent="0">
              <a:buNone/>
            </a:pPr>
            <a:r>
              <a:rPr lang="en-US" b="1" dirty="0"/>
              <a:t>Factor Collapsing</a:t>
            </a:r>
          </a:p>
          <a:p>
            <a:r>
              <a:rPr lang="en-US" sz="1600" dirty="0"/>
              <a:t>User answers with code </a:t>
            </a:r>
            <a:r>
              <a:rPr lang="en-US" sz="1600" dirty="0">
                <a:latin typeface="Times New Roman" panose="02020603050405020304" pitchFamily="18" charset="0"/>
                <a:cs typeface="Times New Roman" panose="02020603050405020304" pitchFamily="18" charset="0"/>
              </a:rPr>
              <a:t>91, 93, 81 and 83 </a:t>
            </a:r>
            <a:r>
              <a:rPr lang="en-US" sz="1600" dirty="0"/>
              <a:t>are assigned the encoding for the answer “No”</a:t>
            </a:r>
          </a:p>
          <a:p>
            <a:r>
              <a:rPr lang="en-US" sz="1600" dirty="0"/>
              <a:t>User answers with code </a:t>
            </a:r>
            <a:r>
              <a:rPr lang="en-US" sz="1600" dirty="0">
                <a:latin typeface="Times New Roman" panose="02020603050405020304" pitchFamily="18" charset="0"/>
                <a:cs typeface="Times New Roman" panose="02020603050405020304" pitchFamily="18" charset="0"/>
              </a:rPr>
              <a:t>99 and 89 </a:t>
            </a:r>
            <a:r>
              <a:rPr lang="en-US" sz="1600" dirty="0"/>
              <a:t>are collapsed into a single factor ‘skip’</a:t>
            </a:r>
          </a:p>
          <a:p>
            <a:r>
              <a:rPr lang="en-US" sz="1600" dirty="0"/>
              <a:t>User Age binned into 6 ranges between 18 yrs. and 65+</a:t>
            </a:r>
          </a:p>
          <a:p>
            <a:r>
              <a:rPr lang="en-US" sz="1600" dirty="0"/>
              <a:t>All age-related recency of first used data collapsed into “Less than 18” and “18 or older”</a:t>
            </a:r>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normAutofit fontScale="92500"/>
          </a:bodyPr>
          <a:lstStyle/>
          <a:p>
            <a:r>
              <a:rPr lang="en-US" dirty="0"/>
              <a:t>Data Preparation – SUBSETTING &amp; FACTOR COLLAPSING</a:t>
            </a:r>
          </a:p>
        </p:txBody>
      </p:sp>
    </p:spTree>
    <p:extLst>
      <p:ext uri="{BB962C8B-B14F-4D97-AF65-F5344CB8AC3E}">
        <p14:creationId xmlns:p14="http://schemas.microsoft.com/office/powerpoint/2010/main" val="1782665063"/>
      </p:ext>
    </p:extLst>
  </p:cSld>
  <p:clrMapOvr>
    <a:masterClrMapping/>
  </p:clrMapOvr>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UDSA5900_Template" id="{6D24A5AA-226B-4A04-8F31-2593E403756C}" vid="{89E1063A-FFA7-4D95-8F42-343C35BAE0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OUDSA5900_Template</Template>
  <TotalTime>13293</TotalTime>
  <Words>1306</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Corbel</vt:lpstr>
      <vt:lpstr>Times New Roman</vt:lpstr>
      <vt:lpstr>Wingdings 2</vt:lpstr>
      <vt:lpstr>Frame</vt:lpstr>
      <vt:lpstr>Methamphetamine (Meth) Use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Great Project</dc:title>
  <dc:creator>Matthew Beattie</dc:creator>
  <cp:lastModifiedBy>Nnamdi, David</cp:lastModifiedBy>
  <cp:revision>61</cp:revision>
  <dcterms:created xsi:type="dcterms:W3CDTF">2021-03-06T21:40:40Z</dcterms:created>
  <dcterms:modified xsi:type="dcterms:W3CDTF">2022-07-16T03:03:37Z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https://d.docs.live.net/41d509ce3db0a387/Visualization Class/Lesson 8/Lesson 8.pptx</vt:lpwstr>
  </property>
</Properties>
</file>