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56" r:id="rId3"/>
    <p:sldId id="258" r:id="rId4"/>
    <p:sldId id="268" r:id="rId5"/>
    <p:sldId id="260" r:id="rId6"/>
    <p:sldId id="269" r:id="rId7"/>
    <p:sldId id="270" r:id="rId8"/>
    <p:sldId id="272" r:id="rId9"/>
    <p:sldId id="275" r:id="rId10"/>
    <p:sldId id="271" r:id="rId11"/>
    <p:sldId id="276" r:id="rId12"/>
    <p:sldId id="261" r:id="rId13"/>
    <p:sldId id="277"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2E1C35-4ACE-4784-A3C6-E2B4BAEC9DC1}">
          <p14:sldIdLst>
            <p14:sldId id="267"/>
            <p14:sldId id="256"/>
            <p14:sldId id="258"/>
            <p14:sldId id="268"/>
            <p14:sldId id="260"/>
            <p14:sldId id="269"/>
            <p14:sldId id="270"/>
            <p14:sldId id="272"/>
            <p14:sldId id="275"/>
            <p14:sldId id="271"/>
            <p14:sldId id="276"/>
            <p14:sldId id="261"/>
            <p14:sldId id="277"/>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1645" autoAdjust="0"/>
  </p:normalViewPr>
  <p:slideViewPr>
    <p:cSldViewPr snapToGrid="0">
      <p:cViewPr varScale="1">
        <p:scale>
          <a:sx n="75" d="100"/>
          <a:sy n="75" d="100"/>
        </p:scale>
        <p:origin x="97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p:cNvSpPr>
            <a:spLocks noGrp="1"/>
          </p:cNvSpPr>
          <p:nvPr>
            <p:ph type="dt" sz="half" idx="10"/>
          </p:nvPr>
        </p:nvSpPr>
        <p:spPr>
          <a:xfrm>
            <a:off x="8197353" y="6309360"/>
            <a:ext cx="2151134" cy="457200"/>
          </a:xfrm>
        </p:spPr>
        <p:txBody>
          <a:bodyPr/>
          <a:lstStyle/>
          <a:p>
            <a:pPr algn="l"/>
            <a:fld id="{0DCFB061-4267-4D9F-8017-6F550D3068DF}" type="datetime1">
              <a:rPr lang="en-US" smtClean="0"/>
              <a:t>12/2/2023</a:t>
            </a:fld>
            <a:endParaRPr lang="en-US" dirty="0"/>
          </a:p>
        </p:txBody>
      </p:sp>
      <p:sp>
        <p:nvSpPr>
          <p:cNvPr id="15" name="Footer Placeholder 14"/>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12/2/2023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9CABC0C-B6DF-45E9-B954-11C99AA62C3E}" type="datetime1">
              <a:rPr lang="en-US" smtClean="0"/>
              <a:t>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FAEF9944-A4F6-4C59-AEBD-678D6480B8EA}" type="slidenum">
              <a:rPr lang="en-US" smtClean="0"/>
              <a:t>‹#›</a:t>
            </a:fld>
            <a:endParaRPr lang="en-US" dirty="0"/>
          </a:p>
        </p:txBody>
      </p:sp>
      <p:sp>
        <p:nvSpPr>
          <p:cNvPr id="11" name="Rectangle 10"/>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p>
        </p:txBody>
      </p:sp>
      <p:sp>
        <p:nvSpPr>
          <p:cNvPr id="12" name="Rectangle 11"/>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363A0F-DEF3-4134-98D0-2E1276938A8B}" type="datetime1">
              <a:rPr lang="en-US" smtClean="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Date Placeholder 9"/>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12/2/2023</a:t>
            </a:fld>
            <a:endParaRPr lang="en-US" dirty="0"/>
          </a:p>
        </p:txBody>
      </p:sp>
      <p:sp>
        <p:nvSpPr>
          <p:cNvPr id="11" name="Footer Placeholder 10"/>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a:xfrm>
            <a:off x="8834997" y="6309360"/>
            <a:ext cx="1645920" cy="457200"/>
          </a:xfrm>
        </p:spPr>
        <p:txBody>
          <a:bodyPr/>
          <a:lstStyle/>
          <a:p>
            <a:fld id="{48BDEA15-09CD-4275-A8E0-385C965F48B0}" type="datetime1">
              <a:rPr lang="en-US" smtClean="0"/>
              <a:t>12/2/2023</a:t>
            </a:fld>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
        <p:nvSpPr>
          <p:cNvPr id="6" name="Footer Placeholder 5"/>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12/2/2023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t>‹#›</a:t>
            </a:fld>
            <a:endParaRPr lang="en-US" dirty="0"/>
          </a:p>
        </p:txBody>
      </p:sp>
      <p:sp>
        <p:nvSpPr>
          <p:cNvPr id="21" name="Rectangle 20"/>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acobapaul@gmail.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21A7EA7-B218-2353-6073-F460BF298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56" y="44231"/>
            <a:ext cx="11986994" cy="6769538"/>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a:spLocks noGrp="1" noRot="1" noChangeAspect="1" noMove="1" noResize="1" noEditPoints="1" noAdjustHandles="1" noChangeArrowheads="1" noChangeShapeType="1" noTextEdit="1"/>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p:cNvSpPr>
            <a:spLocks noGrp="1" noRot="1" noChangeAspect="1" noMove="1" noResize="1" noEditPoints="1" noAdjustHandles="1" noChangeArrowheads="1" noChangeShapeType="1" noTextEdit="1"/>
          </p:cNvSpPr>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a:spLocks noGrp="1" noRot="1" noChangeAspect="1" noMove="1" noResize="1" noEditPoints="1" noAdjustHandles="1" noChangeArrowheads="1" noChangeShapeType="1" noTextEdit="1"/>
          </p:cNvSpPr>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B9D8D6-EBF0-FE54-6CD9-9E003A5F46A5}"/>
              </a:ext>
            </a:extLst>
          </p:cNvPr>
          <p:cNvSpPr txBox="1">
            <a:spLocks/>
          </p:cNvSpPr>
          <p:nvPr/>
        </p:nvSpPr>
        <p:spPr>
          <a:xfrm>
            <a:off x="1455128" y="467183"/>
            <a:ext cx="3411973" cy="3170098"/>
          </a:xfrm>
          <a:prstGeom prst="rect">
            <a:avLst/>
          </a:prstGeom>
        </p:spPr>
        <p:txBody>
          <a:bodyPr>
            <a:normAutofit/>
          </a:bodyPr>
          <a:lst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a:lstStyle>
          <a:p>
            <a:pPr algn="just"/>
            <a:r>
              <a:rPr lang="en-US" sz="2800" dirty="0"/>
              <a:t>Firm Growth Relative to Population Growth</a:t>
            </a:r>
          </a:p>
        </p:txBody>
      </p:sp>
      <p:pic>
        <p:nvPicPr>
          <p:cNvPr id="4" name="Picture 3">
            <a:extLst>
              <a:ext uri="{FF2B5EF4-FFF2-40B4-BE49-F238E27FC236}">
                <a16:creationId xmlns:a16="http://schemas.microsoft.com/office/drawing/2014/main" id="{D1E82F20-0266-BF1E-EFC9-ED75FC526711}"/>
              </a:ext>
            </a:extLst>
          </p:cNvPr>
          <p:cNvPicPr>
            <a:picLocks noChangeAspect="1"/>
          </p:cNvPicPr>
          <p:nvPr/>
        </p:nvPicPr>
        <p:blipFill>
          <a:blip r:embed="rId2"/>
          <a:stretch>
            <a:fillRect/>
          </a:stretch>
        </p:blipFill>
        <p:spPr>
          <a:xfrm>
            <a:off x="6675066" y="131162"/>
            <a:ext cx="5516934" cy="4624488"/>
          </a:xfrm>
          <a:prstGeom prst="rect">
            <a:avLst/>
          </a:prstGeom>
        </p:spPr>
      </p:pic>
      <p:sp>
        <p:nvSpPr>
          <p:cNvPr id="9" name="TextBox 8">
            <a:extLst>
              <a:ext uri="{FF2B5EF4-FFF2-40B4-BE49-F238E27FC236}">
                <a16:creationId xmlns:a16="http://schemas.microsoft.com/office/drawing/2014/main" id="{BBB1F652-AE3B-6EFF-2305-C5BD5592415D}"/>
              </a:ext>
            </a:extLst>
          </p:cNvPr>
          <p:cNvSpPr txBox="1"/>
          <p:nvPr/>
        </p:nvSpPr>
        <p:spPr>
          <a:xfrm>
            <a:off x="1156548" y="4830826"/>
            <a:ext cx="10971441" cy="2062103"/>
          </a:xfrm>
          <a:prstGeom prst="rect">
            <a:avLst/>
          </a:prstGeom>
          <a:noFill/>
        </p:spPr>
        <p:txBody>
          <a:bodyPr wrap="square">
            <a:spAutoFit/>
          </a:bodyPr>
          <a:lstStyle/>
          <a:p>
            <a:pPr algn="just"/>
            <a:r>
              <a:rPr lang="en-US" sz="1600" b="1" dirty="0"/>
              <a:t>Firm growth does not always align with population growth. Ethiopia's pronounced spikes in firm growth contrast with Sierra Leone's and Zimbabwe's more modest increases. This suggests that while entrepreneurial activity is booming in some areas, it may not be sufficient to absorb the growing population into the workforce in others.</a:t>
            </a:r>
          </a:p>
          <a:p>
            <a:pPr algn="just"/>
            <a:endParaRPr lang="en-US" sz="1600" b="1" dirty="0"/>
          </a:p>
          <a:p>
            <a:pPr algn="just"/>
            <a:r>
              <a:rPr lang="en-US" sz="1600" b="1" dirty="0"/>
              <a:t>The visualizations for Tunisia and Togo reinforced the notion that a decline in the number of firms correlates with rising unemployment rates, underlining the importance of a robust private sector in job creation.</a:t>
            </a:r>
          </a:p>
        </p:txBody>
      </p:sp>
    </p:spTree>
    <p:extLst>
      <p:ext uri="{BB962C8B-B14F-4D97-AF65-F5344CB8AC3E}">
        <p14:creationId xmlns:p14="http://schemas.microsoft.com/office/powerpoint/2010/main" val="170200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7"/>
          <p:cNvSpPr>
            <a:spLocks noGrp="1" noRot="1" noChangeAspect="1" noMove="1" noResize="1" noEditPoints="1" noAdjustHandles="1" noChangeArrowheads="1" noChangeShapeType="1" noTextEdit="1"/>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ln>
        </p:spPr>
        <p:txBody>
          <a:bodyPr/>
          <a:lstStyle/>
          <a:p>
            <a:endParaRPr lang="en-US" dirty="0"/>
          </a:p>
        </p:txBody>
      </p:sp>
      <p:sp>
        <p:nvSpPr>
          <p:cNvPr id="17" name="Rectangle 16"/>
          <p:cNvSpPr>
            <a:spLocks noGrp="1" noRot="1" noChangeAspect="1" noMove="1" noResize="1" noEditPoints="1" noAdjustHandles="1" noChangeArrowheads="1" noChangeShapeType="1" noTextEdit="1"/>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8"/>
          <p:cNvSpPr>
            <a:spLocks noGrp="1" noRot="1" noChangeAspect="1" noMove="1" noResize="1" noEditPoints="1" noAdjustHandles="1" noChangeArrowheads="1" noChangeShapeType="1" noTextEdit="1"/>
          </p:cNvSpPr>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a:spLocks noGrp="1" noRot="1" noChangeAspect="1" noMove="1" noResize="1" noEditPoints="1" noAdjustHandles="1" noChangeArrowheads="1" noChangeShapeType="1" noTextEdit="1"/>
          </p:cNvSpPr>
          <p:nvPr/>
        </p:nvSpPr>
        <p:spPr>
          <a:xfrm>
            <a:off x="7585468" y="0"/>
            <a:ext cx="4603482" cy="61124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a:spLocks noGrp="1" noRot="1" noChangeAspect="1" noMove="1" noResize="1" noEditPoints="1" noAdjustHandles="1" noChangeArrowheads="1" noChangeShapeType="1" noTextEdit="1"/>
          </p:cNvSpPr>
          <p:nvPr/>
        </p:nvSpPr>
        <p:spPr>
          <a:xfrm>
            <a:off x="0" y="6144405"/>
            <a:ext cx="7534656" cy="71359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a:spLocks noGrp="1" noRot="1" noChangeAspect="1" noMove="1" noResize="1" noEditPoints="1" noAdjustHandles="1" noChangeArrowheads="1" noChangeShapeType="1" noTextEdit="1"/>
          </p:cNvSpPr>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a:spLocks noGrp="1" noRot="1" noChangeAspect="1" noMove="1" noResize="1" noEditPoints="1" noAdjustHandles="1" noChangeArrowheads="1" noChangeShapeType="1" noTextEdit="1"/>
          </p:cNvSpPr>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8F5F33F-7C0D-2DF8-3267-6FDDBA12807D}"/>
              </a:ext>
            </a:extLst>
          </p:cNvPr>
          <p:cNvSpPr txBox="1"/>
          <p:nvPr/>
        </p:nvSpPr>
        <p:spPr>
          <a:xfrm>
            <a:off x="265009" y="3617028"/>
            <a:ext cx="7040860" cy="2062103"/>
          </a:xfrm>
          <a:prstGeom prst="rect">
            <a:avLst/>
          </a:prstGeom>
          <a:noFill/>
        </p:spPr>
        <p:txBody>
          <a:bodyPr wrap="square">
            <a:spAutoFit/>
          </a:bodyPr>
          <a:lstStyle/>
          <a:p>
            <a:pPr algn="just"/>
            <a:r>
              <a:rPr lang="en-US" sz="1600" b="1" dirty="0"/>
              <a:t>These plots suggest that electricity access is a critical factor for firm growth, with countries showing increased access to electricity generally experiencing more firm growth. Increased access to electricity is a fundamental component of economic development, which can encourage the establishment and expansion of firms. More firms in a country can lead to more job opportunities, which could potentially lower unemployment rates.</a:t>
            </a:r>
          </a:p>
        </p:txBody>
      </p:sp>
      <p:sp>
        <p:nvSpPr>
          <p:cNvPr id="11" name="Title 1">
            <a:extLst>
              <a:ext uri="{FF2B5EF4-FFF2-40B4-BE49-F238E27FC236}">
                <a16:creationId xmlns:a16="http://schemas.microsoft.com/office/drawing/2014/main" id="{3F8016BD-0005-BAD5-4927-DCFF722AE161}"/>
              </a:ext>
            </a:extLst>
          </p:cNvPr>
          <p:cNvSpPr txBox="1">
            <a:spLocks/>
          </p:cNvSpPr>
          <p:nvPr/>
        </p:nvSpPr>
        <p:spPr>
          <a:xfrm>
            <a:off x="8059007" y="227594"/>
            <a:ext cx="3411973" cy="5197498"/>
          </a:xfrm>
          <a:prstGeom prst="rect">
            <a:avLst/>
          </a:prstGeom>
        </p:spPr>
        <p:txBody>
          <a:bodyPr vert="horz" lIns="109728" tIns="109728" rIns="109728" bIns="91440" rtlCol="0" anchor="ctr">
            <a:normAutofit/>
          </a:bodyPr>
          <a:lst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a:lstStyle>
          <a:p>
            <a:pPr algn="just"/>
            <a:r>
              <a:rPr lang="en-US" sz="2400" dirty="0"/>
              <a:t>Population with Access to Electricity for Countries with the most and least Firm Growth</a:t>
            </a:r>
          </a:p>
        </p:txBody>
      </p:sp>
      <p:pic>
        <p:nvPicPr>
          <p:cNvPr id="3" name="Picture 2">
            <a:extLst>
              <a:ext uri="{FF2B5EF4-FFF2-40B4-BE49-F238E27FC236}">
                <a16:creationId xmlns:a16="http://schemas.microsoft.com/office/drawing/2014/main" id="{9DE89272-F2E1-247A-D881-B11716AE91AE}"/>
              </a:ext>
            </a:extLst>
          </p:cNvPr>
          <p:cNvPicPr>
            <a:picLocks noChangeAspect="1"/>
          </p:cNvPicPr>
          <p:nvPr/>
        </p:nvPicPr>
        <p:blipFill>
          <a:blip r:embed="rId2"/>
          <a:stretch>
            <a:fillRect/>
          </a:stretch>
        </p:blipFill>
        <p:spPr>
          <a:xfrm>
            <a:off x="1036617" y="166280"/>
            <a:ext cx="5640072" cy="3069770"/>
          </a:xfrm>
          <a:prstGeom prst="rect">
            <a:avLst/>
          </a:prstGeom>
        </p:spPr>
      </p:pic>
    </p:spTree>
    <p:extLst>
      <p:ext uri="{BB962C8B-B14F-4D97-AF65-F5344CB8AC3E}">
        <p14:creationId xmlns:p14="http://schemas.microsoft.com/office/powerpoint/2010/main" val="303855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57"/>
          <p:cNvSpPr>
            <a:spLocks noGrp="1" noRot="1" noChangeAspect="1" noMove="1" noResize="1" noEditPoints="1" noAdjustHandles="1" noChangeArrowheads="1" noChangeShapeType="1" noTextEdit="1"/>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ln>
        </p:spPr>
        <p:txBody>
          <a:bodyPr/>
          <a:lstStyle/>
          <a:p>
            <a:endParaRPr lang="en-US" dirty="0"/>
          </a:p>
        </p:txBody>
      </p:sp>
      <p:sp>
        <p:nvSpPr>
          <p:cNvPr id="16" name="Rectangle 15"/>
          <p:cNvSpPr>
            <a:spLocks noGrp="1" noRot="1" noChangeAspect="1" noMove="1" noResize="1" noEditPoints="1" noAdjustHandles="1" noChangeArrowheads="1" noChangeShapeType="1" noTextEdit="1"/>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 name="Rectangle 17"/>
          <p:cNvSpPr>
            <a:spLocks noGrp="1" noRot="1" noChangeAspect="1" noMove="1" noResize="1" noEditPoints="1" noAdjustHandles="1" noChangeArrowheads="1" noChangeShapeType="1" noTextEdit="1"/>
          </p:cNvSpPr>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a:spLocks noGrp="1" noRot="1" noChangeAspect="1" noMove="1" noResize="1" noEditPoints="1" noAdjustHandles="1" noChangeArrowheads="1" noChangeShapeType="1" noTextEdit="1"/>
          </p:cNvSpPr>
          <p:nvPr/>
        </p:nvSpPr>
        <p:spPr>
          <a:xfrm>
            <a:off x="7799696" y="-2"/>
            <a:ext cx="4392304" cy="121842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a:spLocks noGrp="1" noRot="1" noChangeAspect="1" noMove="1" noResize="1" noEditPoints="1" noAdjustHandles="1" noChangeArrowheads="1" noChangeShapeType="1" noTextEdit="1"/>
          </p:cNvSpPr>
          <p:nvPr/>
        </p:nvSpPr>
        <p:spPr>
          <a:xfrm>
            <a:off x="0" y="1259253"/>
            <a:ext cx="640080" cy="43627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a:spLocks noGrp="1" noRot="1" noChangeAspect="1" noMove="1" noResize="1" noEditPoints="1" noAdjustHandles="1" noChangeArrowheads="1" noChangeShapeType="1" noTextEdit="1"/>
          </p:cNvSpPr>
          <p:nvPr/>
        </p:nvSpPr>
        <p:spPr>
          <a:xfrm>
            <a:off x="640080" y="1238464"/>
            <a:ext cx="7201313" cy="44042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1139589" y="1366481"/>
            <a:ext cx="6073254" cy="3977995"/>
          </a:xfrm>
        </p:spPr>
        <p:txBody>
          <a:bodyPr vert="horz" lIns="109728" tIns="109728" rIns="109728" bIns="91440" rtlCol="0" anchor="ctr">
            <a:normAutofit/>
          </a:bodyPr>
          <a:lstStyle/>
          <a:p>
            <a:pPr algn="l"/>
            <a:r>
              <a:rPr lang="en-US" sz="6000" b="0" cap="all" dirty="0">
                <a:solidFill>
                  <a:schemeClr val="bg1"/>
                </a:solidFill>
              </a:rPr>
              <a:t>SUMMARY</a:t>
            </a:r>
          </a:p>
        </p:txBody>
      </p:sp>
      <p:sp>
        <p:nvSpPr>
          <p:cNvPr id="26" name="Rectangle 25"/>
          <p:cNvSpPr>
            <a:spLocks noGrp="1" noRot="1" noChangeAspect="1" noMove="1" noResize="1" noEditPoints="1" noAdjustHandles="1" noChangeArrowheads="1" noChangeShapeType="1" noTextEdit="1"/>
          </p:cNvSpPr>
          <p:nvPr/>
        </p:nvSpPr>
        <p:spPr>
          <a:xfrm>
            <a:off x="3049" y="5608879"/>
            <a:ext cx="7759826" cy="124912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a:off x="7843063" y="1226851"/>
            <a:ext cx="4348937" cy="44275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6"/>
          <p:cNvSpPr>
            <a:spLocks noGrp="1"/>
          </p:cNvSpPr>
          <p:nvPr>
            <p:ph type="body" idx="1"/>
          </p:nvPr>
        </p:nvSpPr>
        <p:spPr>
          <a:xfrm>
            <a:off x="7834973" y="1300943"/>
            <a:ext cx="4350607" cy="4487462"/>
          </a:xfrm>
        </p:spPr>
        <p:txBody>
          <a:bodyPr vert="horz" lIns="109728" tIns="109728" rIns="109728" bIns="91440" rtlCol="0" anchor="ctr">
            <a:normAutofit/>
          </a:bodyPr>
          <a:lstStyle/>
          <a:p>
            <a:pPr algn="l">
              <a:lnSpc>
                <a:spcPct val="150000"/>
              </a:lnSpc>
              <a:spcBef>
                <a:spcPts val="930"/>
              </a:spcBef>
            </a:pPr>
            <a:endParaRPr lang="en-US" sz="1100" dirty="0">
              <a:solidFill>
                <a:schemeClr val="tx1">
                  <a:lumMod val="85000"/>
                  <a:lumOff val="15000"/>
                </a:schemeClr>
              </a:solidFill>
            </a:endParaRPr>
          </a:p>
        </p:txBody>
      </p:sp>
      <p:sp>
        <p:nvSpPr>
          <p:cNvPr id="30" name="Rectangle 29"/>
          <p:cNvSpPr>
            <a:spLocks noGrp="1" noRot="1" noChangeAspect="1" noMove="1" noResize="1" noEditPoints="1" noAdjustHandles="1" noChangeArrowheads="1" noChangeShapeType="1" noTextEdit="1"/>
          </p:cNvSpPr>
          <p:nvPr/>
        </p:nvSpPr>
        <p:spPr>
          <a:xfrm>
            <a:off x="7799696" y="5631149"/>
            <a:ext cx="4392304" cy="12268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a:spLocks noGrp="1" noRot="1" noChangeAspect="1" noMove="1" noResize="1" noEditPoints="1" noAdjustHandles="1" noChangeArrowheads="1" noChangeShapeType="1" noTextEdit="1"/>
          </p:cNvSpPr>
          <p:nvPr/>
        </p:nvSpPr>
        <p:spPr>
          <a:xfrm>
            <a:off x="7770965"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a:spLocks noGrp="1" noRot="1" noChangeAspect="1" noMove="1" noResize="1" noEditPoints="1" noAdjustHandles="1" noChangeArrowheads="1" noChangeShapeType="1" noTextEdit="1"/>
          </p:cNvSpPr>
          <p:nvPr/>
        </p:nvSpPr>
        <p:spPr>
          <a:xfrm>
            <a:off x="1525" y="1204578"/>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a:spLocks noGrp="1" noRot="1" noChangeAspect="1" noMove="1" noResize="1" noEditPoints="1" noAdjustHandles="1" noChangeArrowheads="1" noChangeShapeType="1" noTextEdit="1"/>
          </p:cNvSpPr>
          <p:nvPr/>
        </p:nvSpPr>
        <p:spPr>
          <a:xfrm>
            <a:off x="1525" y="5598792"/>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6E7FC87-222C-348F-9027-024D05C177EA}"/>
              </a:ext>
            </a:extLst>
          </p:cNvPr>
          <p:cNvPicPr>
            <a:picLocks noChangeAspect="1"/>
          </p:cNvPicPr>
          <p:nvPr/>
        </p:nvPicPr>
        <p:blipFill>
          <a:blip r:embed="rId2"/>
          <a:stretch>
            <a:fillRect/>
          </a:stretch>
        </p:blipFill>
        <p:spPr>
          <a:xfrm>
            <a:off x="2458383" y="680720"/>
            <a:ext cx="7275234" cy="5171440"/>
          </a:xfrm>
          <a:prstGeom prst="rect">
            <a:avLst/>
          </a:prstGeom>
        </p:spPr>
      </p:pic>
    </p:spTree>
    <p:extLst>
      <p:ext uri="{BB962C8B-B14F-4D97-AF65-F5344CB8AC3E}">
        <p14:creationId xmlns:p14="http://schemas.microsoft.com/office/powerpoint/2010/main" val="1864385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57"/>
          <p:cNvSpPr>
            <a:spLocks noGrp="1" noRot="1" noChangeAspect="1" noMove="1" noResize="1" noEditPoints="1" noAdjustHandles="1" noChangeArrowheads="1" noChangeShapeType="1" noTextEdit="1"/>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ln>
        </p:spPr>
        <p:txBody>
          <a:bodyPr/>
          <a:lstStyle/>
          <a:p>
            <a:endParaRPr lang="en-US" dirty="0"/>
          </a:p>
        </p:txBody>
      </p:sp>
      <p:sp>
        <p:nvSpPr>
          <p:cNvPr id="12" name="Rectangle 11"/>
          <p:cNvSpPr>
            <a:spLocks noGrp="1" noRot="1" noChangeAspect="1" noMove="1" noResize="1" noEditPoints="1" noAdjustHandles="1" noChangeArrowheads="1" noChangeShapeType="1" noTextEdit="1"/>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p:cNvSpPr>
            <a:spLocks noGrp="1" noRot="1" noChangeAspect="1" noMove="1" noResize="1" noEditPoints="1" noAdjustHandles="1" noChangeArrowheads="1" noChangeShapeType="1" noTextEdit="1"/>
          </p:cNvSpPr>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a:spLocks noGrp="1" noRot="1" noChangeAspect="1" noMove="1" noResize="1" noEditPoints="1" noAdjustHandles="1" noChangeArrowheads="1" noChangeShapeType="1" noTextEdit="1"/>
          </p:cNvSpPr>
          <p:nvPr/>
        </p:nvSpPr>
        <p:spPr>
          <a:xfrm>
            <a:off x="7799696" y="-2"/>
            <a:ext cx="4392304" cy="121842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a:spLocks noGrp="1" noRot="1" noChangeAspect="1" noMove="1" noResize="1" noEditPoints="1" noAdjustHandles="1" noChangeArrowheads="1" noChangeShapeType="1" noTextEdit="1"/>
          </p:cNvSpPr>
          <p:nvPr/>
        </p:nvSpPr>
        <p:spPr>
          <a:xfrm>
            <a:off x="0" y="1259253"/>
            <a:ext cx="640080" cy="43627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a:spLocks noGrp="1" noRot="1" noChangeAspect="1" noMove="1" noResize="1" noEditPoints="1" noAdjustHandles="1" noChangeArrowheads="1" noChangeShapeType="1" noTextEdit="1"/>
          </p:cNvSpPr>
          <p:nvPr/>
        </p:nvSpPr>
        <p:spPr>
          <a:xfrm>
            <a:off x="640080" y="1238464"/>
            <a:ext cx="7201313" cy="44042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139589" y="1536751"/>
            <a:ext cx="6073254" cy="3807725"/>
          </a:xfrm>
          <a:prstGeom prst="rect">
            <a:avLst/>
          </a:prstGeom>
        </p:spPr>
        <p:txBody>
          <a:bodyPr vert="horz" lIns="109728" tIns="109728" rIns="109728" bIns="91440" rtlCol="0" anchor="ctr">
            <a:normAutofit/>
          </a:bodyPr>
          <a:lstStyle/>
          <a:p>
            <a:pPr algn="ctr">
              <a:lnSpc>
                <a:spcPct val="125000"/>
              </a:lnSpc>
              <a:spcBef>
                <a:spcPct val="0"/>
              </a:spcBef>
              <a:spcAft>
                <a:spcPts val="600"/>
              </a:spcAft>
            </a:pPr>
            <a:r>
              <a:rPr lang="en-US" sz="6600" cap="all" spc="150" dirty="0">
                <a:solidFill>
                  <a:schemeClr val="bg1"/>
                </a:solidFill>
                <a:latin typeface="+mj-lt"/>
                <a:ea typeface="+mj-ea"/>
                <a:cs typeface="+mj-cs"/>
              </a:rPr>
              <a:t>Thank You</a:t>
            </a:r>
          </a:p>
        </p:txBody>
      </p:sp>
      <p:sp>
        <p:nvSpPr>
          <p:cNvPr id="22" name="Rectangle 21"/>
          <p:cNvSpPr>
            <a:spLocks noGrp="1" noRot="1" noChangeAspect="1" noMove="1" noResize="1" noEditPoints="1" noAdjustHandles="1" noChangeArrowheads="1" noChangeShapeType="1" noTextEdit="1"/>
          </p:cNvSpPr>
          <p:nvPr/>
        </p:nvSpPr>
        <p:spPr>
          <a:xfrm>
            <a:off x="3049" y="5608879"/>
            <a:ext cx="7759826" cy="124912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a:spLocks noGrp="1" noRot="1" noChangeAspect="1" noMove="1" noResize="1" noEditPoints="1" noAdjustHandles="1" noChangeArrowheads="1" noChangeShapeType="1" noTextEdit="1"/>
          </p:cNvSpPr>
          <p:nvPr/>
        </p:nvSpPr>
        <p:spPr>
          <a:xfrm>
            <a:off x="7843063" y="1226851"/>
            <a:ext cx="4348937" cy="44275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a:spLocks noGrp="1" noRot="1" noChangeAspect="1" noMove="1" noResize="1" noEditPoints="1" noAdjustHandles="1" noChangeArrowheads="1" noChangeShapeType="1" noTextEdit="1"/>
          </p:cNvSpPr>
          <p:nvPr/>
        </p:nvSpPr>
        <p:spPr>
          <a:xfrm>
            <a:off x="7799696" y="5631149"/>
            <a:ext cx="4392304" cy="12268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a:off x="7770965"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a:spLocks noGrp="1" noRot="1" noChangeAspect="1" noMove="1" noResize="1" noEditPoints="1" noAdjustHandles="1" noChangeArrowheads="1" noChangeShapeType="1" noTextEdit="1"/>
          </p:cNvSpPr>
          <p:nvPr/>
        </p:nvSpPr>
        <p:spPr>
          <a:xfrm>
            <a:off x="1525" y="1204578"/>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a:spLocks noGrp="1" noRot="1" noChangeAspect="1" noMove="1" noResize="1" noEditPoints="1" noAdjustHandles="1" noChangeArrowheads="1" noChangeShapeType="1" noTextEdit="1"/>
          </p:cNvSpPr>
          <p:nvPr/>
        </p:nvSpPr>
        <p:spPr>
          <a:xfrm>
            <a:off x="1525" y="5598792"/>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635103" y="1057522"/>
            <a:ext cx="4741843" cy="2173433"/>
          </a:xfrm>
        </p:spPr>
        <p:txBody>
          <a:bodyPr>
            <a:noAutofit/>
          </a:bodyPr>
          <a:lstStyle/>
          <a:p>
            <a:r>
              <a:rPr lang="en-US" sz="3600" dirty="0">
                <a:solidFill>
                  <a:schemeClr val="bg1"/>
                </a:solidFill>
              </a:rPr>
              <a:t>10Analytics global hackathon 2023</a:t>
            </a:r>
          </a:p>
        </p:txBody>
      </p:sp>
      <p:sp>
        <p:nvSpPr>
          <p:cNvPr id="3" name="Subtitle 2"/>
          <p:cNvSpPr>
            <a:spLocks noGrp="1"/>
          </p:cNvSpPr>
          <p:nvPr>
            <p:ph type="subTitle" idx="1"/>
          </p:nvPr>
        </p:nvSpPr>
        <p:spPr>
          <a:xfrm>
            <a:off x="1635104" y="3751119"/>
            <a:ext cx="4797502" cy="1606163"/>
          </a:xfrm>
        </p:spPr>
        <p:txBody>
          <a:bodyPr anchor="t">
            <a:normAutofit/>
          </a:bodyPr>
          <a:lstStyle/>
          <a:p>
            <a:pPr>
              <a:lnSpc>
                <a:spcPct val="140000"/>
              </a:lnSpc>
            </a:pPr>
            <a:r>
              <a:rPr lang="en-US" sz="1700" b="1" dirty="0">
                <a:solidFill>
                  <a:schemeClr val="tx1">
                    <a:lumMod val="75000"/>
                    <a:lumOff val="25000"/>
                  </a:schemeClr>
                </a:solidFill>
              </a:rPr>
              <a:t>Presenter:</a:t>
            </a:r>
          </a:p>
          <a:p>
            <a:pPr>
              <a:lnSpc>
                <a:spcPct val="140000"/>
              </a:lnSpc>
            </a:pPr>
            <a:r>
              <a:rPr lang="en-US" sz="1700" b="1" dirty="0">
                <a:solidFill>
                  <a:schemeClr val="tx1">
                    <a:lumMod val="75000"/>
                    <a:lumOff val="25000"/>
                  </a:schemeClr>
                </a:solidFill>
              </a:rPr>
              <a:t>Paul Okafor</a:t>
            </a:r>
          </a:p>
          <a:p>
            <a:pPr>
              <a:lnSpc>
                <a:spcPct val="140000"/>
              </a:lnSpc>
            </a:pPr>
            <a:endParaRPr lang="en-US" sz="1700" b="1" dirty="0">
              <a:solidFill>
                <a:schemeClr val="tx1">
                  <a:lumMod val="75000"/>
                  <a:lumOff val="25000"/>
                </a:schemeClr>
              </a:solidFill>
            </a:endParaRPr>
          </a:p>
        </p:txBody>
      </p:sp>
      <p:sp>
        <p:nvSpPr>
          <p:cNvPr id="5" name="Rectangle 12"/>
          <p:cNvSpPr>
            <a:spLocks noGrp="1" noRot="1" noChangeAspect="1" noMove="1" noResize="1" noEditPoints="1" noAdjustHandles="1" noChangeArrowheads="1" noChangeShapeType="1" noTextEdit="1"/>
          </p:cNvSpPr>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a:spLocks noGrp="1" noRot="1" noChangeAspect="1" noMove="1" noResize="1" noEditPoints="1" noAdjustHandles="1" noChangeArrowheads="1" noChangeShapeType="1" noTextEdit="1"/>
          </p:cNvSpPr>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a:spLocks noGrp="1" noRot="1" noChangeAspect="1" noMove="1" noResize="1" noEditPoints="1" noAdjustHandles="1" noChangeArrowheads="1" noChangeShapeType="1" noTextEdit="1"/>
          </p:cNvSpPr>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rotWithShape="1">
          <a:blip r:embed="rId2"/>
          <a:srcRect l="3411" r="49939"/>
          <a:stretch>
            <a:fillRect/>
          </a:stretch>
        </p:blipFill>
        <p:spPr>
          <a:xfrm>
            <a:off x="6859936" y="-2"/>
            <a:ext cx="5332064" cy="6858002"/>
          </a:xfrm>
          <a:prstGeom prst="rect">
            <a:avLst/>
          </a:prstGeom>
        </p:spPr>
      </p:pic>
      <p:sp>
        <p:nvSpPr>
          <p:cNvPr id="6" name="Subtitle 2">
            <a:extLst>
              <a:ext uri="{FF2B5EF4-FFF2-40B4-BE49-F238E27FC236}">
                <a16:creationId xmlns:a16="http://schemas.microsoft.com/office/drawing/2014/main" id="{37193462-0EAA-05EE-E471-367D1CC4DBC7}"/>
              </a:ext>
            </a:extLst>
          </p:cNvPr>
          <p:cNvSpPr txBox="1">
            <a:spLocks/>
          </p:cNvSpPr>
          <p:nvPr/>
        </p:nvSpPr>
        <p:spPr>
          <a:xfrm>
            <a:off x="8938066" y="46655"/>
            <a:ext cx="3023779" cy="895420"/>
          </a:xfrm>
          <a:prstGeom prst="rect">
            <a:avLst/>
          </a:prstGeom>
        </p:spPr>
        <p:txBody>
          <a:bodyPr vert="horz" lIns="109728" tIns="109728" rIns="109728" bIns="91440" rtlCol="0" anchor="t">
            <a:normAutofit/>
          </a:bodyPr>
          <a:lstStyle>
            <a:lvl1pPr marL="0" indent="0" algn="l" defTabSz="914400" rtl="0" eaLnBrk="1" latinLnBrk="0" hangingPunct="1">
              <a:lnSpc>
                <a:spcPct val="150000"/>
              </a:lnSpc>
              <a:spcBef>
                <a:spcPts val="930"/>
              </a:spcBef>
              <a:buFont typeface="Corbel" panose="020B0503020204020204" pitchFamily="34" charset="0"/>
              <a:buNone/>
              <a:defRPr sz="2400" b="0" kern="1200" cap="none" spc="150" baseline="0">
                <a:solidFill>
                  <a:schemeClr val="tx1">
                    <a:lumMod val="85000"/>
                    <a:lumOff val="15000"/>
                  </a:schemeClr>
                </a:solidFill>
                <a:latin typeface="+mn-lt"/>
                <a:ea typeface="+mn-ea"/>
                <a:cs typeface="+mn-cs"/>
              </a:defRPr>
            </a:lvl1pPr>
            <a:lvl2pPr marL="457200" indent="0" algn="ctr" defTabSz="914400" rtl="0" eaLnBrk="1" latinLnBrk="0" hangingPunct="1">
              <a:lnSpc>
                <a:spcPct val="140000"/>
              </a:lnSpc>
              <a:spcBef>
                <a:spcPts val="930"/>
              </a:spcBef>
              <a:buFont typeface="Corbel" panose="020B0503020204020204" pitchFamily="34" charset="0"/>
              <a:buNone/>
              <a:defRPr sz="2000" kern="1200" spc="150" baseline="0">
                <a:solidFill>
                  <a:schemeClr val="tx1">
                    <a:lumMod val="75000"/>
                    <a:lumOff val="25000"/>
                  </a:schemeClr>
                </a:solidFill>
                <a:latin typeface="+mn-lt"/>
                <a:ea typeface="+mn-ea"/>
                <a:cs typeface="+mn-cs"/>
              </a:defRPr>
            </a:lvl2pPr>
            <a:lvl3pPr marL="914400" indent="0" algn="ctr" defTabSz="914400" rtl="0" eaLnBrk="1" latinLnBrk="0" hangingPunct="1">
              <a:lnSpc>
                <a:spcPct val="140000"/>
              </a:lnSpc>
              <a:spcBef>
                <a:spcPts val="930"/>
              </a:spcBef>
              <a:buFont typeface="Corbel" panose="020B0503020204020204" pitchFamily="34" charset="0"/>
              <a:buNone/>
              <a:defRPr sz="1800" i="1" kern="1200" spc="150" baseline="0">
                <a:solidFill>
                  <a:schemeClr val="tx1">
                    <a:lumMod val="75000"/>
                    <a:lumOff val="25000"/>
                  </a:schemeClr>
                </a:solidFill>
                <a:latin typeface="+mn-lt"/>
                <a:ea typeface="+mn-ea"/>
                <a:cs typeface="+mn-cs"/>
              </a:defRPr>
            </a:lvl3pPr>
            <a:lvl4pPr marL="1371600" indent="0" algn="ctr"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4pPr>
            <a:lvl5pPr marL="1828800" indent="0" algn="ctr" defTabSz="914400" rtl="0" eaLnBrk="1" latinLnBrk="0" hangingPunct="1">
              <a:lnSpc>
                <a:spcPct val="140000"/>
              </a:lnSpc>
              <a:spcBef>
                <a:spcPts val="930"/>
              </a:spcBef>
              <a:buFont typeface="Corbel" panose="020B0503020204020204" pitchFamily="34" charset="0"/>
              <a:buNone/>
              <a:defRPr sz="1600" i="1" kern="1200" spc="150" baseline="0">
                <a:solidFill>
                  <a:schemeClr val="tx1">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a:lnSpc>
                <a:spcPct val="140000"/>
              </a:lnSpc>
            </a:pPr>
            <a:r>
              <a:rPr lang="en-US" sz="1100" b="1" dirty="0">
                <a:solidFill>
                  <a:schemeClr val="tx1">
                    <a:lumMod val="75000"/>
                    <a:lumOff val="25000"/>
                  </a:schemeClr>
                </a:solidFill>
              </a:rPr>
              <a:t>Email: </a:t>
            </a:r>
            <a:r>
              <a:rPr lang="en-US" sz="1100" b="1" dirty="0">
                <a:solidFill>
                  <a:schemeClr val="tx1">
                    <a:lumMod val="75000"/>
                    <a:lumOff val="25000"/>
                  </a:schemeClr>
                </a:solidFill>
                <a:hlinkClick r:id="rId3"/>
              </a:rPr>
              <a:t>acobapaul@gmail.com</a:t>
            </a:r>
            <a:endParaRPr lang="en-US" sz="1100" b="1" dirty="0">
              <a:solidFill>
                <a:schemeClr val="tx1">
                  <a:lumMod val="75000"/>
                  <a:lumOff val="25000"/>
                </a:schemeClr>
              </a:solidFill>
            </a:endParaRPr>
          </a:p>
          <a:p>
            <a:pPr>
              <a:lnSpc>
                <a:spcPct val="140000"/>
              </a:lnSpc>
            </a:pPr>
            <a:r>
              <a:rPr lang="en-US" sz="1100" b="1" dirty="0">
                <a:solidFill>
                  <a:schemeClr val="tx1">
                    <a:lumMod val="75000"/>
                    <a:lumOff val="25000"/>
                  </a:schemeClr>
                </a:solidFill>
              </a:rPr>
              <a:t>Phone: +234-8174506829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t>Project Overview and Objectives</a:t>
            </a:r>
          </a:p>
        </p:txBody>
      </p:sp>
      <p:sp>
        <p:nvSpPr>
          <p:cNvPr id="3" name="Content Placeholder 2"/>
          <p:cNvSpPr>
            <a:spLocks noGrp="1"/>
          </p:cNvSpPr>
          <p:nvPr>
            <p:ph idx="1"/>
          </p:nvPr>
        </p:nvSpPr>
        <p:spPr>
          <a:xfrm>
            <a:off x="5376671" y="705113"/>
            <a:ext cx="6430630" cy="5642421"/>
          </a:xfrm>
        </p:spPr>
        <p:txBody>
          <a:bodyPr>
            <a:normAutofit fontScale="92500"/>
          </a:bodyPr>
          <a:lstStyle/>
          <a:p>
            <a:pPr marL="285750" indent="-285750">
              <a:buFont typeface="Arial" panose="020B0604020202020204" pitchFamily="34" charset="0"/>
              <a:buChar char="•"/>
            </a:pPr>
            <a:r>
              <a:rPr lang="en-US" dirty="0"/>
              <a:t>Unemployment remains one of the most daunting challenges facing African nations today. It is a multifaceted problem with deep roots in socio-economic, educational, and policy-related factors.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primary goal of this case study is to analyze data, identify patterns, and propose informed, data-driven recommendations that governments and stakeholders can implement to effectively address and reduce unemployment rates, particularly focusing on the African context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6E8EA-5DF2-EF5E-4E18-6D4F5140C3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79162-18E9-0175-A9A5-65FB7266972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6DC84F8-A6FD-E45B-DE99-6331830B9D5F}"/>
              </a:ext>
            </a:extLst>
          </p:cNvPr>
          <p:cNvPicPr>
            <a:picLocks noChangeAspect="1"/>
          </p:cNvPicPr>
          <p:nvPr/>
        </p:nvPicPr>
        <p:blipFill>
          <a:blip r:embed="rId2"/>
          <a:stretch>
            <a:fillRect/>
          </a:stretch>
        </p:blipFill>
        <p:spPr>
          <a:xfrm>
            <a:off x="0" y="13801"/>
            <a:ext cx="12192000" cy="6830398"/>
          </a:xfrm>
          <a:prstGeom prst="rect">
            <a:avLst/>
          </a:prstGeom>
        </p:spPr>
      </p:pic>
    </p:spTree>
    <p:extLst>
      <p:ext uri="{BB962C8B-B14F-4D97-AF65-F5344CB8AC3E}">
        <p14:creationId xmlns:p14="http://schemas.microsoft.com/office/powerpoint/2010/main" val="3038005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7"/>
          <p:cNvSpPr>
            <a:spLocks noGrp="1" noRot="1" noChangeAspect="1" noMove="1" noResize="1" noEditPoints="1" noAdjustHandles="1" noChangeArrowheads="1" noChangeShapeType="1" noTextEdit="1"/>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ln>
        </p:spPr>
        <p:txBody>
          <a:bodyPr/>
          <a:lstStyle/>
          <a:p>
            <a:endParaRPr lang="en-US" dirty="0"/>
          </a:p>
        </p:txBody>
      </p:sp>
      <p:sp>
        <p:nvSpPr>
          <p:cNvPr id="17" name="Rectangle 16"/>
          <p:cNvSpPr>
            <a:spLocks noGrp="1" noRot="1" noChangeAspect="1" noMove="1" noResize="1" noEditPoints="1" noAdjustHandles="1" noChangeArrowheads="1" noChangeShapeType="1" noTextEdit="1"/>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8"/>
          <p:cNvSpPr>
            <a:spLocks noGrp="1" noRot="1" noChangeAspect="1" noMove="1" noResize="1" noEditPoints="1" noAdjustHandles="1" noChangeArrowheads="1" noChangeShapeType="1" noTextEdit="1"/>
          </p:cNvSpPr>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a:spLocks noGrp="1" noRot="1" noChangeAspect="1" noMove="1" noResize="1" noEditPoints="1" noAdjustHandles="1" noChangeArrowheads="1" noChangeShapeType="1" noTextEdit="1"/>
          </p:cNvSpPr>
          <p:nvPr/>
        </p:nvSpPr>
        <p:spPr>
          <a:xfrm>
            <a:off x="7585468" y="0"/>
            <a:ext cx="4603482" cy="61124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8062611" y="1234619"/>
            <a:ext cx="3942272" cy="3024395"/>
          </a:xfrm>
        </p:spPr>
        <p:txBody>
          <a:bodyPr vert="horz" lIns="109728" tIns="109728" rIns="109728" bIns="91440" rtlCol="0" anchor="b">
            <a:normAutofit fontScale="90000"/>
          </a:bodyPr>
          <a:lstStyle/>
          <a:p>
            <a:pPr>
              <a:lnSpc>
                <a:spcPct val="115000"/>
              </a:lnSpc>
            </a:pPr>
            <a:r>
              <a:rPr lang="en-US" sz="2500" cap="all" dirty="0">
                <a:solidFill>
                  <a:schemeClr val="tx2"/>
                </a:solidFill>
              </a:rPr>
              <a:t>Unemployment trends for different geopolitical regions in Africa </a:t>
            </a:r>
            <a:br>
              <a:rPr lang="en-US" sz="2500" cap="all" dirty="0">
                <a:solidFill>
                  <a:schemeClr val="tx2"/>
                </a:solidFill>
              </a:rPr>
            </a:br>
            <a:r>
              <a:rPr lang="en-US" sz="2500" cap="all" dirty="0">
                <a:solidFill>
                  <a:schemeClr val="tx2"/>
                </a:solidFill>
              </a:rPr>
              <a:t> </a:t>
            </a:r>
            <a:br>
              <a:rPr lang="en-US" sz="2500" cap="all" dirty="0">
                <a:solidFill>
                  <a:schemeClr val="tx2"/>
                </a:solidFill>
              </a:rPr>
            </a:br>
            <a:endParaRPr lang="en-US" sz="2500" cap="all" dirty="0">
              <a:solidFill>
                <a:schemeClr val="tx2"/>
              </a:solidFill>
            </a:endParaRPr>
          </a:p>
        </p:txBody>
      </p:sp>
      <p:sp>
        <p:nvSpPr>
          <p:cNvPr id="23" name="Rectangle 22"/>
          <p:cNvSpPr>
            <a:spLocks noGrp="1" noRot="1" noChangeAspect="1" noMove="1" noResize="1" noEditPoints="1" noAdjustHandles="1" noChangeArrowheads="1" noChangeShapeType="1" noTextEdit="1"/>
          </p:cNvSpPr>
          <p:nvPr/>
        </p:nvSpPr>
        <p:spPr>
          <a:xfrm>
            <a:off x="0" y="6144405"/>
            <a:ext cx="7534656" cy="71359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a:spLocks noGrp="1" noRot="1" noChangeAspect="1" noMove="1" noResize="1" noEditPoints="1" noAdjustHandles="1" noChangeArrowheads="1" noChangeShapeType="1" noTextEdit="1"/>
          </p:cNvSpPr>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a:spLocks noGrp="1" noRot="1" noChangeAspect="1" noMove="1" noResize="1" noEditPoints="1" noAdjustHandles="1" noChangeArrowheads="1" noChangeShapeType="1" noTextEdit="1"/>
          </p:cNvSpPr>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67538C3-8C97-C923-A506-1CCBDD6A67EE}"/>
              </a:ext>
            </a:extLst>
          </p:cNvPr>
          <p:cNvPicPr>
            <a:picLocks noChangeAspect="1"/>
          </p:cNvPicPr>
          <p:nvPr/>
        </p:nvPicPr>
        <p:blipFill>
          <a:blip r:embed="rId2"/>
          <a:stretch>
            <a:fillRect/>
          </a:stretch>
        </p:blipFill>
        <p:spPr>
          <a:xfrm>
            <a:off x="187117" y="219776"/>
            <a:ext cx="7097350" cy="2670048"/>
          </a:xfrm>
          <a:prstGeom prst="rect">
            <a:avLst/>
          </a:prstGeom>
        </p:spPr>
      </p:pic>
      <p:pic>
        <p:nvPicPr>
          <p:cNvPr id="7" name="Picture 6">
            <a:extLst>
              <a:ext uri="{FF2B5EF4-FFF2-40B4-BE49-F238E27FC236}">
                <a16:creationId xmlns:a16="http://schemas.microsoft.com/office/drawing/2014/main" id="{3E2D69FF-F101-B2A1-6A58-1F1AEC233DA8}"/>
              </a:ext>
            </a:extLst>
          </p:cNvPr>
          <p:cNvPicPr>
            <a:picLocks noChangeAspect="1"/>
          </p:cNvPicPr>
          <p:nvPr/>
        </p:nvPicPr>
        <p:blipFill>
          <a:blip r:embed="rId3"/>
          <a:stretch>
            <a:fillRect/>
          </a:stretch>
        </p:blipFill>
        <p:spPr>
          <a:xfrm>
            <a:off x="233658" y="3275976"/>
            <a:ext cx="7088170" cy="26665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7"/>
          <p:cNvSpPr>
            <a:spLocks noGrp="1" noRot="1" noChangeAspect="1" noMove="1" noResize="1" noEditPoints="1" noAdjustHandles="1" noChangeArrowheads="1" noChangeShapeType="1" noTextEdit="1"/>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ln>
        </p:spPr>
        <p:txBody>
          <a:bodyPr/>
          <a:lstStyle/>
          <a:p>
            <a:endParaRPr lang="en-US" dirty="0"/>
          </a:p>
        </p:txBody>
      </p:sp>
      <p:sp>
        <p:nvSpPr>
          <p:cNvPr id="17" name="Rectangle 16"/>
          <p:cNvSpPr>
            <a:spLocks noGrp="1" noRot="1" noChangeAspect="1" noMove="1" noResize="1" noEditPoints="1" noAdjustHandles="1" noChangeArrowheads="1" noChangeShapeType="1" noTextEdit="1"/>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8"/>
          <p:cNvSpPr>
            <a:spLocks noGrp="1" noRot="1" noChangeAspect="1" noMove="1" noResize="1" noEditPoints="1" noAdjustHandles="1" noChangeArrowheads="1" noChangeShapeType="1" noTextEdit="1"/>
          </p:cNvSpPr>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a:spLocks noGrp="1" noRot="1" noChangeAspect="1" noMove="1" noResize="1" noEditPoints="1" noAdjustHandles="1" noChangeArrowheads="1" noChangeShapeType="1" noTextEdit="1"/>
          </p:cNvSpPr>
          <p:nvPr/>
        </p:nvSpPr>
        <p:spPr>
          <a:xfrm>
            <a:off x="7585468" y="0"/>
            <a:ext cx="4603482" cy="61124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8062611" y="1234619"/>
            <a:ext cx="3942272" cy="3024395"/>
          </a:xfrm>
        </p:spPr>
        <p:txBody>
          <a:bodyPr vert="horz" lIns="109728" tIns="109728" rIns="109728" bIns="91440" rtlCol="0" anchor="b">
            <a:normAutofit/>
          </a:bodyPr>
          <a:lstStyle/>
          <a:p>
            <a:pPr>
              <a:lnSpc>
                <a:spcPct val="115000"/>
              </a:lnSpc>
            </a:pPr>
            <a:r>
              <a:rPr lang="en-US" sz="2500" cap="all" dirty="0">
                <a:solidFill>
                  <a:schemeClr val="tx2"/>
                </a:solidFill>
              </a:rPr>
              <a:t>THE FIRST AMENDMENT </a:t>
            </a:r>
            <a:br>
              <a:rPr lang="en-US" sz="2500" cap="all" dirty="0">
                <a:solidFill>
                  <a:schemeClr val="tx2"/>
                </a:solidFill>
              </a:rPr>
            </a:br>
            <a:r>
              <a:rPr lang="en-US" sz="2500" cap="all" dirty="0">
                <a:solidFill>
                  <a:schemeClr val="tx2"/>
                </a:solidFill>
              </a:rPr>
              <a:t>AND OU</a:t>
            </a:r>
            <a:br>
              <a:rPr lang="en-US" sz="2500" cap="all" dirty="0">
                <a:solidFill>
                  <a:schemeClr val="tx2"/>
                </a:solidFill>
              </a:rPr>
            </a:br>
            <a:r>
              <a:rPr lang="en-US" sz="2500" cap="all" dirty="0">
                <a:solidFill>
                  <a:schemeClr val="tx2"/>
                </a:solidFill>
              </a:rPr>
              <a:t> </a:t>
            </a:r>
            <a:br>
              <a:rPr lang="en-US" sz="2500" cap="all" dirty="0">
                <a:solidFill>
                  <a:schemeClr val="tx2"/>
                </a:solidFill>
              </a:rPr>
            </a:br>
            <a:endParaRPr lang="en-US" sz="2500" cap="all" dirty="0">
              <a:solidFill>
                <a:schemeClr val="tx2"/>
              </a:solidFill>
            </a:endParaRPr>
          </a:p>
        </p:txBody>
      </p:sp>
      <p:sp>
        <p:nvSpPr>
          <p:cNvPr id="23" name="Rectangle 22"/>
          <p:cNvSpPr>
            <a:spLocks noGrp="1" noRot="1" noChangeAspect="1" noMove="1" noResize="1" noEditPoints="1" noAdjustHandles="1" noChangeArrowheads="1" noChangeShapeType="1" noTextEdit="1"/>
          </p:cNvSpPr>
          <p:nvPr/>
        </p:nvSpPr>
        <p:spPr>
          <a:xfrm>
            <a:off x="0" y="6144405"/>
            <a:ext cx="7534656" cy="71359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a:spLocks noGrp="1" noRot="1" noChangeAspect="1" noMove="1" noResize="1" noEditPoints="1" noAdjustHandles="1" noChangeArrowheads="1" noChangeShapeType="1" noTextEdit="1"/>
          </p:cNvSpPr>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a:spLocks noGrp="1" noRot="1" noChangeAspect="1" noMove="1" noResize="1" noEditPoints="1" noAdjustHandles="1" noChangeArrowheads="1" noChangeShapeType="1" noTextEdit="1"/>
          </p:cNvSpPr>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6BE632A3-0349-BF05-4290-DD48E599C0AB}"/>
              </a:ext>
            </a:extLst>
          </p:cNvPr>
          <p:cNvPicPr>
            <a:picLocks noChangeAspect="1"/>
          </p:cNvPicPr>
          <p:nvPr/>
        </p:nvPicPr>
        <p:blipFill>
          <a:blip r:embed="rId2"/>
          <a:stretch>
            <a:fillRect/>
          </a:stretch>
        </p:blipFill>
        <p:spPr>
          <a:xfrm>
            <a:off x="506245" y="88552"/>
            <a:ext cx="11179509" cy="3863675"/>
          </a:xfrm>
          <a:prstGeom prst="rect">
            <a:avLst/>
          </a:prstGeom>
        </p:spPr>
      </p:pic>
      <p:pic>
        <p:nvPicPr>
          <p:cNvPr id="11" name="Picture 10">
            <a:extLst>
              <a:ext uri="{FF2B5EF4-FFF2-40B4-BE49-F238E27FC236}">
                <a16:creationId xmlns:a16="http://schemas.microsoft.com/office/drawing/2014/main" id="{2759185B-8EA1-7751-8491-93003CD83036}"/>
              </a:ext>
            </a:extLst>
          </p:cNvPr>
          <p:cNvPicPr>
            <a:picLocks noChangeAspect="1"/>
          </p:cNvPicPr>
          <p:nvPr/>
        </p:nvPicPr>
        <p:blipFill>
          <a:blip r:embed="rId3"/>
          <a:stretch>
            <a:fillRect/>
          </a:stretch>
        </p:blipFill>
        <p:spPr>
          <a:xfrm>
            <a:off x="2733040" y="4053942"/>
            <a:ext cx="6556666" cy="2487168"/>
          </a:xfrm>
          <a:prstGeom prst="rect">
            <a:avLst/>
          </a:prstGeom>
        </p:spPr>
      </p:pic>
    </p:spTree>
    <p:extLst>
      <p:ext uri="{BB962C8B-B14F-4D97-AF65-F5344CB8AC3E}">
        <p14:creationId xmlns:p14="http://schemas.microsoft.com/office/powerpoint/2010/main" val="294538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7"/>
          <p:cNvSpPr>
            <a:spLocks noGrp="1" noRot="1" noChangeAspect="1" noMove="1" noResize="1" noEditPoints="1" noAdjustHandles="1" noChangeArrowheads="1" noChangeShapeType="1" noTextEdit="1"/>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ln>
        </p:spPr>
        <p:txBody>
          <a:bodyPr/>
          <a:lstStyle/>
          <a:p>
            <a:endParaRPr lang="en-US" dirty="0"/>
          </a:p>
        </p:txBody>
      </p:sp>
      <p:sp>
        <p:nvSpPr>
          <p:cNvPr id="17" name="Rectangle 16"/>
          <p:cNvSpPr>
            <a:spLocks noGrp="1" noRot="1" noChangeAspect="1" noMove="1" noResize="1" noEditPoints="1" noAdjustHandles="1" noChangeArrowheads="1" noChangeShapeType="1" noTextEdit="1"/>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8"/>
          <p:cNvSpPr>
            <a:spLocks noGrp="1" noRot="1" noChangeAspect="1" noMove="1" noResize="1" noEditPoints="1" noAdjustHandles="1" noChangeArrowheads="1" noChangeShapeType="1" noTextEdit="1"/>
          </p:cNvSpPr>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a:spLocks noGrp="1" noRot="1" noChangeAspect="1" noMove="1" noResize="1" noEditPoints="1" noAdjustHandles="1" noChangeArrowheads="1" noChangeShapeType="1" noTextEdit="1"/>
          </p:cNvSpPr>
          <p:nvPr/>
        </p:nvSpPr>
        <p:spPr>
          <a:xfrm>
            <a:off x="7585468" y="0"/>
            <a:ext cx="4603482" cy="61124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8062611" y="292227"/>
            <a:ext cx="3942272" cy="3024395"/>
          </a:xfrm>
        </p:spPr>
        <p:txBody>
          <a:bodyPr vert="horz" lIns="109728" tIns="109728" rIns="109728" bIns="91440" rtlCol="0" anchor="b">
            <a:normAutofit/>
          </a:bodyPr>
          <a:lstStyle/>
          <a:p>
            <a:pPr>
              <a:lnSpc>
                <a:spcPct val="115000"/>
              </a:lnSpc>
            </a:pPr>
            <a:r>
              <a:rPr lang="en-US" sz="2500" cap="all" dirty="0">
                <a:solidFill>
                  <a:schemeClr val="tx2"/>
                </a:solidFill>
              </a:rPr>
              <a:t>Unemployment rates – gender disparity</a:t>
            </a:r>
            <a:br>
              <a:rPr lang="en-US" sz="2500" cap="all" dirty="0">
                <a:solidFill>
                  <a:schemeClr val="tx2"/>
                </a:solidFill>
              </a:rPr>
            </a:br>
            <a:r>
              <a:rPr lang="en-US" sz="2500" cap="all" dirty="0">
                <a:solidFill>
                  <a:schemeClr val="tx2"/>
                </a:solidFill>
              </a:rPr>
              <a:t> </a:t>
            </a:r>
            <a:br>
              <a:rPr lang="en-US" sz="2500" cap="all" dirty="0">
                <a:solidFill>
                  <a:schemeClr val="tx2"/>
                </a:solidFill>
              </a:rPr>
            </a:br>
            <a:endParaRPr lang="en-US" sz="2500" cap="all" dirty="0">
              <a:solidFill>
                <a:schemeClr val="tx2"/>
              </a:solidFill>
            </a:endParaRPr>
          </a:p>
        </p:txBody>
      </p:sp>
      <p:sp>
        <p:nvSpPr>
          <p:cNvPr id="23" name="Rectangle 22"/>
          <p:cNvSpPr>
            <a:spLocks noGrp="1" noRot="1" noChangeAspect="1" noMove="1" noResize="1" noEditPoints="1" noAdjustHandles="1" noChangeArrowheads="1" noChangeShapeType="1" noTextEdit="1"/>
          </p:cNvSpPr>
          <p:nvPr/>
        </p:nvSpPr>
        <p:spPr>
          <a:xfrm>
            <a:off x="0" y="6144405"/>
            <a:ext cx="7534656" cy="71359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a:spLocks noGrp="1" noRot="1" noChangeAspect="1" noMove="1" noResize="1" noEditPoints="1" noAdjustHandles="1" noChangeArrowheads="1" noChangeShapeType="1" noTextEdit="1"/>
          </p:cNvSpPr>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a:spLocks noGrp="1" noRot="1" noChangeAspect="1" noMove="1" noResize="1" noEditPoints="1" noAdjustHandles="1" noChangeArrowheads="1" noChangeShapeType="1" noTextEdit="1"/>
          </p:cNvSpPr>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94820E2-A367-6386-1057-78CE4C2E84F5}"/>
              </a:ext>
            </a:extLst>
          </p:cNvPr>
          <p:cNvPicPr>
            <a:picLocks noChangeAspect="1"/>
          </p:cNvPicPr>
          <p:nvPr/>
        </p:nvPicPr>
        <p:blipFill>
          <a:blip r:embed="rId2"/>
          <a:stretch>
            <a:fillRect/>
          </a:stretch>
        </p:blipFill>
        <p:spPr>
          <a:xfrm>
            <a:off x="1096645" y="31748"/>
            <a:ext cx="5509318" cy="2989678"/>
          </a:xfrm>
          <a:prstGeom prst="rect">
            <a:avLst/>
          </a:prstGeom>
        </p:spPr>
      </p:pic>
      <p:pic>
        <p:nvPicPr>
          <p:cNvPr id="10" name="Picture 9">
            <a:extLst>
              <a:ext uri="{FF2B5EF4-FFF2-40B4-BE49-F238E27FC236}">
                <a16:creationId xmlns:a16="http://schemas.microsoft.com/office/drawing/2014/main" id="{9AD89711-CD93-D0A0-2854-BC59587DA4CB}"/>
              </a:ext>
            </a:extLst>
          </p:cNvPr>
          <p:cNvPicPr>
            <a:picLocks noChangeAspect="1"/>
          </p:cNvPicPr>
          <p:nvPr/>
        </p:nvPicPr>
        <p:blipFill>
          <a:blip r:embed="rId3"/>
          <a:stretch>
            <a:fillRect/>
          </a:stretch>
        </p:blipFill>
        <p:spPr>
          <a:xfrm>
            <a:off x="360784" y="3600319"/>
            <a:ext cx="9175102" cy="2548988"/>
          </a:xfrm>
          <a:prstGeom prst="rect">
            <a:avLst/>
          </a:prstGeom>
        </p:spPr>
      </p:pic>
    </p:spTree>
    <p:extLst>
      <p:ext uri="{BB962C8B-B14F-4D97-AF65-F5344CB8AC3E}">
        <p14:creationId xmlns:p14="http://schemas.microsoft.com/office/powerpoint/2010/main" val="329025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dirty="0"/>
              <a:t>Youth Employment Strategy vs Unemployment Rates</a:t>
            </a:r>
          </a:p>
        </p:txBody>
      </p:sp>
      <p:sp>
        <p:nvSpPr>
          <p:cNvPr id="3" name="Content Placeholder 2"/>
          <p:cNvSpPr>
            <a:spLocks noGrp="1"/>
          </p:cNvSpPr>
          <p:nvPr>
            <p:ph idx="1"/>
          </p:nvPr>
        </p:nvSpPr>
        <p:spPr>
          <a:xfrm>
            <a:off x="4783588" y="3303862"/>
            <a:ext cx="7262232" cy="3713938"/>
          </a:xfrm>
        </p:spPr>
        <p:txBody>
          <a:bodyPr>
            <a:normAutofit/>
          </a:bodyPr>
          <a:lstStyle/>
          <a:p>
            <a:pPr marL="285750" indent="-285750" algn="just">
              <a:buFont typeface="Arial" panose="020B0604020202020204" pitchFamily="34" charset="0"/>
              <a:buChar char="•"/>
            </a:pPr>
            <a:r>
              <a:rPr lang="en-US" sz="1600" dirty="0"/>
              <a:t>While the adoption of youth employment strategies can be correlated with lower unemployment rates, the mere existence of such strategies is not a panacea. Effective implementation, along with addressing other underlying economic issues, is crucial for these strategies to mitigate unemployment effectively.</a:t>
            </a:r>
          </a:p>
        </p:txBody>
      </p:sp>
      <p:pic>
        <p:nvPicPr>
          <p:cNvPr id="5" name="Picture 4">
            <a:extLst>
              <a:ext uri="{FF2B5EF4-FFF2-40B4-BE49-F238E27FC236}">
                <a16:creationId xmlns:a16="http://schemas.microsoft.com/office/drawing/2014/main" id="{8F6B483D-E75B-C651-0627-BC1C5B524D98}"/>
              </a:ext>
            </a:extLst>
          </p:cNvPr>
          <p:cNvPicPr>
            <a:picLocks noChangeAspect="1"/>
          </p:cNvPicPr>
          <p:nvPr/>
        </p:nvPicPr>
        <p:blipFill>
          <a:blip r:embed="rId2"/>
          <a:stretch>
            <a:fillRect/>
          </a:stretch>
        </p:blipFill>
        <p:spPr>
          <a:xfrm>
            <a:off x="5586020" y="263647"/>
            <a:ext cx="5657368" cy="3524262"/>
          </a:xfrm>
          <a:prstGeom prst="rect">
            <a:avLst/>
          </a:prstGeom>
        </p:spPr>
      </p:pic>
    </p:spTree>
    <p:extLst>
      <p:ext uri="{BB962C8B-B14F-4D97-AF65-F5344CB8AC3E}">
        <p14:creationId xmlns:p14="http://schemas.microsoft.com/office/powerpoint/2010/main" val="59502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7"/>
          <p:cNvSpPr>
            <a:spLocks noGrp="1" noRot="1" noChangeAspect="1" noMove="1" noResize="1" noEditPoints="1" noAdjustHandles="1" noChangeArrowheads="1" noChangeShapeType="1" noTextEdit="1"/>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ln>
        </p:spPr>
        <p:txBody>
          <a:bodyPr/>
          <a:lstStyle/>
          <a:p>
            <a:endParaRPr lang="en-US" dirty="0"/>
          </a:p>
        </p:txBody>
      </p:sp>
      <p:sp>
        <p:nvSpPr>
          <p:cNvPr id="17" name="Rectangle 16"/>
          <p:cNvSpPr>
            <a:spLocks noGrp="1" noRot="1" noChangeAspect="1" noMove="1" noResize="1" noEditPoints="1" noAdjustHandles="1" noChangeArrowheads="1" noChangeShapeType="1" noTextEdit="1"/>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8"/>
          <p:cNvSpPr>
            <a:spLocks noGrp="1" noRot="1" noChangeAspect="1" noMove="1" noResize="1" noEditPoints="1" noAdjustHandles="1" noChangeArrowheads="1" noChangeShapeType="1" noTextEdit="1"/>
          </p:cNvSpPr>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a:spLocks noGrp="1" noRot="1" noChangeAspect="1" noMove="1" noResize="1" noEditPoints="1" noAdjustHandles="1" noChangeArrowheads="1" noChangeShapeType="1" noTextEdit="1"/>
          </p:cNvSpPr>
          <p:nvPr/>
        </p:nvSpPr>
        <p:spPr>
          <a:xfrm>
            <a:off x="7585468" y="0"/>
            <a:ext cx="4603482" cy="61124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a:spLocks noGrp="1" noRot="1" noChangeAspect="1" noMove="1" noResize="1" noEditPoints="1" noAdjustHandles="1" noChangeArrowheads="1" noChangeShapeType="1" noTextEdit="1"/>
          </p:cNvSpPr>
          <p:nvPr/>
        </p:nvSpPr>
        <p:spPr>
          <a:xfrm>
            <a:off x="0" y="6144405"/>
            <a:ext cx="7534656" cy="71359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a:spLocks noGrp="1" noRot="1" noChangeAspect="1" noMove="1" noResize="1" noEditPoints="1" noAdjustHandles="1" noChangeArrowheads="1" noChangeShapeType="1" noTextEdit="1"/>
          </p:cNvSpPr>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a:spLocks noGrp="1" noRot="1" noChangeAspect="1" noMove="1" noResize="1" noEditPoints="1" noAdjustHandles="1" noChangeArrowheads="1" noChangeShapeType="1" noTextEdit="1"/>
          </p:cNvSpPr>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450C2356-2394-CA7F-C4D2-6A205E5D63F2}"/>
              </a:ext>
            </a:extLst>
          </p:cNvPr>
          <p:cNvPicPr>
            <a:picLocks noChangeAspect="1"/>
          </p:cNvPicPr>
          <p:nvPr/>
        </p:nvPicPr>
        <p:blipFill>
          <a:blip r:embed="rId2"/>
          <a:stretch>
            <a:fillRect/>
          </a:stretch>
        </p:blipFill>
        <p:spPr>
          <a:xfrm>
            <a:off x="789582" y="71835"/>
            <a:ext cx="5955492" cy="3297220"/>
          </a:xfrm>
          <a:prstGeom prst="rect">
            <a:avLst/>
          </a:prstGeom>
        </p:spPr>
      </p:pic>
      <p:sp>
        <p:nvSpPr>
          <p:cNvPr id="9" name="TextBox 8">
            <a:extLst>
              <a:ext uri="{FF2B5EF4-FFF2-40B4-BE49-F238E27FC236}">
                <a16:creationId xmlns:a16="http://schemas.microsoft.com/office/drawing/2014/main" id="{D8F5F33F-7C0D-2DF8-3267-6FDDBA12807D}"/>
              </a:ext>
            </a:extLst>
          </p:cNvPr>
          <p:cNvSpPr txBox="1"/>
          <p:nvPr/>
        </p:nvSpPr>
        <p:spPr>
          <a:xfrm>
            <a:off x="265009" y="3579704"/>
            <a:ext cx="7040860" cy="2554545"/>
          </a:xfrm>
          <a:prstGeom prst="rect">
            <a:avLst/>
          </a:prstGeom>
          <a:noFill/>
        </p:spPr>
        <p:txBody>
          <a:bodyPr wrap="square">
            <a:spAutoFit/>
          </a:bodyPr>
          <a:lstStyle/>
          <a:p>
            <a:pPr algn="just"/>
            <a:r>
              <a:rPr lang="en-US" sz="1600" b="1" dirty="0"/>
              <a:t>In Nigeria, Congo, and Botswana, there is a visible trend where a decrease in education expenditure is followed by an increase in unemployment rates within the 5-year periods marked by the red dashed lines. However, in Guinea, the unemployment rate does not show a similar pattern, remaining low regardless of changes in education spending. This suggests that while there can be a relationship between education spending and employment, it is not uniform across different countries and could be influenced by various local economic and social factors.</a:t>
            </a:r>
          </a:p>
        </p:txBody>
      </p:sp>
      <p:sp>
        <p:nvSpPr>
          <p:cNvPr id="11" name="Title 1">
            <a:extLst>
              <a:ext uri="{FF2B5EF4-FFF2-40B4-BE49-F238E27FC236}">
                <a16:creationId xmlns:a16="http://schemas.microsoft.com/office/drawing/2014/main" id="{3F8016BD-0005-BAD5-4927-DCFF722AE161}"/>
              </a:ext>
            </a:extLst>
          </p:cNvPr>
          <p:cNvSpPr txBox="1">
            <a:spLocks/>
          </p:cNvSpPr>
          <p:nvPr/>
        </p:nvSpPr>
        <p:spPr>
          <a:xfrm>
            <a:off x="8059007" y="227594"/>
            <a:ext cx="3411973" cy="5197498"/>
          </a:xfrm>
          <a:prstGeom prst="rect">
            <a:avLst/>
          </a:prstGeom>
        </p:spPr>
        <p:txBody>
          <a:bodyPr vert="horz" lIns="109728" tIns="109728" rIns="109728" bIns="91440" rtlCol="0" anchor="ctr">
            <a:normAutofit/>
          </a:bodyPr>
          <a:lst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a:lstStyle>
          <a:p>
            <a:pPr algn="just"/>
            <a:r>
              <a:rPr lang="en-US" sz="2400" dirty="0"/>
              <a:t>Countries with a decline in Government expenditure over a 5-year period</a:t>
            </a:r>
          </a:p>
        </p:txBody>
      </p:sp>
    </p:spTree>
    <p:extLst>
      <p:ext uri="{BB962C8B-B14F-4D97-AF65-F5344CB8AC3E}">
        <p14:creationId xmlns:p14="http://schemas.microsoft.com/office/powerpoint/2010/main" val="225470149"/>
      </p:ext>
    </p:extLst>
  </p:cSld>
  <p:clrMapOvr>
    <a:masterClrMapping/>
  </p:clrMapOvr>
</p:sld>
</file>

<file path=ppt/theme/theme1.xml><?xml version="1.0" encoding="utf-8"?>
<a:theme xmlns:a="http://schemas.openxmlformats.org/drawingml/2006/main" name="ShojiVTI">
  <a:themeElements>
    <a:clrScheme name="AnalogousFromLightSeedRightStep">
      <a:dk1>
        <a:srgbClr val="000000"/>
      </a:dk1>
      <a:lt1>
        <a:srgbClr val="FFFFFF"/>
      </a:lt1>
      <a:dk2>
        <a:srgbClr val="242941"/>
      </a:dk2>
      <a:lt2>
        <a:srgbClr val="E8E2E2"/>
      </a:lt2>
      <a:accent1>
        <a:srgbClr val="4DB0B2"/>
      </a:accent1>
      <a:accent2>
        <a:srgbClr val="59A5E0"/>
      </a:accent2>
      <a:accent3>
        <a:srgbClr val="7787E5"/>
      </a:accent3>
      <a:accent4>
        <a:srgbClr val="7D59E0"/>
      </a:accent4>
      <a:accent5>
        <a:srgbClr val="C377E5"/>
      </a:accent5>
      <a:accent6>
        <a:srgbClr val="E059D2"/>
      </a:accent6>
      <a:hlink>
        <a:srgbClr val="AE6B69"/>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462</Words>
  <Application>Microsoft Office PowerPoint</Application>
  <PresentationFormat>Widescreen</PresentationFormat>
  <Paragraphs>24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Meiryo</vt:lpstr>
      <vt:lpstr>Arial</vt:lpstr>
      <vt:lpstr>Corbel</vt:lpstr>
      <vt:lpstr>ShojiVTI</vt:lpstr>
      <vt:lpstr>PowerPoint Presentation</vt:lpstr>
      <vt:lpstr>10Analytics global hackathon 2023</vt:lpstr>
      <vt:lpstr>Project Overview and Objectives</vt:lpstr>
      <vt:lpstr>PowerPoint Presentation</vt:lpstr>
      <vt:lpstr>Unemployment trends for different geopolitical regions in Africa    </vt:lpstr>
      <vt:lpstr>THE FIRST AMENDMENT  AND OU   </vt:lpstr>
      <vt:lpstr>Unemployment rates – gender disparity   </vt:lpstr>
      <vt:lpstr>Youth Employment Strategy vs Unemployment Rates</vt:lpstr>
      <vt:lpstr>PowerPoint Presentation</vt:lpstr>
      <vt:lpstr>PowerPoint Presentation</vt:lpstr>
      <vt:lpstr>PowerPoint Presentation</vt:lpstr>
      <vt:lpstr>SUMMARY</vt:lpstr>
      <vt:lpstr>PowerPoint Presentation</vt:lpstr>
      <vt:lpstr>PowerPoint Presentation</vt:lpstr>
    </vt:vector>
  </TitlesOfParts>
  <Company>University of Oklahoma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Speech and Inquiry</dc:title>
  <dc:creator>Hyppolite, Belinda</dc:creator>
  <cp:lastModifiedBy>PAUL OKAFOR</cp:lastModifiedBy>
  <cp:revision>21</cp:revision>
  <dcterms:created xsi:type="dcterms:W3CDTF">2023-09-14T22:50:00Z</dcterms:created>
  <dcterms:modified xsi:type="dcterms:W3CDTF">2023-12-02T20:00:14Z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C23F5167B4174497B8DBC5E3DD870073_12</vt:lpwstr>
  </property>
  <property fmtid="{D5CDD505-2E9C-101B-9397-08002B2CF9AE}" pid="3" name="KSOProductBuildVer">
    <vt:lpwstr>1033-12.2.0.13306</vt:lpwstr>
  </property>
</Properties>
</file>