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8" r:id="rId3"/>
    <p:sldId id="318" r:id="rId4"/>
    <p:sldId id="319" r:id="rId5"/>
    <p:sldId id="320" r:id="rId6"/>
    <p:sldId id="321" r:id="rId7"/>
    <p:sldId id="323" r:id="rId8"/>
    <p:sldId id="322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69"/>
    <a:srgbClr val="5B195E"/>
    <a:srgbClr val="D8D3E0"/>
    <a:srgbClr val="5A2566"/>
    <a:srgbClr val="800080"/>
    <a:srgbClr val="8064A2"/>
    <a:srgbClr val="990099"/>
    <a:srgbClr val="ED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7" autoAdjust="0"/>
    <p:restoredTop sz="94660"/>
  </p:normalViewPr>
  <p:slideViewPr>
    <p:cSldViewPr>
      <p:cViewPr varScale="1">
        <p:scale>
          <a:sx n="111" d="100"/>
          <a:sy n="111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108"/>
    </p:cViewPr>
  </p:sorterViewPr>
  <p:notesViewPr>
    <p:cSldViewPr>
      <p:cViewPr varScale="1">
        <p:scale>
          <a:sx n="57" d="100"/>
          <a:sy n="57" d="100"/>
        </p:scale>
        <p:origin x="-178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4F0C36-EA16-4FDD-B647-91C0DEC08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5179" tIns="47589" rIns="95179" bIns="47589" rtlCol="0"/>
          <a:lstStyle>
            <a:lvl1pPr algn="l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6628B-BDA4-46F9-87B6-9CDB71E90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5179" tIns="47589" rIns="95179" bIns="47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0669F5-E3C2-4639-981B-1120A098820D}" type="datetimeFigureOut">
              <a:rPr lang="en-US" altLang="en-US"/>
              <a:pPr>
                <a:defRPr/>
              </a:pPr>
              <a:t>4/12/2023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4A0A8-B032-4591-B949-7E66070ACF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5179" tIns="47589" rIns="95179" bIns="47589" rtlCol="0" anchor="b"/>
          <a:lstStyle>
            <a:lvl1pPr algn="l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2FB02-2F12-44BF-A563-B020927765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5179" tIns="47589" rIns="95179" bIns="47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61DCCE-9E2E-4768-AAE2-525870DC2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2DCB09-CA82-45D1-92B7-2A9040D953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5179" tIns="47589" rIns="95179" bIns="47589" rtlCol="0"/>
          <a:lstStyle>
            <a:lvl1pPr algn="l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10ECB-B7CA-450E-828D-0D76E55290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5179" tIns="47589" rIns="95179" bIns="47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0985BD-769F-4D66-9A32-1905A011136B}" type="datetimeFigureOut">
              <a:rPr lang="en-US" altLang="en-US"/>
              <a:pPr>
                <a:defRPr/>
              </a:pPr>
              <a:t>4/12/2023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3E201AA-15B9-4908-B433-334526B5E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79" tIns="47589" rIns="95179" bIns="47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1D090B-FD98-46D6-8ED7-9D6EBAD6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95179" tIns="47589" rIns="95179" bIns="47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C7D-F347-4535-9C67-269DA372D1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5179" tIns="47589" rIns="95179" bIns="47589" rtlCol="0" anchor="b"/>
          <a:lstStyle>
            <a:lvl1pPr algn="l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CA58-DE4F-4E19-81DE-005B004C2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5179" tIns="47589" rIns="95179" bIns="47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B469D8-C622-4DB3-B7C3-FF852D172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3588BAF-E8ED-467B-AA4B-1800C81642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F06F8E18-3814-4CD8-8D76-244AF01ADF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81619C30-690E-4C7E-A784-A0500951C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4538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6175" indent="-227013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4963" indent="-227013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63750" indent="-227013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209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81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353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92550" indent="-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559521C-FF45-4EE3-9FEA-10ED83EB3BDE}" type="slidenum">
              <a: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65941D7-23D0-45BA-B5EA-2E01CC1AD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59436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7865BF4-23E0-430B-AF6F-41E3E0AF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2DBF9-F71A-4DF0-B456-86AF55C8D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4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503239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2F7402-91ED-47A7-A532-B9485280F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32643-E6EA-4202-8A4A-085BDF3F7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1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2BC664D-6361-481D-8225-653B4D34F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FCA26-5610-464C-839E-ADC66D940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65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503239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4A567D2-1E97-4E08-89DF-D4311AA28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413E9-6E26-4D8A-BD4D-6781270AEC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4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8DC5CC3-F5E7-4EFE-9D95-56CCC8C10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7912-DD1F-4F4F-B019-3AB535364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" y="281782"/>
            <a:ext cx="8229600" cy="503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1C75F3B-2A6B-4D9D-B0FC-D38F5623F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21E81-633F-417C-90F6-EE335B0D6D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82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06D0605-314D-4ABF-823B-8BDBFE245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72111-0612-41D4-8088-8A21B1B080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24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" y="281782"/>
            <a:ext cx="8229600" cy="503239"/>
          </a:xfrm>
          <a:prstGeom prst="rect">
            <a:avLst/>
          </a:prstGeom>
        </p:spPr>
        <p:txBody>
          <a:bodyPr/>
          <a:lstStyle>
            <a:lvl1pPr>
              <a:defRPr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562B89C-1DB2-48BD-A318-B06F5B583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33635-1D7A-421B-AA19-3047284B0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4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DB06EA-A93F-4A23-976C-F7ADDD9A7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C2BA-1DFA-4C78-97E2-10FF845FF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81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E7D104-EE62-4F63-9D2B-E94440BD6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5D318-60C2-4D60-944A-F87605831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4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7FCB0D4-7399-44DD-A324-1450B25BF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8B916-2183-4988-B975-99E93C6628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7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663EC5-983E-4291-8A54-739CE547C4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0" y="2819400"/>
            <a:ext cx="4430713" cy="2366963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5C85E-C8F8-4DDC-A422-B47071AFBD78}"/>
              </a:ext>
            </a:extLst>
          </p:cNvPr>
          <p:cNvSpPr/>
          <p:nvPr userDrawn="1"/>
        </p:nvSpPr>
        <p:spPr>
          <a:xfrm>
            <a:off x="1828800" y="2514600"/>
            <a:ext cx="56388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AD47D231-381E-4153-B4D4-56FCBDF39F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BFB6217-1565-4CB7-B9DB-3436F4EF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29400" y="648811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3E6D54-CF28-43E9-96B2-F547F3193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40" r:id="rId2"/>
    <p:sldLayoutId id="2147485241" r:id="rId3"/>
    <p:sldLayoutId id="2147485242" r:id="rId4"/>
    <p:sldLayoutId id="2147485243" r:id="rId5"/>
    <p:sldLayoutId id="2147485244" r:id="rId6"/>
    <p:sldLayoutId id="2147485245" r:id="rId7"/>
    <p:sldLayoutId id="2147485246" r:id="rId8"/>
    <p:sldLayoutId id="2147485247" r:id="rId9"/>
    <p:sldLayoutId id="2147485248" r:id="rId10"/>
    <p:sldLayoutId id="21474852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ln w="9525">
            <a:solidFill>
              <a:schemeClr val="bg1"/>
            </a:solidFill>
            <a:prstDash val="solid"/>
          </a:ln>
          <a:solidFill>
            <a:schemeClr val="tx1"/>
          </a:solidFill>
          <a:effectLst>
            <a:outerShdw blurRad="12700" dist="38100" dir="2700000" algn="tl" rotWithShape="0">
              <a:schemeClr val="bg1">
                <a:lumMod val="50000"/>
              </a:schemeClr>
            </a:outerShdw>
          </a:effectLst>
          <a:latin typeface="Helvetica" panose="020B0604020202030204" pitchFamily="34" charset="0"/>
          <a:ea typeface="ＭＳ Ｐゴシック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  <a:ea typeface="ＭＳ Ｐゴシック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B195E"/>
          </a:solidFill>
          <a:latin typeface="Microsoft Sans Serif" pitchFamily="34" charset="0"/>
          <a:cs typeface="Microsoft Sans Serif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B195E"/>
          </a:solidFill>
          <a:latin typeface="Microsoft Sans Serif" pitchFamily="34" charset="0"/>
          <a:cs typeface="Microsoft Sans Serif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B195E"/>
          </a:solidFill>
          <a:latin typeface="Microsoft Sans Serif" pitchFamily="34" charset="0"/>
          <a:cs typeface="Microsoft Sans Serif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5B195E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  <a:cs typeface="Microsoft Sans Serif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Microsoft Sans Serif" charset="0"/>
          <a:cs typeface="Microsoft Sans Serif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Microsoft Sans Serif" charset="0"/>
          <a:cs typeface="Microsoft Sans Serif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Microsoft Sans Serif" charset="0"/>
          <a:cs typeface="Microsoft Sans Serif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42047-3B00-4AE7-ACD6-CCFE9FE51682}"/>
              </a:ext>
            </a:extLst>
          </p:cNvPr>
          <p:cNvSpPr/>
          <p:nvPr/>
        </p:nvSpPr>
        <p:spPr>
          <a:xfrm>
            <a:off x="266700" y="381000"/>
            <a:ext cx="8610600" cy="1200150"/>
          </a:xfrm>
          <a:prstGeom prst="rect">
            <a:avLst/>
          </a:prstGeom>
          <a:solidFill>
            <a:srgbClr val="5A2566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tabLst>
                <a:tab pos="168275" algn="l"/>
              </a:tabLst>
              <a:defRPr/>
            </a:pPr>
            <a:endParaRPr lang="en-US" altLang="en-US" sz="2400" b="1" i="1" u="sng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ＭＳ Ｐゴシック" panose="020B0600070205080204" pitchFamily="34" charset="-128"/>
            </a:endParaRPr>
          </a:p>
          <a:p>
            <a:pPr algn="ctr">
              <a:tabLst>
                <a:tab pos="168275" algn="l"/>
              </a:tabLst>
              <a:defRPr/>
            </a:pPr>
            <a:r>
              <a:rPr lang="en-US" altLang="en-US" sz="2400" b="1" i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ＭＳ Ｐゴシック" panose="020B0600070205080204" pitchFamily="34" charset="-128"/>
              </a:rPr>
              <a:t>Cytovance</a:t>
            </a:r>
            <a:r>
              <a:rPr lang="en-US" altLang="en-US" sz="24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ＭＳ Ｐゴシック" panose="020B0600070205080204" pitchFamily="34" charset="-128"/>
              </a:rPr>
              <a:t> &amp; OU Collaboration</a:t>
            </a:r>
          </a:p>
          <a:p>
            <a:pPr algn="ctr">
              <a:tabLst>
                <a:tab pos="168275" algn="l"/>
              </a:tabLst>
              <a:defRPr/>
            </a:pPr>
            <a:endParaRPr lang="en-US" altLang="en-US" sz="2400" b="1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ＭＳ Ｐゴシック" panose="020B0600070205080204" pitchFamily="34" charset="-128"/>
            </a:endParaRPr>
          </a:p>
        </p:txBody>
      </p:sp>
      <p:sp>
        <p:nvSpPr>
          <p:cNvPr id="6147" name="Slide Number Placeholder 2">
            <a:extLst>
              <a:ext uri="{FF2B5EF4-FFF2-40B4-BE49-F238E27FC236}">
                <a16:creationId xmlns:a16="http://schemas.microsoft.com/office/drawing/2014/main" id="{FFA9C979-542C-4684-A2B1-564DC96E9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8A22835-A238-4093-BDBD-8C007532B6EA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E72C7C51-6B2D-4573-ADD8-A5E12B01C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FA9736EB-509E-4604-BD86-F8B3F239FD4A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0E4AD2-B9FB-499E-940B-04977495290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</p:spPr>
        <p:txBody>
          <a:bodyPr/>
          <a:lstStyle/>
          <a:p>
            <a:r>
              <a:rPr lang="en-US" dirty="0">
                <a:solidFill>
                  <a:srgbClr val="5E02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 Cell Line </a:t>
            </a:r>
            <a:r>
              <a:rPr lang="en-US" b="0" dirty="0">
                <a:ln w="0"/>
                <a:solidFill>
                  <a:srgbClr val="5E02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en-US" dirty="0">
              <a:solidFill>
                <a:srgbClr val="5E02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2D902-0B4D-EE3B-9B00-0B84887C2FE1}"/>
              </a:ext>
            </a:extLst>
          </p:cNvPr>
          <p:cNvSpPr txBox="1"/>
          <p:nvPr/>
        </p:nvSpPr>
        <p:spPr>
          <a:xfrm>
            <a:off x="6096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B195E"/>
                </a:solidFill>
              </a:rPr>
              <a:t>Chinese hamster ovary (CHO) cells are an epithelial cell line derived from the ovary of Chinse hamster.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B195E"/>
                </a:solidFill>
              </a:rPr>
              <a:t>Commonly used in the production of recombinant 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B195E"/>
                </a:solidFill>
              </a:rPr>
              <a:t>Used in biological and medical research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B195E"/>
                </a:solidFill>
              </a:rPr>
              <a:t>Commercially in the production of therapeutic proteins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B19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B195E"/>
                </a:solidFill>
              </a:rPr>
              <a:t>Cytovance</a:t>
            </a:r>
            <a:r>
              <a:rPr lang="en-US" dirty="0">
                <a:solidFill>
                  <a:srgbClr val="5B195E"/>
                </a:solidFill>
              </a:rPr>
              <a:t> utilizes two strains of CHO: CHO-S &amp; CHO-KC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B19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B195E"/>
                </a:solidFill>
              </a:rPr>
              <a:t>Goal</a:t>
            </a:r>
            <a:r>
              <a:rPr lang="en-US" dirty="0">
                <a:solidFill>
                  <a:srgbClr val="5B195E"/>
                </a:solidFill>
              </a:rPr>
              <a:t>: to optimize cultivation process to increase protein titer/concentration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9B86B94-D2BA-47DF-BF5B-56AC52F3F3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B31A327-3898-427B-8E69-8C2E56026B4D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4F8B45-F0D6-445B-B4B4-67E94F9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E02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Vessels Types</a:t>
            </a:r>
            <a:endParaRPr lang="en-US" b="0" dirty="0">
              <a:ln w="0"/>
              <a:solidFill>
                <a:srgbClr val="5E02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New iPad app for automated micro bioreactor system | Scientist Live">
            <a:extLst>
              <a:ext uri="{FF2B5EF4-FFF2-40B4-BE49-F238E27FC236}">
                <a16:creationId xmlns:a16="http://schemas.microsoft.com/office/drawing/2014/main" id="{F1D6E5DA-1B95-0061-27FC-160AA32D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14" y="1752599"/>
            <a:ext cx="4363442" cy="26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br® 15 Cell Culture Generation 2 - system overview">
            <a:extLst>
              <a:ext uri="{FF2B5EF4-FFF2-40B4-BE49-F238E27FC236}">
                <a16:creationId xmlns:a16="http://schemas.microsoft.com/office/drawing/2014/main" id="{64628A61-0040-5DB5-B39E-A05E48A6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928" y="2949082"/>
            <a:ext cx="2842943" cy="214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5363F-EF1D-663F-6854-1D03A7811E16}"/>
              </a:ext>
            </a:extLst>
          </p:cNvPr>
          <p:cNvSpPr txBox="1"/>
          <p:nvPr/>
        </p:nvSpPr>
        <p:spPr>
          <a:xfrm>
            <a:off x="5562600" y="2212899"/>
            <a:ext cx="20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195E"/>
                </a:solidFill>
              </a:rPr>
              <a:t>AMBR15: 14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9B86B94-D2BA-47DF-BF5B-56AC52F3F3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B31A327-3898-427B-8E69-8C2E56026B4D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4F8B45-F0D6-445B-B4B4-67E94F9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E02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Vessels Types</a:t>
            </a:r>
          </a:p>
        </p:txBody>
      </p:sp>
      <p:pic>
        <p:nvPicPr>
          <p:cNvPr id="2050" name="Picture 2" descr="Development of a Partly Controllable System at Shake Flask Scale">
            <a:extLst>
              <a:ext uri="{FF2B5EF4-FFF2-40B4-BE49-F238E27FC236}">
                <a16:creationId xmlns:a16="http://schemas.microsoft.com/office/drawing/2014/main" id="{BF013D1B-3EB5-B7D6-FCF1-8F482A30F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98" y="1406030"/>
            <a:ext cx="5471625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5363F-EF1D-663F-6854-1D03A7811E16}"/>
              </a:ext>
            </a:extLst>
          </p:cNvPr>
          <p:cNvSpPr txBox="1"/>
          <p:nvPr/>
        </p:nvSpPr>
        <p:spPr>
          <a:xfrm>
            <a:off x="5475062" y="1752600"/>
            <a:ext cx="230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195E"/>
                </a:solidFill>
              </a:rPr>
              <a:t>Shake Flask: 75 mL</a:t>
            </a:r>
          </a:p>
        </p:txBody>
      </p:sp>
    </p:spTree>
    <p:extLst>
      <p:ext uri="{BB962C8B-B14F-4D97-AF65-F5344CB8AC3E}">
        <p14:creationId xmlns:p14="http://schemas.microsoft.com/office/powerpoint/2010/main" val="3203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9B86B94-D2BA-47DF-BF5B-56AC52F3F3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B31A327-3898-427B-8E69-8C2E56026B4D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4F8B45-F0D6-445B-B4B4-67E94F9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E02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Vessels Types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5363F-EF1D-663F-6854-1D03A7811E16}"/>
              </a:ext>
            </a:extLst>
          </p:cNvPr>
          <p:cNvSpPr txBox="1"/>
          <p:nvPr/>
        </p:nvSpPr>
        <p:spPr>
          <a:xfrm>
            <a:off x="5269628" y="1783043"/>
            <a:ext cx="20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195E"/>
                </a:solidFill>
              </a:rPr>
              <a:t>AMBR250: 200 mL</a:t>
            </a:r>
          </a:p>
        </p:txBody>
      </p:sp>
      <p:pic>
        <p:nvPicPr>
          <p:cNvPr id="3076" name="Picture 4" descr="Ambr® 250 high throughput - Multi-Parallel Bioreactor | Sartorius">
            <a:extLst>
              <a:ext uri="{FF2B5EF4-FFF2-40B4-BE49-F238E27FC236}">
                <a16:creationId xmlns:a16="http://schemas.microsoft.com/office/drawing/2014/main" id="{EB640F44-575B-146B-882D-1F52FEEC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6" y="1266825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br® 250 High Throughput | Multi-Parallel Bioreactor - Sartorius Croatia">
            <a:extLst>
              <a:ext uri="{FF2B5EF4-FFF2-40B4-BE49-F238E27FC236}">
                <a16:creationId xmlns:a16="http://schemas.microsoft.com/office/drawing/2014/main" id="{ACA5E8B3-0736-2257-0632-8C63441F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7" y="2424552"/>
            <a:ext cx="2178558" cy="24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9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9B86B94-D2BA-47DF-BF5B-56AC52F3F3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B31A327-3898-427B-8E69-8C2E56026B4D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4F8B45-F0D6-445B-B4B4-67E94F9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E02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Vessels Types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5363F-EF1D-663F-6854-1D03A7811E16}"/>
              </a:ext>
            </a:extLst>
          </p:cNvPr>
          <p:cNvSpPr txBox="1"/>
          <p:nvPr/>
        </p:nvSpPr>
        <p:spPr>
          <a:xfrm>
            <a:off x="5245905" y="2020880"/>
            <a:ext cx="24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195E"/>
                </a:solidFill>
              </a:rPr>
              <a:t>3c Bioreactor: 3.75L</a:t>
            </a:r>
          </a:p>
        </p:txBody>
      </p:sp>
      <p:pic>
        <p:nvPicPr>
          <p:cNvPr id="4102" name="Picture 6" descr="Eppendorf BioFlo 120 Bioprocess Control Station - 2017 - Wiley Analytical  Science">
            <a:extLst>
              <a:ext uri="{FF2B5EF4-FFF2-40B4-BE49-F238E27FC236}">
                <a16:creationId xmlns:a16="http://schemas.microsoft.com/office/drawing/2014/main" id="{6CA7D3BC-6259-6A8A-DC73-6E40FE8A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399"/>
            <a:ext cx="4820798" cy="32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oBLU® 10c Single-Use Vessel - European Biotechnology">
            <a:extLst>
              <a:ext uri="{FF2B5EF4-FFF2-40B4-BE49-F238E27FC236}">
                <a16:creationId xmlns:a16="http://schemas.microsoft.com/office/drawing/2014/main" id="{AA950663-DA4E-7061-E996-21C97BE3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8" r="32659"/>
          <a:stretch/>
        </p:blipFill>
        <p:spPr bwMode="auto">
          <a:xfrm>
            <a:off x="5334000" y="2390212"/>
            <a:ext cx="1682048" cy="299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9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9B86B94-D2BA-47DF-BF5B-56AC52F3F3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B31A327-3898-427B-8E69-8C2E56026B4D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4F8B45-F0D6-445B-B4B4-67E94F9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E0269"/>
                </a:solidFill>
              </a:rPr>
              <a:t>Independent/Input Variables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23901-89EC-2669-A2C7-3728D4D65336}"/>
              </a:ext>
            </a:extLst>
          </p:cNvPr>
          <p:cNvSpPr txBox="1"/>
          <p:nvPr/>
        </p:nvSpPr>
        <p:spPr>
          <a:xfrm>
            <a:off x="345505" y="1752600"/>
            <a:ext cx="5902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Vessel Type</a:t>
            </a:r>
            <a:r>
              <a:rPr lang="en-US" dirty="0">
                <a:solidFill>
                  <a:srgbClr val="5E0269"/>
                </a:solidFill>
              </a:rPr>
              <a:t>: The size vessel used to run the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E0269"/>
                </a:solidFill>
              </a:rPr>
              <a:t>AMBR15, Shake Flask, AMBR250, or 3c Eppendorf Bioreactor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Vessel Name</a:t>
            </a:r>
            <a:r>
              <a:rPr lang="en-US" dirty="0">
                <a:solidFill>
                  <a:srgbClr val="5E0269"/>
                </a:solidFill>
              </a:rPr>
              <a:t>: how the vessels are labeled/numbered for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Supplement</a:t>
            </a:r>
            <a:r>
              <a:rPr lang="en-US" dirty="0">
                <a:solidFill>
                  <a:srgbClr val="5E0269"/>
                </a:solidFill>
              </a:rPr>
              <a:t>: additional supplement that is added that is not included in the media or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Dissolved Oxygen (DO)</a:t>
            </a:r>
            <a:r>
              <a:rPr lang="en-US" dirty="0">
                <a:solidFill>
                  <a:srgbClr val="5E0269"/>
                </a:solidFill>
              </a:rPr>
              <a:t>: the amount of oxygen (%) to be present during the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pH Setpoint</a:t>
            </a:r>
            <a:r>
              <a:rPr lang="en-US" dirty="0">
                <a:solidFill>
                  <a:srgbClr val="5E0269"/>
                </a:solidFill>
              </a:rPr>
              <a:t>: where the pH is set for the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Temperature</a:t>
            </a:r>
            <a:r>
              <a:rPr lang="en-US" dirty="0">
                <a:solidFill>
                  <a:srgbClr val="5E0269"/>
                </a:solidFill>
              </a:rPr>
              <a:t>: where the temperature is set for the vessel, culture station, or incubator</a:t>
            </a:r>
          </a:p>
        </p:txBody>
      </p:sp>
      <p:pic>
        <p:nvPicPr>
          <p:cNvPr id="1026" name="Picture 2" descr="Cytovance Biologics">
            <a:extLst>
              <a:ext uri="{FF2B5EF4-FFF2-40B4-BE49-F238E27FC236}">
                <a16:creationId xmlns:a16="http://schemas.microsoft.com/office/drawing/2014/main" id="{B3FB0FE3-5D9F-4234-3CA5-DF36C13F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2603">
            <a:off x="6270436" y="11528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89B86B94-D2BA-47DF-BF5B-56AC52F3F3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B31A327-3898-427B-8E69-8C2E56026B4D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4F8B45-F0D6-445B-B4B4-67E94F9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E0269"/>
                </a:solidFill>
              </a:rPr>
              <a:t>Independent/Input Variables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23901-89EC-2669-A2C7-3728D4D65336}"/>
              </a:ext>
            </a:extLst>
          </p:cNvPr>
          <p:cNvSpPr txBox="1"/>
          <p:nvPr/>
        </p:nvSpPr>
        <p:spPr>
          <a:xfrm>
            <a:off x="636198" y="1897447"/>
            <a:ext cx="5993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Target Cell Seeding Density</a:t>
            </a:r>
            <a:r>
              <a:rPr lang="en-US" dirty="0">
                <a:solidFill>
                  <a:srgbClr val="5E0269"/>
                </a:solidFill>
              </a:rPr>
              <a:t>: the number of cells calculated to start the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Media Type</a:t>
            </a:r>
            <a:r>
              <a:rPr lang="en-US" dirty="0">
                <a:solidFill>
                  <a:srgbClr val="5E0269"/>
                </a:solidFill>
              </a:rPr>
              <a:t>: the type of commercial media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Feed Type</a:t>
            </a:r>
            <a:r>
              <a:rPr lang="en-US" dirty="0">
                <a:solidFill>
                  <a:srgbClr val="5E0269"/>
                </a:solidFill>
              </a:rPr>
              <a:t>: the type of commercial feed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Feeding Interval</a:t>
            </a:r>
            <a:r>
              <a:rPr lang="en-US" dirty="0">
                <a:solidFill>
                  <a:srgbClr val="5E0269"/>
                </a:solidFill>
              </a:rPr>
              <a:t>: how often the cells were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Feed Added</a:t>
            </a:r>
            <a:r>
              <a:rPr lang="en-US" dirty="0">
                <a:solidFill>
                  <a:srgbClr val="5E0269"/>
                </a:solidFill>
              </a:rPr>
              <a:t>: how much feed (%) was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E0269"/>
                </a:solidFill>
              </a:rPr>
              <a:t>Glucose Trigger Limit</a:t>
            </a:r>
            <a:r>
              <a:rPr lang="en-US" dirty="0">
                <a:solidFill>
                  <a:srgbClr val="5E0269"/>
                </a:solidFill>
              </a:rPr>
              <a:t>: the lowest concentration of glucose at which to add more glucose</a:t>
            </a:r>
          </a:p>
        </p:txBody>
      </p:sp>
      <p:pic>
        <p:nvPicPr>
          <p:cNvPr id="2050" name="Picture 2" descr="Cytovance Biologics, Inc. | Oklahoma City OK">
            <a:extLst>
              <a:ext uri="{FF2B5EF4-FFF2-40B4-BE49-F238E27FC236}">
                <a16:creationId xmlns:a16="http://schemas.microsoft.com/office/drawing/2014/main" id="{81585D5D-6680-06B3-FD1A-CF1924F98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16034" r="11111" b="16411"/>
          <a:stretch/>
        </p:blipFill>
        <p:spPr bwMode="auto">
          <a:xfrm>
            <a:off x="6620774" y="1371600"/>
            <a:ext cx="2057400" cy="1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04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59261</TotalTime>
  <Words>271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Microsoft Sans Serif</vt:lpstr>
      <vt:lpstr>2_Office Theme</vt:lpstr>
      <vt:lpstr>PowerPoint Presentation</vt:lpstr>
      <vt:lpstr>CHO Cell Line Development</vt:lpstr>
      <vt:lpstr>Vessels Types</vt:lpstr>
      <vt:lpstr>Vessels Types</vt:lpstr>
      <vt:lpstr>Vessels Types</vt:lpstr>
      <vt:lpstr>Vessels Types</vt:lpstr>
      <vt:lpstr>Independent/Input Variables </vt:lpstr>
      <vt:lpstr>Independent/Input Variables </vt:lpstr>
    </vt:vector>
  </TitlesOfParts>
  <Company>Cytovance Biologics,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Cytovance Brand</dc:title>
  <dc:creator>Don Wuchterl</dc:creator>
  <cp:lastModifiedBy>Huynh Le</cp:lastModifiedBy>
  <cp:revision>1470</cp:revision>
  <cp:lastPrinted>2015-11-18T18:46:21Z</cp:lastPrinted>
  <dcterms:created xsi:type="dcterms:W3CDTF">2010-05-01T02:28:22Z</dcterms:created>
  <dcterms:modified xsi:type="dcterms:W3CDTF">2023-04-12T20:31:55Z</dcterms:modified>
</cp:coreProperties>
</file>