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4" r:id="rId5"/>
  </p:sldMasterIdLst>
  <p:notesMasterIdLst>
    <p:notesMasterId r:id="rId20"/>
  </p:notesMasterIdLst>
  <p:sldIdLst>
    <p:sldId id="264" r:id="rId6"/>
    <p:sldId id="278" r:id="rId7"/>
    <p:sldId id="259" r:id="rId8"/>
    <p:sldId id="282" r:id="rId9"/>
    <p:sldId id="283" r:id="rId10"/>
    <p:sldId id="293" r:id="rId11"/>
    <p:sldId id="294" r:id="rId12"/>
    <p:sldId id="284" r:id="rId13"/>
    <p:sldId id="299" r:id="rId14"/>
    <p:sldId id="296" r:id="rId15"/>
    <p:sldId id="297" r:id="rId16"/>
    <p:sldId id="298" r:id="rId17"/>
    <p:sldId id="29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OWU" initials="I" lastIdx="1" clrIdx="0">
    <p:extLst>
      <p:ext uri="{19B8F6BF-5375-455C-9EA6-DF929625EA0E}">
        <p15:presenceInfo xmlns:p15="http://schemas.microsoft.com/office/powerpoint/2012/main" userId="S::C2861872@live.tees.ac.uk::f9b9c5fa-4e23-407a-b644-66e5a924fd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8919FC-0940-472C-82ED-E65FE1767A20}" v="714" dt="2025-05-09T11:31:29.2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632" autoAdjust="0"/>
  </p:normalViewPr>
  <p:slideViewPr>
    <p:cSldViewPr snapToGrid="0">
      <p:cViewPr>
        <p:scale>
          <a:sx n="86" d="100"/>
          <a:sy n="86" d="100"/>
        </p:scale>
        <p:origin x="-216" y="-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8A254-13DA-4ABC-AD0C-9438543EC474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514CDD-4917-472C-9DC7-A4E3A6019417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2800" b="1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INTRODUCTION</a:t>
          </a:r>
        </a:p>
        <a:p>
          <a:pPr algn="l">
            <a:lnSpc>
              <a:spcPct val="100000"/>
            </a:lnSpc>
          </a:pPr>
          <a:r>
            <a: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-Fast adoption of digital payment system, led to increase in credit card fraud.</a:t>
          </a:r>
        </a:p>
        <a:p>
          <a:pPr algn="l">
            <a:lnSpc>
              <a:spcPct val="100000"/>
            </a:lnSpc>
          </a:pPr>
          <a:endParaRPr lang="en-US" sz="2200" dirty="0">
            <a:latin typeface="Arial" panose="020B0604020202020204" pitchFamily="34" charset="0"/>
            <a:ea typeface="Calibri" panose="020F0502020204030204" pitchFamily="34" charset="0"/>
            <a:cs typeface="Arial" panose="020B0604020202020204" pitchFamily="34" charset="0"/>
          </a:endParaRPr>
        </a:p>
        <a:p>
          <a:pPr algn="l">
            <a:lnSpc>
              <a:spcPct val="100000"/>
            </a:lnSpc>
          </a:pPr>
          <a:r>
            <a: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- According to FTC ,2025 “total consumer losses to fraud in year 2024 was $12.4b in US (25% rise compared to year 2023)”</a:t>
          </a:r>
        </a:p>
      </dgm:t>
    </dgm:pt>
    <dgm:pt modelId="{C735F677-A9EE-46BF-ABD2-CF5E46481120}" type="parTrans" cxnId="{06EB209E-3D11-4110-A82F-1D335BBFB2D4}">
      <dgm:prSet/>
      <dgm:spPr/>
      <dgm:t>
        <a:bodyPr/>
        <a:lstStyle/>
        <a:p>
          <a:endParaRPr lang="en-US"/>
        </a:p>
      </dgm:t>
    </dgm:pt>
    <dgm:pt modelId="{952BAF97-DAC2-4D82-AADB-380A6E65C496}" type="sibTrans" cxnId="{06EB209E-3D11-4110-A82F-1D335BBFB2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0A0E8B-2166-4645-89EE-BEE2663F03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* total  consumer complaint in 2018 was $1.48b(38% increase vs 2017)</a:t>
          </a:r>
        </a:p>
        <a:p>
          <a:pPr>
            <a:lnSpc>
              <a:spcPct val="100000"/>
            </a:lnSpc>
          </a:pPr>
          <a:r>
            <a: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Identity theft ranked highest</a:t>
          </a:r>
        </a:p>
        <a:p>
          <a:pPr>
            <a:lnSpc>
              <a:spcPct val="100000"/>
            </a:lnSpc>
          </a:pPr>
          <a:endParaRPr lang="en-US" sz="2200" dirty="0">
            <a:latin typeface="Arial" panose="020B0604020202020204" pitchFamily="34" charset="0"/>
            <a:ea typeface="Calibri" panose="020F0502020204030204" pitchFamily="34" charset="0"/>
            <a:cs typeface="Arial" panose="020B0604020202020204" pitchFamily="34" charset="0"/>
          </a:endParaRPr>
        </a:p>
        <a:p>
          <a:pPr>
            <a:lnSpc>
              <a:spcPct val="100000"/>
            </a:lnSpc>
          </a:pPr>
          <a:r>
            <a: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* Identity theft relating to credit card fraud increased by 24% compared to 2017 (FTC,2019)</a:t>
          </a:r>
          <a:endParaRPr lang="en-US" sz="22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FD8B394-05C6-4814-9F91-02876C1B996A}" type="parTrans" cxnId="{F1384583-33C9-4BFE-8287-20FF37CD5D5E}">
      <dgm:prSet/>
      <dgm:spPr/>
      <dgm:t>
        <a:bodyPr/>
        <a:lstStyle/>
        <a:p>
          <a:endParaRPr lang="en-US"/>
        </a:p>
      </dgm:t>
    </dgm:pt>
    <dgm:pt modelId="{F63D1B65-4551-44EC-8EFD-7D2609BA354D}" type="sibTrans" cxnId="{F1384583-33C9-4BFE-8287-20FF37CD5D5E}">
      <dgm:prSet/>
      <dgm:spPr/>
      <dgm:t>
        <a:bodyPr/>
        <a:lstStyle/>
        <a:p>
          <a:endParaRPr lang="en-US"/>
        </a:p>
      </dgm:t>
    </dgm:pt>
    <dgm:pt modelId="{EFC85B4C-6205-41DE-AE96-306F2F97E5B5}" type="pres">
      <dgm:prSet presAssocID="{EBC8A254-13DA-4ABC-AD0C-9438543EC474}" presName="linear" presStyleCnt="0">
        <dgm:presLayoutVars>
          <dgm:animLvl val="lvl"/>
          <dgm:resizeHandles val="exact"/>
        </dgm:presLayoutVars>
      </dgm:prSet>
      <dgm:spPr/>
    </dgm:pt>
    <dgm:pt modelId="{81C7D511-9110-4A4F-BB6C-C2DC68B7D4E0}" type="pres">
      <dgm:prSet presAssocID="{F9514CDD-4917-472C-9DC7-A4E3A6019417}" presName="parentText" presStyleLbl="node1" presStyleIdx="0" presStyleCnt="2" custScaleY="138676" custLinFactY="-81175" custLinFactNeighborX="1447" custLinFactNeighborY="-100000">
        <dgm:presLayoutVars>
          <dgm:chMax val="0"/>
          <dgm:bulletEnabled val="1"/>
        </dgm:presLayoutVars>
      </dgm:prSet>
      <dgm:spPr/>
    </dgm:pt>
    <dgm:pt modelId="{1C003E87-C67B-4BE1-BFF9-CD8A3ABC327A}" type="pres">
      <dgm:prSet presAssocID="{952BAF97-DAC2-4D82-AADB-380A6E65C496}" presName="spacer" presStyleCnt="0"/>
      <dgm:spPr/>
    </dgm:pt>
    <dgm:pt modelId="{017E0DF0-1DCE-4B4A-9FCC-E9A471BACEF8}" type="pres">
      <dgm:prSet presAssocID="{E30A0E8B-2166-4645-89EE-BEE2663F03C0}" presName="parentText" presStyleLbl="node1" presStyleIdx="1" presStyleCnt="2" custScaleY="114511" custLinFactY="6958" custLinFactNeighborX="-9152" custLinFactNeighborY="100000">
        <dgm:presLayoutVars>
          <dgm:chMax val="0"/>
          <dgm:bulletEnabled val="1"/>
        </dgm:presLayoutVars>
      </dgm:prSet>
      <dgm:spPr/>
    </dgm:pt>
  </dgm:ptLst>
  <dgm:cxnLst>
    <dgm:cxn modelId="{331D750E-39C8-4C6C-B7D5-12189943D267}" type="presOf" srcId="{E30A0E8B-2166-4645-89EE-BEE2663F03C0}" destId="{017E0DF0-1DCE-4B4A-9FCC-E9A471BACEF8}" srcOrd="0" destOrd="0" presId="urn:microsoft.com/office/officeart/2005/8/layout/vList2"/>
    <dgm:cxn modelId="{9E6A8147-687D-4172-9A49-DFEE2DA90297}" type="presOf" srcId="{F9514CDD-4917-472C-9DC7-A4E3A6019417}" destId="{81C7D511-9110-4A4F-BB6C-C2DC68B7D4E0}" srcOrd="0" destOrd="0" presId="urn:microsoft.com/office/officeart/2005/8/layout/vList2"/>
    <dgm:cxn modelId="{F1384583-33C9-4BFE-8287-20FF37CD5D5E}" srcId="{EBC8A254-13DA-4ABC-AD0C-9438543EC474}" destId="{E30A0E8B-2166-4645-89EE-BEE2663F03C0}" srcOrd="1" destOrd="0" parTransId="{3FD8B394-05C6-4814-9F91-02876C1B996A}" sibTransId="{F63D1B65-4551-44EC-8EFD-7D2609BA354D}"/>
    <dgm:cxn modelId="{5C367097-5CA9-49B0-B50C-08AF5465A11F}" type="presOf" srcId="{EBC8A254-13DA-4ABC-AD0C-9438543EC474}" destId="{EFC85B4C-6205-41DE-AE96-306F2F97E5B5}" srcOrd="0" destOrd="0" presId="urn:microsoft.com/office/officeart/2005/8/layout/vList2"/>
    <dgm:cxn modelId="{06EB209E-3D11-4110-A82F-1D335BBFB2D4}" srcId="{EBC8A254-13DA-4ABC-AD0C-9438543EC474}" destId="{F9514CDD-4917-472C-9DC7-A4E3A6019417}" srcOrd="0" destOrd="0" parTransId="{C735F677-A9EE-46BF-ABD2-CF5E46481120}" sibTransId="{952BAF97-DAC2-4D82-AADB-380A6E65C496}"/>
    <dgm:cxn modelId="{D262CCDA-099A-4EC2-9354-7578F27EDC8E}" type="presParOf" srcId="{EFC85B4C-6205-41DE-AE96-306F2F97E5B5}" destId="{81C7D511-9110-4A4F-BB6C-C2DC68B7D4E0}" srcOrd="0" destOrd="0" presId="urn:microsoft.com/office/officeart/2005/8/layout/vList2"/>
    <dgm:cxn modelId="{3EF781BD-B71F-4EB6-9A2C-0CFF4689A158}" type="presParOf" srcId="{EFC85B4C-6205-41DE-AE96-306F2F97E5B5}" destId="{1C003E87-C67B-4BE1-BFF9-CD8A3ABC327A}" srcOrd="1" destOrd="0" presId="urn:microsoft.com/office/officeart/2005/8/layout/vList2"/>
    <dgm:cxn modelId="{6A8B1DE7-C5D5-4B1E-84F9-861ED671D246}" type="presParOf" srcId="{EFC85B4C-6205-41DE-AE96-306F2F97E5B5}" destId="{017E0DF0-1DCE-4B4A-9FCC-E9A471BACEF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C7D511-9110-4A4F-BB6C-C2DC68B7D4E0}">
      <dsp:nvSpPr>
        <dsp:cNvPr id="0" name=""/>
        <dsp:cNvSpPr/>
      </dsp:nvSpPr>
      <dsp:spPr>
        <a:xfrm>
          <a:off x="0" y="0"/>
          <a:ext cx="5642640" cy="300350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rgbClr val="FF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INTRODUCTION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-Fast adoption of digital payment system, led to increase in credit card fraud.</a:t>
          </a: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Arial" panose="020B0604020202020204" pitchFamily="34" charset="0"/>
            <a:ea typeface="Calibri" panose="020F0502020204030204" pitchFamily="34" charset="0"/>
            <a:cs typeface="Arial" panose="020B0604020202020204" pitchFamily="34" charset="0"/>
          </a:endParaRPr>
        </a:p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- According to FTC ,2025 “total consumer losses to fraud in year 2024 was $12.4b in US (25% rise compared to year 2023)”</a:t>
          </a:r>
        </a:p>
      </dsp:txBody>
      <dsp:txXfrm>
        <a:off x="146619" y="146619"/>
        <a:ext cx="5349402" cy="2710263"/>
      </dsp:txXfrm>
    </dsp:sp>
    <dsp:sp modelId="{017E0DF0-1DCE-4B4A-9FCC-E9A471BACEF8}">
      <dsp:nvSpPr>
        <dsp:cNvPr id="0" name=""/>
        <dsp:cNvSpPr/>
      </dsp:nvSpPr>
      <dsp:spPr>
        <a:xfrm>
          <a:off x="0" y="3573915"/>
          <a:ext cx="5642640" cy="2480125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* total  consumer complaint in 2018 was $1.48b(38% increase vs 2017)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Identity theft ranked highest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Arial" panose="020B0604020202020204" pitchFamily="34" charset="0"/>
            <a:ea typeface="Calibri" panose="020F0502020204030204" pitchFamily="34" charset="0"/>
            <a:cs typeface="Arial" panose="020B0604020202020204" pitchFamily="34" charset="0"/>
          </a:endParaRP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rPr>
            <a:t>* Identity theft relating to credit card fraud increased by 24% compared to 2017 (FTC,2019)</a:t>
          </a:r>
          <a:endParaRPr lang="en-US" sz="2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1070" y="3694985"/>
        <a:ext cx="5400500" cy="223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BBFEA-0E13-4A7C-8ED7-38C1C1E219F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2F4A5-D8D7-4E1F-B6FA-0BA3A6818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9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870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48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95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077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955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714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895658-EA1F-4910-80AB-4DA76E1674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449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946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36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77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75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213418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BE0-A663-43E9-9BB3-1F7970A10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079B7-9D4E-4402-9E24-151AB22A3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0E757-1EA4-4F2A-8776-DC646DB4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4E70-B830-42D3-B9BE-6CE9BF4DC6DE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14F1E-65AA-4587-9F8D-0B65BECB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52BF-6CA7-4723-B6F5-B4B0DA2D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D701-7A3A-4DB7-8ACD-A52E93456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286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0B69-900D-438E-A826-285E53D0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D13B5-D782-49A0-AB37-5783A7AB6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50309-7631-427F-A77E-2BFEDCD6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4E70-B830-42D3-B9BE-6CE9BF4DC6DE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CC5DF-7106-428A-9C1A-0F75E05B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99AC-6D40-42DB-A2DB-CA915E10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D701-7A3A-4DB7-8ACD-A52E93456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80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3ADF-5F85-4FD0-A0C2-F6E26FA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16702-0FF6-49D7-AFA1-462B33915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B6064-E0DE-4CBC-A618-BCC1E95E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4E70-B830-42D3-B9BE-6CE9BF4DC6DE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A8F3-60D7-4992-966F-06265395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64D9-8455-446B-B1D4-FFCE900E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D701-7A3A-4DB7-8ACD-A52E93456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65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8FAC-8CCF-4799-B735-898E0AB7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5306B-647E-46EE-B7BA-4F6E02E09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4AEFE-4D26-4407-ADBC-3D07C76EA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04C33-15E3-4993-9D8D-928ADD06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4E70-B830-42D3-B9BE-6CE9BF4DC6DE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B2CBA-9E5D-4CFE-AD36-8F539B49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94E8D-BB65-418C-B0A4-C1E154BD4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D701-7A3A-4DB7-8ACD-A52E93456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2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4DDB-D1A3-4F15-A722-C9AE02DD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FF623-9B88-4B1E-8BAB-B0B3EACE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FC030-F04F-4BD2-BC9C-F11C059E3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7C9A8-8B80-4629-ADC0-CEB490866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1DA30-0604-45A4-8A9F-A1D094B3E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307AA-351F-4025-897E-50C729A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4E70-B830-42D3-B9BE-6CE9BF4DC6DE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3CBF6-1793-4692-A7C8-5545AFE0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11B56-623F-40AB-AC27-EBCB2518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D701-7A3A-4DB7-8ACD-A52E93456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295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CB4F-A0B6-4729-9D1E-2E620928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97BCC-790F-4202-9EBA-01325EC4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4E70-B830-42D3-B9BE-6CE9BF4DC6DE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D38B0-14D9-453E-B992-E4C65036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64883-825C-4EF0-A03E-372F6BBB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D701-7A3A-4DB7-8ACD-A52E93456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58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6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BE056-ED36-4A3C-AF47-1C14D6A1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4E70-B830-42D3-B9BE-6CE9BF4DC6DE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FF4CA-B193-41A3-8C66-49C3FC7B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ED441-2670-4673-8F23-D5ED0866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D701-7A3A-4DB7-8ACD-A52E93456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688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9E6E-F229-4CAE-8E92-5453E35E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774EF-DC6C-4F46-9658-E21F13A04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BB3B3-BC8B-4447-8A3D-F1437AB74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B018-8C1F-47B6-A5A6-ABBCBBC7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4E70-B830-42D3-B9BE-6CE9BF4DC6DE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003B8-AF98-4071-9AAC-2094F31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6B352-FFDF-4831-816E-E9C04C97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D701-7A3A-4DB7-8ACD-A52E93456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612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5EC3-6363-4A59-B517-5E49E61A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BCED6-9E80-45AF-A61C-476AA7F04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10AA8-95F8-4EB1-93BD-267939515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537D6-0E48-4597-A7DF-FE96965C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4E70-B830-42D3-B9BE-6CE9BF4DC6DE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F3ED9-EF72-4874-A09A-73486847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8A4A6-1493-462E-ABA3-376D14D9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D701-7A3A-4DB7-8ACD-A52E93456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908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AF0A-8F36-4C86-95DD-6ADE34E1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63B0F-6428-417F-B3B8-0588339C7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9BD90-AA78-4B2F-A662-1710A29D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4E70-B830-42D3-B9BE-6CE9BF4DC6DE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9E22-48FD-4225-8D48-5742624F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DF31-DACC-4E08-A6FA-A86C6F005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D701-7A3A-4DB7-8ACD-A52E93456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09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B8ECA-C53C-4455-9D7E-60C1D5B78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00278-1378-4798-B8AB-0C89D5CD1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2E58B-BBF8-4B0A-B36E-E691AF3D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4E70-B830-42D3-B9BE-6CE9BF4DC6DE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1DA36-C7D5-49EC-B713-F24B0503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D3B2A-FE18-4460-B2EA-BA76602B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D701-7A3A-4DB7-8ACD-A52E93456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69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61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99080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7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6293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  <p15:guide id="4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0">
          <p15:clr>
            <a:srgbClr val="FBAE40"/>
          </p15:clr>
        </p15:guide>
        <p15:guide id="4" orient="horz" pos="22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069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9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33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>
          <p15:clr>
            <a:srgbClr val="FBAE40"/>
          </p15:clr>
        </p15:guide>
        <p15:guide id="2" pos="7104">
          <p15:clr>
            <a:srgbClr val="FBAE40"/>
          </p15:clr>
        </p15:guide>
        <p15:guide id="3" pos="739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8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5ACBF0"/>
          </p15:clr>
        </p15:guide>
        <p15:guide id="2" pos="1920">
          <p15:clr>
            <a:srgbClr val="F26B43"/>
          </p15:clr>
        </p15:guide>
        <p15:guide id="3" pos="5760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pos="1272">
          <p15:clr>
            <a:srgbClr val="9FCC3B"/>
          </p15:clr>
        </p15:guide>
        <p15:guide id="6" pos="2544">
          <p15:clr>
            <a:srgbClr val="9FCC3B"/>
          </p15:clr>
        </p15:guide>
        <p15:guide id="7" pos="5112">
          <p15:clr>
            <a:srgbClr val="9FCC3B"/>
          </p15:clr>
        </p15:guide>
        <p15:guide id="8" pos="6408">
          <p15:clr>
            <a:srgbClr val="9FCC3B"/>
          </p15:clr>
        </p15:guide>
        <p15:guide id="9" pos="3940">
          <p15:clr>
            <a:srgbClr val="F26B43"/>
          </p15:clr>
        </p15:guide>
        <p15:guide id="10" pos="710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AFF6C-12F0-494C-AA3A-77864FCA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279B6-79EB-4CB8-B181-B8EC8541F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B955-4DE2-421F-9306-5A9EC7273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44E70-B830-42D3-B9BE-6CE9BF4DC6DE}" type="datetimeFigureOut">
              <a:rPr lang="en-GB" smtClean="0"/>
              <a:t>08/05/2025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E910-8DF2-46A7-AD5D-1901697F6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224F-903E-4A29-8882-3D55ADBF7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D701-7A3A-4DB7-8ACD-A52E93456C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36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hyperlink" Target="https://www.kaggle.com/datasets/dhanushnarayananr/credit-card-fraud?select=card_transdata.cs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86061"/>
            <a:ext cx="7663542" cy="6771939"/>
          </a:xfrm>
        </p:spPr>
        <p:txBody>
          <a:bodyPr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PROJECT PRESENTATION</a:t>
            </a:r>
            <a:br>
              <a:rPr lang="en-US" sz="2800" dirty="0"/>
            </a:br>
            <a:r>
              <a:rPr lang="en-US" sz="2800" dirty="0"/>
              <a:t> ON</a:t>
            </a:r>
            <a:br>
              <a:rPr lang="en-US" sz="2800" dirty="0"/>
            </a:br>
            <a:br>
              <a:rPr lang="en-US" sz="2800" dirty="0"/>
            </a:br>
            <a:r>
              <a:rPr lang="en-US" sz="2800" cap="none" dirty="0">
                <a:solidFill>
                  <a:prstClr val="white"/>
                </a:solidFill>
                <a:ea typeface="+mn-ea"/>
                <a:cs typeface="+mn-cs"/>
              </a:rPr>
              <a:t>Web-based Credit Card Fraud </a:t>
            </a:r>
            <a:br>
              <a:rPr lang="en-US" sz="2800" cap="none" dirty="0">
                <a:solidFill>
                  <a:prstClr val="white"/>
                </a:solidFill>
                <a:ea typeface="+mn-ea"/>
                <a:cs typeface="+mn-cs"/>
              </a:rPr>
            </a:br>
            <a:r>
              <a:rPr lang="en-US" sz="2800" cap="none" dirty="0">
                <a:solidFill>
                  <a:prstClr val="white"/>
                </a:solidFill>
                <a:ea typeface="+mn-ea"/>
                <a:cs typeface="+mn-cs"/>
              </a:rPr>
              <a:t>Detection System using machine Learning Model)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B</a:t>
            </a:r>
            <a:r>
              <a:rPr lang="en-US" sz="2800" cap="none" dirty="0">
                <a:solidFill>
                  <a:prstClr val="white"/>
                </a:solidFill>
              </a:rPr>
              <a:t>y</a:t>
            </a:r>
            <a:br>
              <a:rPr lang="en-US" sz="2800" cap="none" dirty="0">
                <a:solidFill>
                  <a:prstClr val="white"/>
                </a:solidFill>
              </a:rPr>
            </a:br>
            <a:br>
              <a:rPr lang="en-US" sz="2800" cap="none" dirty="0">
                <a:solidFill>
                  <a:prstClr val="white"/>
                </a:solidFill>
              </a:rPr>
            </a:br>
            <a:r>
              <a:rPr lang="en-US" sz="2800" cap="none" dirty="0">
                <a:solidFill>
                  <a:prstClr val="white"/>
                </a:solidFill>
              </a:rPr>
              <a:t>IDOWU OBISANYA</a:t>
            </a:r>
            <a:br>
              <a:rPr lang="en-US" sz="2800" cap="none" dirty="0">
                <a:solidFill>
                  <a:prstClr val="white"/>
                </a:solidFill>
              </a:rPr>
            </a:br>
            <a:r>
              <a:rPr lang="en-US" sz="2800" cap="none" dirty="0">
                <a:solidFill>
                  <a:prstClr val="white"/>
                </a:solidFill>
              </a:rPr>
              <a:t>C2861872</a:t>
            </a:r>
            <a:br>
              <a:rPr lang="en-US" sz="2800" cap="none" dirty="0">
                <a:solidFill>
                  <a:prstClr val="white"/>
                </a:solidFill>
              </a:rPr>
            </a:br>
            <a:br>
              <a:rPr lang="en-US" sz="2000" cap="none" dirty="0">
                <a:solidFill>
                  <a:prstClr val="white"/>
                </a:solidFill>
              </a:rPr>
            </a:br>
            <a:r>
              <a:rPr lang="en-US" sz="2000" cap="none" dirty="0">
                <a:solidFill>
                  <a:prstClr val="white"/>
                </a:solidFill>
              </a:rPr>
              <a:t>SUPERVISOR: IOANNIS SFYRAKIS</a:t>
            </a:r>
            <a:br>
              <a:rPr lang="en-US" sz="2000" cap="none" dirty="0">
                <a:solidFill>
                  <a:prstClr val="white"/>
                </a:solidFill>
              </a:rPr>
            </a:br>
            <a:br>
              <a:rPr lang="en-US" sz="2000" cap="none" dirty="0">
                <a:solidFill>
                  <a:prstClr val="white"/>
                </a:solidFill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(COURSE CODE: CIS4055-N-FJ1-2024)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 OF COMPUTING ,ENGINEERING AND DIGITAL TECHNOLOGIES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MAY, 2024</a:t>
            </a:r>
            <a:b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026" name="Picture 2" descr="Building digital confidence at Teesside University in collaboration with  Anthology | Anthology">
            <a:extLst>
              <a:ext uri="{FF2B5EF4-FFF2-40B4-BE49-F238E27FC236}">
                <a16:creationId xmlns:a16="http://schemas.microsoft.com/office/drawing/2014/main" id="{8F242B8C-7F38-49EE-9E6B-E7CA88ECB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241" y="479725"/>
            <a:ext cx="34480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328" y="58740"/>
            <a:ext cx="9741967" cy="1011303"/>
          </a:xfrm>
        </p:spPr>
        <p:txBody>
          <a:bodyPr>
            <a:normAutofit/>
          </a:bodyPr>
          <a:lstStyle/>
          <a:p>
            <a:r>
              <a:rPr lang="en-US" dirty="0"/>
              <a:t>Evaluation and 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56C33E-D798-4DFE-AB7D-33A7EEF7A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294699"/>
              </p:ext>
            </p:extLst>
          </p:nvPr>
        </p:nvGraphicFramePr>
        <p:xfrm>
          <a:off x="139147" y="1166009"/>
          <a:ext cx="10984148" cy="3232735"/>
        </p:xfrm>
        <a:graphic>
          <a:graphicData uri="http://schemas.openxmlformats.org/drawingml/2006/table">
            <a:tbl>
              <a:tblPr/>
              <a:tblGrid>
                <a:gridCol w="630613">
                  <a:extLst>
                    <a:ext uri="{9D8B030D-6E8A-4147-A177-3AD203B41FA5}">
                      <a16:colId xmlns:a16="http://schemas.microsoft.com/office/drawing/2014/main" val="585199750"/>
                    </a:ext>
                  </a:extLst>
                </a:gridCol>
                <a:gridCol w="1385198">
                  <a:extLst>
                    <a:ext uri="{9D8B030D-6E8A-4147-A177-3AD203B41FA5}">
                      <a16:colId xmlns:a16="http://schemas.microsoft.com/office/drawing/2014/main" val="1074441573"/>
                    </a:ext>
                  </a:extLst>
                </a:gridCol>
                <a:gridCol w="976738">
                  <a:extLst>
                    <a:ext uri="{9D8B030D-6E8A-4147-A177-3AD203B41FA5}">
                      <a16:colId xmlns:a16="http://schemas.microsoft.com/office/drawing/2014/main" val="797881497"/>
                    </a:ext>
                  </a:extLst>
                </a:gridCol>
                <a:gridCol w="527422">
                  <a:extLst>
                    <a:ext uri="{9D8B030D-6E8A-4147-A177-3AD203B41FA5}">
                      <a16:colId xmlns:a16="http://schemas.microsoft.com/office/drawing/2014/main" val="321689797"/>
                    </a:ext>
                  </a:extLst>
                </a:gridCol>
                <a:gridCol w="722339">
                  <a:extLst>
                    <a:ext uri="{9D8B030D-6E8A-4147-A177-3AD203B41FA5}">
                      <a16:colId xmlns:a16="http://schemas.microsoft.com/office/drawing/2014/main" val="3697291056"/>
                    </a:ext>
                  </a:extLst>
                </a:gridCol>
                <a:gridCol w="493026">
                  <a:extLst>
                    <a:ext uri="{9D8B030D-6E8A-4147-A177-3AD203B41FA5}">
                      <a16:colId xmlns:a16="http://schemas.microsoft.com/office/drawing/2014/main" val="1077229842"/>
                    </a:ext>
                  </a:extLst>
                </a:gridCol>
                <a:gridCol w="442374">
                  <a:extLst>
                    <a:ext uri="{9D8B030D-6E8A-4147-A177-3AD203B41FA5}">
                      <a16:colId xmlns:a16="http://schemas.microsoft.com/office/drawing/2014/main" val="1266134547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1080799092"/>
                    </a:ext>
                  </a:extLst>
                </a:gridCol>
                <a:gridCol w="530662">
                  <a:extLst>
                    <a:ext uri="{9D8B030D-6E8A-4147-A177-3AD203B41FA5}">
                      <a16:colId xmlns:a16="http://schemas.microsoft.com/office/drawing/2014/main" val="1510394547"/>
                    </a:ext>
                  </a:extLst>
                </a:gridCol>
                <a:gridCol w="389834">
                  <a:extLst>
                    <a:ext uri="{9D8B030D-6E8A-4147-A177-3AD203B41FA5}">
                      <a16:colId xmlns:a16="http://schemas.microsoft.com/office/drawing/2014/main" val="3703099431"/>
                    </a:ext>
                  </a:extLst>
                </a:gridCol>
                <a:gridCol w="246512">
                  <a:extLst>
                    <a:ext uri="{9D8B030D-6E8A-4147-A177-3AD203B41FA5}">
                      <a16:colId xmlns:a16="http://schemas.microsoft.com/office/drawing/2014/main" val="371821447"/>
                    </a:ext>
                  </a:extLst>
                </a:gridCol>
                <a:gridCol w="355437">
                  <a:extLst>
                    <a:ext uri="{9D8B030D-6E8A-4147-A177-3AD203B41FA5}">
                      <a16:colId xmlns:a16="http://schemas.microsoft.com/office/drawing/2014/main" val="1915369443"/>
                    </a:ext>
                  </a:extLst>
                </a:gridCol>
                <a:gridCol w="538889">
                  <a:extLst>
                    <a:ext uri="{9D8B030D-6E8A-4147-A177-3AD203B41FA5}">
                      <a16:colId xmlns:a16="http://schemas.microsoft.com/office/drawing/2014/main" val="1291341972"/>
                    </a:ext>
                  </a:extLst>
                </a:gridCol>
                <a:gridCol w="446916">
                  <a:extLst>
                    <a:ext uri="{9D8B030D-6E8A-4147-A177-3AD203B41FA5}">
                      <a16:colId xmlns:a16="http://schemas.microsoft.com/office/drawing/2014/main" val="3451942489"/>
                    </a:ext>
                  </a:extLst>
                </a:gridCol>
                <a:gridCol w="2774948">
                  <a:extLst>
                    <a:ext uri="{9D8B030D-6E8A-4147-A177-3AD203B41FA5}">
                      <a16:colId xmlns:a16="http://schemas.microsoft.com/office/drawing/2014/main" val="3416068801"/>
                    </a:ext>
                  </a:extLst>
                </a:gridCol>
              </a:tblGrid>
              <a:tr h="251326">
                <a:tc rowSpan="3"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Machine Learning models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Hyperparameter tuning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(GridsearchCV)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Original result without hyperparameter tuning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comments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660411"/>
                  </a:ext>
                </a:extLst>
              </a:tr>
              <a:tr h="374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 score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score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Memory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usage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(MB)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Accuracy score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 score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Time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Memory 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usage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749758"/>
                  </a:ext>
                </a:extLst>
              </a:tr>
              <a:tr h="3597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dataset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dataset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(seconds)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(MB)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dataset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dataset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(seconds)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(MB)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961864"/>
                  </a:ext>
                </a:extLst>
              </a:tr>
              <a:tr h="620922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297" marR="5297" marT="52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Random Forest classifier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0.999969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0.999975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72,484.29 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146.89 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1.000000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0.999980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1023.73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146.57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It has the best accuracy score 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Memory utilization was higher than XGBoost, Logistic Regression and KNN.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execution time was second highest, due to several decision trees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94878"/>
                  </a:ext>
                </a:extLst>
              </a:tr>
              <a:tr h="37452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5297" marR="5297" marT="52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 Nearest Neighbour classifier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0.999340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0.998790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11,961.97 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52.07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0.999729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0.998915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22.31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140.86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It has the second best accuracy score.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it has the third highest memory usage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execution time was the least of the 5 models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7015305"/>
                  </a:ext>
                </a:extLst>
              </a:tr>
              <a:tr h="37452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5297" marR="5297" marT="52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XGboost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0.998686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0.997750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119,739.82 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57.69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0.999052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0.997435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31.50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14.08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it has the 3rd best accuracy score.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It has the lowest memory utilization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execution time was short (~31.50 seconds)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166770"/>
                  </a:ext>
                </a:extLst>
              </a:tr>
              <a:tr h="374524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297" marR="5297" marT="52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Neural Network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0.9905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0.9826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0.99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0.95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5450.04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485.86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it has the second lowest accuracy score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it has the highest memory utilization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it is the slowest to execute (highest time)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097155"/>
                  </a:ext>
                </a:extLst>
              </a:tr>
              <a:tr h="502651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297" marR="5297" marT="5297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0.9421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0.9352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4,663.56 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10.80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0.924685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0.9245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</a:t>
                      </a:r>
                    </a:p>
                  </a:txBody>
                  <a:tcPr marL="5297" marR="5297" marT="52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0.92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0.82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32.80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123.98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 This is the worst performing model out of the 5.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 Its memory utilization was second lowest out of the 5.</a:t>
                      </a:r>
                      <a:b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 it took the 3rd greatest amount of time to execute</a:t>
                      </a:r>
                    </a:p>
                  </a:txBody>
                  <a:tcPr marL="5297" marR="5297" marT="529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71289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9DC6E42-1155-4CA0-928E-48DB5F33A26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21042"/>
            <a:ext cx="1951308" cy="18099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83A57E-1B6E-4819-9F27-8E9CF3E51AC1}"/>
              </a:ext>
            </a:extLst>
          </p:cNvPr>
          <p:cNvSpPr txBox="1"/>
          <p:nvPr/>
        </p:nvSpPr>
        <p:spPr>
          <a:xfrm>
            <a:off x="59267" y="4463924"/>
            <a:ext cx="208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Neural Network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0E0AA-8506-4004-8A2B-E3CCE88BC78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464" y="4830202"/>
            <a:ext cx="2058320" cy="1800741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CBDBD3-79B9-4373-AD9C-26C59061B1A9}"/>
              </a:ext>
            </a:extLst>
          </p:cNvPr>
          <p:cNvSpPr txBox="1"/>
          <p:nvPr/>
        </p:nvSpPr>
        <p:spPr>
          <a:xfrm>
            <a:off x="2022297" y="4463325"/>
            <a:ext cx="208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K-Nearest Neighbour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FF35B7-0175-426D-94C7-137938FCE4B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940" y="4868567"/>
            <a:ext cx="2058320" cy="17623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F679A1-A894-4294-BCA9-7AC1CC46E4EF}"/>
              </a:ext>
            </a:extLst>
          </p:cNvPr>
          <p:cNvSpPr txBox="1"/>
          <p:nvPr/>
        </p:nvSpPr>
        <p:spPr>
          <a:xfrm>
            <a:off x="4169511" y="4493413"/>
            <a:ext cx="208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Logistic Regression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80885B-5C55-42A7-B6F9-8C895CA6D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416" y="4895859"/>
            <a:ext cx="2374823" cy="1707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506A2A-EEA6-4F3C-8E0B-E288DBD8DA04}"/>
              </a:ext>
            </a:extLst>
          </p:cNvPr>
          <p:cNvSpPr txBox="1"/>
          <p:nvPr/>
        </p:nvSpPr>
        <p:spPr>
          <a:xfrm>
            <a:off x="6690227" y="4493413"/>
            <a:ext cx="1784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5F61029-B7C8-4756-A971-05287A84A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3049" y="4729916"/>
            <a:ext cx="2178162" cy="19241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EC2CFF-CB02-43E6-83FB-D10B58C8B8DC}"/>
              </a:ext>
            </a:extLst>
          </p:cNvPr>
          <p:cNvSpPr txBox="1"/>
          <p:nvPr/>
        </p:nvSpPr>
        <p:spPr>
          <a:xfrm>
            <a:off x="9238954" y="4445493"/>
            <a:ext cx="1784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82716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188" y="78230"/>
            <a:ext cx="7835901" cy="88158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 of the web-based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D981D19-DC29-413D-A0C2-CF605DF8AE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29100" y="1366222"/>
            <a:ext cx="6894195" cy="5085378"/>
          </a:xfrm>
        </p:spPr>
        <p:txBody>
          <a:bodyPr>
            <a:normAutofit/>
          </a:bodyPr>
          <a:lstStyle/>
          <a:p>
            <a:r>
              <a:rPr lang="en-US" sz="2200" b="1" dirty="0"/>
              <a:t>Creating a pickle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Loading the pickle file for new input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Creating the web application</a:t>
            </a:r>
          </a:p>
          <a:p>
            <a:r>
              <a:rPr lang="en-US" dirty="0"/>
              <a:t>Python code is linked with web application using flask for requests such as POST,GET, etc.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BAC362B-A585-44BE-BE8A-47D36084B2BE}"/>
              </a:ext>
            </a:extLst>
          </p:cNvPr>
          <p:cNvSpPr txBox="1">
            <a:spLocks/>
          </p:cNvSpPr>
          <p:nvPr/>
        </p:nvSpPr>
        <p:spPr>
          <a:xfrm>
            <a:off x="10967357" y="63563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5CEABB6-07DC-46E8-9B57-56EC44A396E5}" type="slidenum">
              <a:rPr lang="en-US" smtClean="0">
                <a:solidFill>
                  <a:prstClr val="black"/>
                </a:solidFill>
                <a:latin typeface="Avenir Next LT Pro"/>
              </a:rPr>
              <a:pPr>
                <a:defRPr/>
              </a:pPr>
              <a:t>11</a:t>
            </a:fld>
            <a:endParaRPr lang="en-US" dirty="0">
              <a:solidFill>
                <a:prstClr val="black"/>
              </a:solidFill>
              <a:latin typeface="Avenir Next LT Pr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515574-FCBD-4FC6-9ADA-B8AFB1D291F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729504" y="1753538"/>
            <a:ext cx="468630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A999E7-29EA-4F62-B3C0-606805A6779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603998" y="3359212"/>
            <a:ext cx="5334000" cy="7810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948DFC-9FE1-427A-B701-51A48F088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50" y="1890296"/>
            <a:ext cx="3936373" cy="446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94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B7A7-BB7C-48F4-A843-6184F6A8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0913" y="153776"/>
            <a:ext cx="4379843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Interface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10DAB-A55C-42A3-A4D5-301EF6E460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7" y="2412999"/>
            <a:ext cx="4133850" cy="3628443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FD49D4-5AED-451B-A97F-8C2F2E239CD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183" y="2412998"/>
            <a:ext cx="5011631" cy="390313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89222-8F88-4971-B099-41ACB403C628}"/>
              </a:ext>
            </a:extLst>
          </p:cNvPr>
          <p:cNvSpPr txBox="1"/>
          <p:nvPr/>
        </p:nvSpPr>
        <p:spPr>
          <a:xfrm>
            <a:off x="1016000" y="1867177"/>
            <a:ext cx="211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web page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9969A-BE42-46D5-B997-560CD49CF572}"/>
              </a:ext>
            </a:extLst>
          </p:cNvPr>
          <p:cNvSpPr txBox="1"/>
          <p:nvPr/>
        </p:nvSpPr>
        <p:spPr>
          <a:xfrm>
            <a:off x="8602132" y="1867177"/>
            <a:ext cx="210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 web page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7F78CD-476A-40F2-8183-C5A868C458D4}"/>
              </a:ext>
            </a:extLst>
          </p:cNvPr>
          <p:cNvSpPr/>
          <p:nvPr/>
        </p:nvSpPr>
        <p:spPr>
          <a:xfrm>
            <a:off x="4885267" y="4064000"/>
            <a:ext cx="1286933" cy="897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08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3A7A02-8E63-4B94-9446-AD975C333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7451" y="459257"/>
            <a:ext cx="5313811" cy="1021673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4800" y="6356350"/>
            <a:ext cx="457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A52912-6131-4375-BD88-387B57412C63}"/>
              </a:ext>
            </a:extLst>
          </p:cNvPr>
          <p:cNvSpPr txBox="1"/>
          <p:nvPr/>
        </p:nvSpPr>
        <p:spPr>
          <a:xfrm>
            <a:off x="5118652" y="1292087"/>
            <a:ext cx="68381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This projects proves the effectiveness of Machine Learning (ML) in detecting credit card Fraud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Web-based solution improves  accessibility, ease of use and readability of the ML model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Random Forest classifier identified as the best ML model, accuracy score of </a:t>
            </a:r>
            <a:r>
              <a:rPr lang="en-US" b="1" dirty="0">
                <a:solidFill>
                  <a:schemeClr val="bg1"/>
                </a:solidFill>
              </a:rPr>
              <a:t>99.998% (</a:t>
            </a:r>
            <a:r>
              <a:rPr lang="en-US" dirty="0">
                <a:solidFill>
                  <a:schemeClr val="bg1"/>
                </a:solidFill>
              </a:rPr>
              <a:t>No False Positive, least False Negative)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Logistic Regression classifier has lowest accuracy score (92.469%) and improved through hyper parameter tuning to 94.21%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 If memory space is the most important factor,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model may be adopted with least memory space (14MB) and accuracy score of 99.9052%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Fastest model is K-Nearest neighbor </a:t>
            </a:r>
            <a:r>
              <a:rPr lang="en-US" b="1" dirty="0">
                <a:solidFill>
                  <a:schemeClr val="bg1"/>
                </a:solidFill>
              </a:rPr>
              <a:t>22.31 seconds </a:t>
            </a:r>
            <a:r>
              <a:rPr lang="en-US" dirty="0">
                <a:solidFill>
                  <a:schemeClr val="bg1"/>
                </a:solidFill>
              </a:rPr>
              <a:t>and accuracy score of </a:t>
            </a:r>
            <a:r>
              <a:rPr lang="en-US" b="1" dirty="0">
                <a:solidFill>
                  <a:schemeClr val="bg1"/>
                </a:solidFill>
              </a:rPr>
              <a:t>99.973% </a:t>
            </a:r>
          </a:p>
        </p:txBody>
      </p:sp>
    </p:spTree>
    <p:extLst>
      <p:ext uri="{BB962C8B-B14F-4D97-AF65-F5344CB8AC3E}">
        <p14:creationId xmlns:p14="http://schemas.microsoft.com/office/powerpoint/2010/main" val="311430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545" y="2908300"/>
            <a:ext cx="5528217" cy="164216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69" y="78702"/>
            <a:ext cx="3413984" cy="92487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173690" y="886311"/>
            <a:ext cx="8018310" cy="59716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300" dirty="0"/>
              <a:t>Introduction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300" dirty="0"/>
              <a:t>Existing solutions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300" dirty="0"/>
              <a:t>Methodology, System architecture and steps involved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300" dirty="0"/>
              <a:t>Evaluation and Results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300" dirty="0"/>
              <a:t>Conclusion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Picture 4" descr="A person in a hoodie standing next to a credit card fraud&#10;&#10;Description automatically generated">
            <a:extLst>
              <a:ext uri="{FF2B5EF4-FFF2-40B4-BE49-F238E27FC236}">
                <a16:creationId xmlns:a16="http://schemas.microsoft.com/office/drawing/2014/main" id="{D726EE7D-9A2A-4E44-A524-A2EC44FAB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628" y="-1"/>
            <a:ext cx="4186990" cy="531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1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 useBgFill="1"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 useBgFill="1">
          <p:nvSpPr>
            <p:cNvPr id="22" name="Freeform: Shape 21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510F3F25-167A-41DA-818E-FECD8D310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478050"/>
              </p:ext>
            </p:extLst>
          </p:nvPr>
        </p:nvGraphicFramePr>
        <p:xfrm>
          <a:off x="453207" y="561564"/>
          <a:ext cx="5642640" cy="629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E52A70E-9A60-4ED0-903E-3283D9914C0B}"/>
              </a:ext>
            </a:extLst>
          </p:cNvPr>
          <p:cNvSpPr/>
          <p:nvPr/>
        </p:nvSpPr>
        <p:spPr>
          <a:xfrm>
            <a:off x="7302501" y="156410"/>
            <a:ext cx="4436140" cy="1240590"/>
          </a:xfrm>
          <a:prstGeom prst="cloudCallout">
            <a:avLst/>
          </a:prstGeom>
          <a:solidFill>
            <a:srgbClr val="D632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Will this trend continue?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70F41-D25B-4073-A9BF-783D6B20330C}"/>
              </a:ext>
            </a:extLst>
          </p:cNvPr>
          <p:cNvSpPr txBox="1"/>
          <p:nvPr/>
        </p:nvSpPr>
        <p:spPr>
          <a:xfrm>
            <a:off x="6863347" y="1678457"/>
            <a:ext cx="4243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Fraud?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Act of deception for a gain (ACFE,2025).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crime of cheating someone to get money or goods illegally (OxfordLearnersDictionary.com, 2025)</a:t>
            </a:r>
          </a:p>
          <a:p>
            <a:r>
              <a:rPr lang="en-GB" dirty="0"/>
              <a:t>Why do people commit it?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C9E7776-8B86-4899-92A6-BD17EB64332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799" y="3314700"/>
            <a:ext cx="3303842" cy="3098874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D7372A-B72F-4B05-BE52-8EE22D488ED0}"/>
              </a:ext>
            </a:extLst>
          </p:cNvPr>
          <p:cNvSpPr txBox="1"/>
          <p:nvPr/>
        </p:nvSpPr>
        <p:spPr>
          <a:xfrm>
            <a:off x="6628002" y="6275074"/>
            <a:ext cx="5726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Figure 1: Fraud Triangle (Association of Certified Fraud Examiner (ACFE), 2025 )</a:t>
            </a:r>
          </a:p>
        </p:txBody>
      </p:sp>
    </p:spTree>
    <p:extLst>
      <p:ext uri="{BB962C8B-B14F-4D97-AF65-F5344CB8AC3E}">
        <p14:creationId xmlns:p14="http://schemas.microsoft.com/office/powerpoint/2010/main" val="404214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F4768-AEAB-4343-8FD8-620C4E091523}"/>
              </a:ext>
            </a:extLst>
          </p:cNvPr>
          <p:cNvSpPr txBox="1"/>
          <p:nvPr/>
        </p:nvSpPr>
        <p:spPr>
          <a:xfrm>
            <a:off x="356938" y="344813"/>
            <a:ext cx="961323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  <a:p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Can we develop a system that can allow multiple users to detect fraudulent credit card transactions with high degree of accuracy?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26E818-60AE-4C47-BD32-377ECD981A76}"/>
              </a:ext>
            </a:extLst>
          </p:cNvPr>
          <p:cNvSpPr/>
          <p:nvPr/>
        </p:nvSpPr>
        <p:spPr>
          <a:xfrm>
            <a:off x="356938" y="1639391"/>
            <a:ext cx="9613232" cy="1877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US" sz="2200" b="1" dirty="0"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Hypothesis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Implementing a machine learning-based fraud detection system within a web-based platform will greatly enhance user accessibility, promptness and accuracy of the decision-making by the stakeholders compared to a traditional rule-based system.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492306-7070-4071-9DEE-E041857D6DCA}"/>
              </a:ext>
            </a:extLst>
          </p:cNvPr>
          <p:cNvSpPr/>
          <p:nvPr/>
        </p:nvSpPr>
        <p:spPr>
          <a:xfrm>
            <a:off x="356938" y="4013041"/>
            <a:ext cx="10672012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en-US" b="1" dirty="0">
                <a:latin typeface="Arial" panose="020B060402020202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Objectives of the project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1.     To investigate previous research on machine-learning model</a:t>
            </a:r>
          </a:p>
          <a:p>
            <a:pPr marL="457200" indent="-457200" algn="just">
              <a:spcBef>
                <a:spcPts val="600"/>
              </a:spcBef>
              <a:buAutoNum type="arabicPeriod" startAt="2"/>
            </a:pP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To analyze, design and implement various machine-learning models for credit card fraud detection.</a:t>
            </a:r>
          </a:p>
          <a:p>
            <a:pPr marL="457200" indent="-457200" algn="just">
              <a:spcBef>
                <a:spcPts val="600"/>
              </a:spcBef>
              <a:buAutoNum type="arabicPeriod" startAt="2"/>
            </a:pP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To critically evaluate various machine learning models and choose the best: (evaluation metrics)</a:t>
            </a: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AutoNum type="arabicPeriod" startAt="4"/>
            </a:pPr>
            <a:r>
              <a:rPr lang="en-US" sz="2200" dirty="0">
                <a:latin typeface="Arial" panose="020B0604020202020204" pitchFamily="34" charset="0"/>
                <a:ea typeface="Arial" panose="020B0604020202020204" pitchFamily="34" charset="0"/>
              </a:rPr>
              <a:t> To deploy the most suitable machine-learning model</a:t>
            </a:r>
          </a:p>
        </p:txBody>
      </p:sp>
    </p:spTree>
    <p:extLst>
      <p:ext uri="{BB962C8B-B14F-4D97-AF65-F5344CB8AC3E}">
        <p14:creationId xmlns:p14="http://schemas.microsoft.com/office/powerpoint/2010/main" val="416641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0" y="165158"/>
            <a:ext cx="7165850" cy="881589"/>
          </a:xfrm>
        </p:spPr>
        <p:txBody>
          <a:bodyPr>
            <a:normAutofit/>
          </a:bodyPr>
          <a:lstStyle/>
          <a:p>
            <a:r>
              <a:rPr lang="en-US" dirty="0"/>
              <a:t>EXISTING solutions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F9FD059-4831-40C7-A445-C4DB89703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46170"/>
              </p:ext>
            </p:extLst>
          </p:nvPr>
        </p:nvGraphicFramePr>
        <p:xfrm>
          <a:off x="479925" y="878305"/>
          <a:ext cx="10643370" cy="5934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191">
                  <a:extLst>
                    <a:ext uri="{9D8B030D-6E8A-4147-A177-3AD203B41FA5}">
                      <a16:colId xmlns:a16="http://schemas.microsoft.com/office/drawing/2014/main" val="3789380979"/>
                    </a:ext>
                  </a:extLst>
                </a:gridCol>
                <a:gridCol w="5209673">
                  <a:extLst>
                    <a:ext uri="{9D8B030D-6E8A-4147-A177-3AD203B41FA5}">
                      <a16:colId xmlns:a16="http://schemas.microsoft.com/office/drawing/2014/main" val="1047832112"/>
                    </a:ext>
                  </a:extLst>
                </a:gridCol>
                <a:gridCol w="2821506">
                  <a:extLst>
                    <a:ext uri="{9D8B030D-6E8A-4147-A177-3AD203B41FA5}">
                      <a16:colId xmlns:a16="http://schemas.microsoft.com/office/drawing/2014/main" val="4172042089"/>
                    </a:ext>
                  </a:extLst>
                </a:gridCol>
              </a:tblGrid>
              <a:tr h="63073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CITATIONS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CONTRIBUTIONS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LIMITATIONS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38906"/>
                  </a:ext>
                </a:extLst>
              </a:tr>
              <a:tr h="16997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(Pooja, et al., 2021)</a:t>
                      </a:r>
                      <a:endParaRPr lang="en-US" sz="3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Various machine learning models were considered. Neural Network(NN) produced the highest precision and performance with TP of 93.9% and FP less than 6.10%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 Result was limited to certain features and dataset</a:t>
                      </a:r>
                    </a:p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 NN was too expensive to train due to resource utilization.</a:t>
                      </a:r>
                    </a:p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**  FP was significant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27303"/>
                  </a:ext>
                </a:extLst>
              </a:tr>
              <a:tr h="3996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(Eric, et al., 2024)</a:t>
                      </a:r>
                      <a:endParaRPr lang="en-US" sz="3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 and K-Nearest neighbour have accuracy score of 54.86% and 97.69% respectively. Naïve Bayes has 97.92% accuracy while, SVM varied up to 80%.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Neural Network gave the best accuracy score (98.44%).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fraud (CCF) in the Philippine was considered.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NN could not detect CCF in real-time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68337"/>
                  </a:ext>
                </a:extLst>
              </a:tr>
              <a:tr h="971100">
                <a:tc>
                  <a:txBody>
                    <a:bodyPr/>
                    <a:lstStyle/>
                    <a:p>
                      <a:r>
                        <a:rPr lang="en-GB" sz="3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GB" sz="300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Vadlamudi</a:t>
                      </a:r>
                      <a:r>
                        <a:rPr lang="en-GB" sz="30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2015)</a:t>
                      </a:r>
                      <a:endParaRPr lang="en-US" sz="3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Contributions of AI and Machine Learning explored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Trust and Responsible AI to be considered.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680" y="165158"/>
            <a:ext cx="8174120" cy="881589"/>
          </a:xfrm>
        </p:spPr>
        <p:txBody>
          <a:bodyPr>
            <a:normAutofit fontScale="90000"/>
          </a:bodyPr>
          <a:lstStyle/>
          <a:p>
            <a:r>
              <a:rPr lang="en-US" dirty="0"/>
              <a:t>EXISTING solutions (contd.)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F9FD059-4831-40C7-A445-C4DB89703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46779"/>
              </p:ext>
            </p:extLst>
          </p:nvPr>
        </p:nvGraphicFramePr>
        <p:xfrm>
          <a:off x="479925" y="878305"/>
          <a:ext cx="10643370" cy="584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191">
                  <a:extLst>
                    <a:ext uri="{9D8B030D-6E8A-4147-A177-3AD203B41FA5}">
                      <a16:colId xmlns:a16="http://schemas.microsoft.com/office/drawing/2014/main" val="3789380979"/>
                    </a:ext>
                  </a:extLst>
                </a:gridCol>
                <a:gridCol w="5209673">
                  <a:extLst>
                    <a:ext uri="{9D8B030D-6E8A-4147-A177-3AD203B41FA5}">
                      <a16:colId xmlns:a16="http://schemas.microsoft.com/office/drawing/2014/main" val="1047832112"/>
                    </a:ext>
                  </a:extLst>
                </a:gridCol>
                <a:gridCol w="2821506">
                  <a:extLst>
                    <a:ext uri="{9D8B030D-6E8A-4147-A177-3AD203B41FA5}">
                      <a16:colId xmlns:a16="http://schemas.microsoft.com/office/drawing/2014/main" val="4172042089"/>
                    </a:ext>
                  </a:extLst>
                </a:gridCol>
              </a:tblGrid>
              <a:tr h="640801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CITATIONS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CONTRIBUTIONS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LIMITATIONS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38906"/>
                  </a:ext>
                </a:extLst>
              </a:tr>
              <a:tr h="20437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Paruchuri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2017)</a:t>
                      </a:r>
                      <a:endParaRPr lang="en-US" sz="3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 large dataset of  a bank’s customers behavior.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Maes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al, 2002) used Bayesian network and Neural Network. Bayesian network was faster in detecting fraud. Other algorithms used were Genetic Algorithm, Logistic Regression, Random Forest. LR gave better result (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Movva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al, 2012)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people are loosing credit information due to theft and Trojan (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Donepudi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2014). Hence, security measure to be considered in future.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27303"/>
                  </a:ext>
                </a:extLst>
              </a:tr>
              <a:tr h="31585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Sulaiman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 al., 2022)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Neural Network (ANN) gave accuracy score of 95%. SVM while using RFC produced accuracy score of 95%, the false positive transactions were reduced. This resulted in sensitivity score of 87%. 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accuracy rate of 97.69% was observed for KNN with optimum performance. KNN can work with less memory and less computation power. 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hybrid approach, </a:t>
                      </a:r>
                      <a:r>
                        <a:rPr lang="en-GB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also used. This produced higher efficiency. SVM and NN produce 99.21% accuracy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Although, SVM, when combined with Random Forest gave the highest accuracy score, but, it was time consuming.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6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54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B7A7-BB7C-48F4-A843-6184F6A8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 &amp; Evaluation metrics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C6398052-BC73-48AB-BD04-8BE0E93D9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25400">
            <a:solidFill>
              <a:srgbClr val="D632C2">
                <a:alpha val="97000"/>
              </a:srgb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Machine learning models implemented:</a:t>
            </a:r>
          </a:p>
          <a:p>
            <a:r>
              <a:rPr lang="en-US" dirty="0"/>
              <a:t>Neural Network model</a:t>
            </a:r>
          </a:p>
          <a:p>
            <a:r>
              <a:rPr lang="en-US" dirty="0"/>
              <a:t>K-Nearest Neighbour classifier</a:t>
            </a:r>
          </a:p>
          <a:p>
            <a:r>
              <a:rPr lang="en-US" dirty="0"/>
              <a:t>Logistic Regression (LR) Classifier</a:t>
            </a:r>
          </a:p>
          <a:p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r>
              <a:rPr lang="en-US" dirty="0"/>
              <a:t>Random Forest classifier (RFC)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FF9B1F7-B3C5-4D85-9984-7E74B7B11A1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0043927"/>
              </p:ext>
            </p:extLst>
          </p:nvPr>
        </p:nvGraphicFramePr>
        <p:xfrm>
          <a:off x="6651057" y="1023136"/>
          <a:ext cx="4500882" cy="14700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6584">
                  <a:extLst>
                    <a:ext uri="{9D8B030D-6E8A-4147-A177-3AD203B41FA5}">
                      <a16:colId xmlns:a16="http://schemas.microsoft.com/office/drawing/2014/main" val="954940411"/>
                    </a:ext>
                  </a:extLst>
                </a:gridCol>
                <a:gridCol w="1071916">
                  <a:extLst>
                    <a:ext uri="{9D8B030D-6E8A-4147-A177-3AD203B41FA5}">
                      <a16:colId xmlns:a16="http://schemas.microsoft.com/office/drawing/2014/main" val="80055497"/>
                    </a:ext>
                  </a:extLst>
                </a:gridCol>
                <a:gridCol w="1116191">
                  <a:extLst>
                    <a:ext uri="{9D8B030D-6E8A-4147-A177-3AD203B41FA5}">
                      <a16:colId xmlns:a16="http://schemas.microsoft.com/office/drawing/2014/main" val="2381058208"/>
                    </a:ext>
                  </a:extLst>
                </a:gridCol>
                <a:gridCol w="1116191">
                  <a:extLst>
                    <a:ext uri="{9D8B030D-6E8A-4147-A177-3AD203B41FA5}">
                      <a16:colId xmlns:a16="http://schemas.microsoft.com/office/drawing/2014/main" val="1313286015"/>
                    </a:ext>
                  </a:extLst>
                </a:gridCol>
              </a:tblGrid>
              <a:tr h="24137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Actual values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498381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Positive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Negative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14237173"/>
                  </a:ext>
                </a:extLst>
              </a:tr>
              <a:tr h="519627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Predicted values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Positive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 Positive (TP)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False Positive (FP)</a:t>
                      </a:r>
                      <a:br>
                        <a:rPr lang="en-US" sz="1100">
                          <a:effectLst/>
                        </a:rPr>
                      </a:br>
                      <a:r>
                        <a:rPr lang="en-US" sz="1100">
                          <a:effectLst/>
                        </a:rPr>
                        <a:t>(Type I error)</a:t>
                      </a:r>
                      <a:endParaRPr lang="en-US" sz="12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81968758"/>
                  </a:ext>
                </a:extLst>
              </a:tr>
              <a:tr h="3658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Negative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False Negative (FN)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100" dirty="0">
                          <a:effectLst/>
                        </a:rPr>
                        <a:t>(Type II error)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True Negative (TN)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189046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873ABC-CC58-4635-A2D6-BCE0193B502B}"/>
                  </a:ext>
                </a:extLst>
              </p:cNvPr>
              <p:cNvSpPr txBox="1"/>
              <p:nvPr/>
            </p:nvSpPr>
            <p:spPr>
              <a:xfrm>
                <a:off x="6305801" y="2642205"/>
                <a:ext cx="5736657" cy="3850670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Evaluation metrics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Accuracy :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correct prediction by the model: proportion of TP and TN to all instances</a:t>
                </a:r>
              </a:p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Sensitivity</a:t>
                </a: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This is the measure of ML’s ability to correctly identify positive instances (e.g. fraud, spam, disease). It is also called </a:t>
                </a:r>
                <a:r>
                  <a:rPr lang="en-GB" sz="12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recall</a:t>
                </a: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or true positive rate. This means out of all positive cases, how many does it miss? Useful in medical diagnosis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/>
                        <m:t>𝑆𝑒𝑛𝑠𝑖𝑡𝑖𝑣𝑖𝑡𝑦</m:t>
                      </m:r>
                      <m:r>
                        <a:rPr lang="en-GB" sz="1000" i="1"/>
                        <m:t>=</m:t>
                      </m:r>
                      <m:f>
                        <m:fPr>
                          <m:ctrlPr>
                            <a:rPr lang="en-US" sz="1000" i="1"/>
                          </m:ctrlPr>
                        </m:fPr>
                        <m:num>
                          <m:r>
                            <a:rPr lang="en-US" sz="1000" i="1"/>
                            <m:t>𝑇𝑃</m:t>
                          </m:r>
                        </m:num>
                        <m:den>
                          <m:r>
                            <a:rPr lang="en-US" sz="1000" i="1"/>
                            <m:t>𝑇𝑃</m:t>
                          </m:r>
                          <m:r>
                            <a:rPr lang="en-US" sz="1000" i="1"/>
                            <m:t>+</m:t>
                          </m:r>
                          <m:r>
                            <a:rPr lang="en-US" sz="1000" i="1"/>
                            <m:t>𝐹𝑁</m:t>
                          </m:r>
                        </m:den>
                      </m:f>
                      <m:r>
                        <a:rPr lang="en-US" sz="1000" i="1"/>
                        <m:t> </m:t>
                      </m:r>
                    </m:oMath>
                  </m:oMathPara>
                </a14:m>
                <a:endParaRPr lang="en-GB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Specificity: 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True negative rate. Model’s ability to correctly identify negative instances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/>
                        <m:t>𝑆𝑝𝑒𝑐𝑖𝑓𝑖𝑐𝑖𝑡𝑦</m:t>
                      </m:r>
                      <m:r>
                        <a:rPr lang="en-US" sz="1200" i="1"/>
                        <m:t>=</m:t>
                      </m:r>
                      <m:f>
                        <m:fPr>
                          <m:ctrlPr>
                            <a:rPr lang="en-US" sz="1200" i="1"/>
                          </m:ctrlPr>
                        </m:fPr>
                        <m:num>
                          <m:r>
                            <a:rPr lang="en-US" sz="1200" i="1"/>
                            <m:t>𝑇𝑁</m:t>
                          </m:r>
                        </m:num>
                        <m:den>
                          <m:r>
                            <a:rPr lang="en-US" sz="1200" i="1"/>
                            <m:t>𝐹𝑃</m:t>
                          </m:r>
                          <m:r>
                            <a:rPr lang="en-US" sz="1200" i="1"/>
                            <m:t>+</m:t>
                          </m:r>
                          <m:r>
                            <a:rPr lang="en-US" sz="1200" i="1"/>
                            <m:t>𝑇𝑁</m:t>
                          </m:r>
                        </m:den>
                      </m:f>
                      <m:r>
                        <a:rPr lang="en-US" sz="1200" i="1"/>
                        <m:t> </m:t>
                      </m:r>
                    </m:oMath>
                  </m:oMathPara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Precision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positive predictive value </a:t>
                </a:r>
                <a:r>
                  <a:rPr lang="en-US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i.e</a:t>
                </a:r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predicted positive value that </a:t>
                </a:r>
                <a:r>
                  <a:rPr lang="en-GB" sz="12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are,actually</a:t>
                </a:r>
                <a:r>
                  <a:rPr lang="en-GB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, positive. 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/>
                        <m:t>𝑃𝑟𝑒𝑐𝑖𝑠𝑖𝑜𝑛</m:t>
                      </m:r>
                      <m:r>
                        <a:rPr lang="en-GB" sz="1200" i="1"/>
                        <m:t>= </m:t>
                      </m:r>
                      <m:f>
                        <m:fPr>
                          <m:ctrlPr>
                            <a:rPr lang="en-US" sz="1200" i="1"/>
                          </m:ctrlPr>
                        </m:fPr>
                        <m:num>
                          <m:r>
                            <a:rPr lang="en-US" sz="1200" i="1"/>
                            <m:t>𝑇𝑃</m:t>
                          </m:r>
                        </m:num>
                        <m:den>
                          <m:r>
                            <a:rPr lang="en-US" sz="1200" i="1"/>
                            <m:t>𝑇𝑃</m:t>
                          </m:r>
                          <m:r>
                            <a:rPr lang="en-US" sz="1200" i="1"/>
                            <m:t>+</m:t>
                          </m:r>
                          <m:r>
                            <a:rPr lang="en-US" sz="1200" i="1"/>
                            <m:t>𝐹𝑃</m:t>
                          </m:r>
                        </m:den>
                      </m:f>
                      <m:r>
                        <a:rPr lang="en-US" sz="1200" i="1"/>
                        <m:t> </m:t>
                      </m:r>
                    </m:oMath>
                  </m:oMathPara>
                </a14:m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873ABC-CC58-4635-A2D6-BCE0193B5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801" y="2642205"/>
                <a:ext cx="5736657" cy="3850670"/>
              </a:xfrm>
              <a:prstGeom prst="rect">
                <a:avLst/>
              </a:prstGeom>
              <a:blipFill>
                <a:blip r:embed="rId2"/>
                <a:stretch>
                  <a:fillRect l="-635" t="-472"/>
                </a:stretch>
              </a:blipFill>
              <a:ln w="254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86E848-4A7A-4AFD-82A8-EA7C7D2340A2}"/>
                  </a:ext>
                </a:extLst>
              </p:cNvPr>
              <p:cNvSpPr/>
              <p:nvPr/>
            </p:nvSpPr>
            <p:spPr>
              <a:xfrm>
                <a:off x="7892656" y="3429000"/>
                <a:ext cx="2348625" cy="383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1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1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1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US" sz="1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86E848-4A7A-4AFD-82A8-EA7C7D234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656" y="3429000"/>
                <a:ext cx="2348625" cy="383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50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788" y="58740"/>
            <a:ext cx="6172199" cy="881589"/>
          </a:xfrm>
        </p:spPr>
        <p:txBody>
          <a:bodyPr/>
          <a:lstStyle/>
          <a:p>
            <a:r>
              <a:rPr lang="en-US" dirty="0"/>
              <a:t>Steps involved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4876E6-F2CF-42BF-B8B5-05B9069AF2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" y="940329"/>
            <a:ext cx="5548162" cy="56168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B56347-3F51-4F69-87B9-A838B888AE08}"/>
              </a:ext>
            </a:extLst>
          </p:cNvPr>
          <p:cNvSpPr txBox="1"/>
          <p:nvPr/>
        </p:nvSpPr>
        <p:spPr>
          <a:xfrm>
            <a:off x="7011737" y="832184"/>
            <a:ext cx="38982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NOTE:</a:t>
            </a:r>
          </a:p>
          <a:p>
            <a:endParaRPr lang="en-GB" b="1" dirty="0"/>
          </a:p>
          <a:p>
            <a:r>
              <a:rPr lang="en-GB" dirty="0"/>
              <a:t>The dataset used for this research work was obtained from Kaggle website through this link: </a:t>
            </a:r>
            <a:r>
              <a:rPr lang="en-US" u="sng" dirty="0">
                <a:hlinkClick r:id="rId4"/>
              </a:rPr>
              <a:t>here</a:t>
            </a:r>
            <a:r>
              <a:rPr lang="en-US" dirty="0"/>
              <a:t> </a:t>
            </a:r>
            <a:r>
              <a:rPr lang="en-GB" dirty="0"/>
              <a:t>(Narayanan, 2022)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AF2159-F827-42D6-9CB6-7E3597B7A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3733" y="2769390"/>
            <a:ext cx="3578662" cy="24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6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B7A7-BB7C-48F4-A843-6184F6A8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93764"/>
            <a:ext cx="10515600" cy="857388"/>
          </a:xfrm>
        </p:spPr>
        <p:txBody>
          <a:bodyPr/>
          <a:lstStyle/>
          <a:p>
            <a:r>
              <a:rPr lang="en-US" dirty="0"/>
              <a:t>Tasks Performed on the Dataset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E36652-DD32-4E9E-907F-CA1377304A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4264841"/>
            <a:ext cx="3578662" cy="24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C1DE49-195E-4BBB-89C1-DDF4B6587758}"/>
              </a:ext>
            </a:extLst>
          </p:cNvPr>
          <p:cNvSpPr txBox="1"/>
          <p:nvPr/>
        </p:nvSpPr>
        <p:spPr>
          <a:xfrm>
            <a:off x="556591" y="951152"/>
            <a:ext cx="3429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Loading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Preprocessing: balancing the dataset using SMOTE (Synthetic Minority Over Sampling Technique)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 of the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and loading Pickle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Deployment (HTML,CSS)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using  test dataset (200,000 records)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FD1C9B-6ED5-40F9-BE8A-4EBB66DE5A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637" y="4185511"/>
            <a:ext cx="5316634" cy="23384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F44549-FFB6-4D45-A32C-0F3F136CC03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017" y="4120545"/>
            <a:ext cx="2388392" cy="2544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B3CA55-825A-4F43-BD10-C8D4EC604D6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88" y="2690056"/>
            <a:ext cx="6106795" cy="12566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60E848-474C-4206-A5A9-0E185710C38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793" y="932107"/>
            <a:ext cx="3009265" cy="1627505"/>
          </a:xfrm>
          <a:prstGeom prst="rect">
            <a:avLst/>
          </a:prstGeom>
          <a:noFill/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7613D2-5106-4D02-956A-5AD4CCA9C389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225" y="830631"/>
            <a:ext cx="3129915" cy="177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391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A525771A46D84284031A57D41EDB62" ma:contentTypeVersion="15" ma:contentTypeDescription="Create a new document." ma:contentTypeScope="" ma:versionID="8ad244e0f5155bb5039825d48ad23c12">
  <xsd:schema xmlns:xsd="http://www.w3.org/2001/XMLSchema" xmlns:xs="http://www.w3.org/2001/XMLSchema" xmlns:p="http://schemas.microsoft.com/office/2006/metadata/properties" xmlns:ns3="93e9c65e-e3c1-4c26-856e-48ab00f76a24" xmlns:ns4="8f803514-c24a-4145-a619-be8f94fd1e41" targetNamespace="http://schemas.microsoft.com/office/2006/metadata/properties" ma:root="true" ma:fieldsID="550a25d62f98c4051d7e1096658cc037" ns3:_="" ns4:_="">
    <xsd:import namespace="93e9c65e-e3c1-4c26-856e-48ab00f76a24"/>
    <xsd:import namespace="8f803514-c24a-4145-a619-be8f94fd1e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9c65e-e3c1-4c26-856e-48ab00f7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803514-c24a-4145-a619-be8f94fd1e4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e9c65e-e3c1-4c26-856e-48ab00f76a24" xsi:nil="true"/>
  </documentManagement>
</p:properties>
</file>

<file path=customXml/itemProps1.xml><?xml version="1.0" encoding="utf-8"?>
<ds:datastoreItem xmlns:ds="http://schemas.openxmlformats.org/officeDocument/2006/customXml" ds:itemID="{48858475-BFA1-4D43-89DA-60FC1BE87B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8DD4D0-9FB4-4DDF-9159-0107BA9AD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e9c65e-e3c1-4c26-856e-48ab00f76a24"/>
    <ds:schemaRef ds:uri="8f803514-c24a-4145-a619-be8f94fd1e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BD1772-8086-4F41-9798-D93B436E0D17}">
  <ds:schemaRefs>
    <ds:schemaRef ds:uri="http://schemas.microsoft.com/office/2006/metadata/properties"/>
    <ds:schemaRef ds:uri="http://schemas.microsoft.com/office/infopath/2007/PartnerControls"/>
    <ds:schemaRef ds:uri="93e9c65e-e3c1-4c26-856e-48ab00f76a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1478</Words>
  <Application>Microsoft Office PowerPoint</Application>
  <PresentationFormat>Widescreen</PresentationFormat>
  <Paragraphs>253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Avenir Next LT Pro</vt:lpstr>
      <vt:lpstr>Calibri</vt:lpstr>
      <vt:lpstr>Calibri Light</vt:lpstr>
      <vt:lpstr>Cambria Math</vt:lpstr>
      <vt:lpstr>Wingdings</vt:lpstr>
      <vt:lpstr>Custom</vt:lpstr>
      <vt:lpstr>Office Theme</vt:lpstr>
      <vt:lpstr>PROJECT PRESENTATION  ON  Web-based Credit Card Fraud  Detection System using machine Learning Model)  By  IDOWU OBISANYA C2861872  SUPERVISOR: IOANNIS SFYRAKIS  (COURSE CODE: CIS4055-N-FJ1-2024)  SCHOOL OF COMPUTING ,ENGINEERING AND DIGITAL TECHNOLOGIES                                                                                                                                                                                                                                        MAY, 2024  </vt:lpstr>
      <vt:lpstr>Agenda</vt:lpstr>
      <vt:lpstr>PowerPoint Presentation</vt:lpstr>
      <vt:lpstr>PowerPoint Presentation</vt:lpstr>
      <vt:lpstr>EXISTING solutions</vt:lpstr>
      <vt:lpstr>EXISTING solutions (contd.)</vt:lpstr>
      <vt:lpstr>Machine Learning Models &amp; Evaluation metrics</vt:lpstr>
      <vt:lpstr>Steps involved</vt:lpstr>
      <vt:lpstr>Tasks Performed on the Dataset</vt:lpstr>
      <vt:lpstr>Evaluation and results</vt:lpstr>
      <vt:lpstr>Implementation of the web-based system</vt:lpstr>
      <vt:lpstr>User Interface</vt:lpstr>
      <vt:lpstr>conclusion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OBISANYA, IDOWU (Student)</dc:creator>
  <cp:lastModifiedBy>IDOWU</cp:lastModifiedBy>
  <cp:revision>11</cp:revision>
  <dcterms:created xsi:type="dcterms:W3CDTF">2024-04-30T09:24:36Z</dcterms:created>
  <dcterms:modified xsi:type="dcterms:W3CDTF">2025-05-09T11:35:29Z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0x0101009DA525771A46D84284031A57D41EDB62</vt:lpwstr>
  </property>
</Properties>
</file>