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5" d="100"/>
          <a:sy n="65" d="100"/>
        </p:scale>
        <p:origin x="72" y="5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33FA-FD5B-4E7B-A606-D67702E68E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DF5C7-6524-4FB9-9946-BCE995D22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47738-EA6E-49A9-A983-AF3761DF67CA}"/>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5" name="Footer Placeholder 4">
            <a:extLst>
              <a:ext uri="{FF2B5EF4-FFF2-40B4-BE49-F238E27FC236}">
                <a16:creationId xmlns:a16="http://schemas.microsoft.com/office/drawing/2014/main" id="{0EE39AC2-8C9A-4DA8-B657-D3C3BACC1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28763-CF2C-4AFE-8A1F-7D668EAC9C7E}"/>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272879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CD7D-6C3E-47C4-BDC1-B24326FC1D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1ECC70-07E4-42F4-A11C-9F6DD26B0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3EA47-FD9A-4E67-B58E-F208F6A8BDE3}"/>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5" name="Footer Placeholder 4">
            <a:extLst>
              <a:ext uri="{FF2B5EF4-FFF2-40B4-BE49-F238E27FC236}">
                <a16:creationId xmlns:a16="http://schemas.microsoft.com/office/drawing/2014/main" id="{2FCA9882-684A-4715-AFC0-E60340654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43703A-FDBE-4DD9-965A-88A6DD87E621}"/>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2561905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14654-BF93-4E52-B036-A5060752B2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471F0E-94C6-4411-A9E2-54F7AA7ADE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E5527E-9E95-498C-A9A7-EEEAA19CF17D}"/>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5" name="Footer Placeholder 4">
            <a:extLst>
              <a:ext uri="{FF2B5EF4-FFF2-40B4-BE49-F238E27FC236}">
                <a16:creationId xmlns:a16="http://schemas.microsoft.com/office/drawing/2014/main" id="{3F2A615D-69DD-493A-95DC-8D98D53140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F94E5-2291-492B-A2EF-72B9EF8CF321}"/>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2759290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028E-9B62-4EC2-AD71-DD24A64DCD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663018-A508-4C43-B853-636C5B7B6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D4080-6D01-47FB-BC3B-48D455D52AD6}"/>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5" name="Footer Placeholder 4">
            <a:extLst>
              <a:ext uri="{FF2B5EF4-FFF2-40B4-BE49-F238E27FC236}">
                <a16:creationId xmlns:a16="http://schemas.microsoft.com/office/drawing/2014/main" id="{E3742D06-BA25-4119-9174-5CDBEA579A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5C605-93AB-4BA5-96BE-1F61AA3375E9}"/>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1360444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07A9-A1B8-467C-A2D5-AD86F66133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B229B4-BCA7-4133-A196-3B7C1049D5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DF70E-779B-43A3-84CB-F56C2780535E}"/>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5" name="Footer Placeholder 4">
            <a:extLst>
              <a:ext uri="{FF2B5EF4-FFF2-40B4-BE49-F238E27FC236}">
                <a16:creationId xmlns:a16="http://schemas.microsoft.com/office/drawing/2014/main" id="{F0993E02-43EE-4D66-945A-76F7AD2C3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187F8-A4DE-46D5-9C79-9B0580BE2E11}"/>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1186827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2C885-46C2-4C19-B1F5-75C40A4D08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00184-F361-42CC-ADFF-92B37B392F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026320-FBC7-404E-B56E-57711D4F30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C406BE-7238-4A7B-A5B7-D60B219EAA4C}"/>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6" name="Footer Placeholder 5">
            <a:extLst>
              <a:ext uri="{FF2B5EF4-FFF2-40B4-BE49-F238E27FC236}">
                <a16:creationId xmlns:a16="http://schemas.microsoft.com/office/drawing/2014/main" id="{75E40341-C798-48F9-AF5F-C5F4811D18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92815-9937-4A76-8DC6-9302024BBD08}"/>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3307307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3442-AEBC-459F-ADCA-5D5EC7A329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3CA7-E6FA-435F-97EE-19A715904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6D40D8-5AA7-47B0-BDBE-8E3AA603FB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6D2565-5FCA-4765-AD80-D41602443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8A5844-CD32-4BE4-86E2-6801FE973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07ABB1-A935-4D49-9722-6206B4ECBA40}"/>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8" name="Footer Placeholder 7">
            <a:extLst>
              <a:ext uri="{FF2B5EF4-FFF2-40B4-BE49-F238E27FC236}">
                <a16:creationId xmlns:a16="http://schemas.microsoft.com/office/drawing/2014/main" id="{C4DE4052-A584-4D7D-A5BA-277CBEBB81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A90C05-94E0-47A3-BC83-440AC3D53EFC}"/>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2202028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0D51-DF34-40A1-B9CB-D92839DCCC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AFC828-2AC6-439C-AA5A-8A37E7A63D8E}"/>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4" name="Footer Placeholder 3">
            <a:extLst>
              <a:ext uri="{FF2B5EF4-FFF2-40B4-BE49-F238E27FC236}">
                <a16:creationId xmlns:a16="http://schemas.microsoft.com/office/drawing/2014/main" id="{A8A1ED98-9368-4345-B877-6F4FF62123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74C89F-DE8B-460D-A041-4FC7D33DA056}"/>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351558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F0BD9-C424-42F9-9FE4-D06170E62FDD}"/>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3" name="Footer Placeholder 2">
            <a:extLst>
              <a:ext uri="{FF2B5EF4-FFF2-40B4-BE49-F238E27FC236}">
                <a16:creationId xmlns:a16="http://schemas.microsoft.com/office/drawing/2014/main" id="{414BB3D1-EC6C-42A8-990A-10BE6E69AF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067934-7C63-4FF2-B112-98CA14048F95}"/>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495240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E77E-F903-4763-B229-C0971B642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5864AD-1901-4079-B1E0-80CCFBCEA8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331D6E-BA4C-40E9-9EFA-A019339BC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64B10-DAF6-4488-9826-A0B0BB6D39D7}"/>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6" name="Footer Placeholder 5">
            <a:extLst>
              <a:ext uri="{FF2B5EF4-FFF2-40B4-BE49-F238E27FC236}">
                <a16:creationId xmlns:a16="http://schemas.microsoft.com/office/drawing/2014/main" id="{AB257D39-3245-44FA-8599-65E9C2263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ECD39-A435-4DAA-A582-E034E6917AA2}"/>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4143813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2720F-05BF-476A-88E5-249E068224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FF9F92-D725-4B19-84A4-A31D7F43A0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FEA917-125D-4B1F-BB45-A3CCFF60D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2F49CD-FB87-4662-8155-0216FB2298DF}"/>
              </a:ext>
            </a:extLst>
          </p:cNvPr>
          <p:cNvSpPr>
            <a:spLocks noGrp="1"/>
          </p:cNvSpPr>
          <p:nvPr>
            <p:ph type="dt" sz="half" idx="10"/>
          </p:nvPr>
        </p:nvSpPr>
        <p:spPr/>
        <p:txBody>
          <a:bodyPr/>
          <a:lstStyle/>
          <a:p>
            <a:fld id="{2B559CCD-BF6F-4B58-9C79-385251E7D5A9}" type="datetimeFigureOut">
              <a:rPr lang="en-US" smtClean="0"/>
              <a:t>3/20/2024</a:t>
            </a:fld>
            <a:endParaRPr lang="en-US"/>
          </a:p>
        </p:txBody>
      </p:sp>
      <p:sp>
        <p:nvSpPr>
          <p:cNvPr id="6" name="Footer Placeholder 5">
            <a:extLst>
              <a:ext uri="{FF2B5EF4-FFF2-40B4-BE49-F238E27FC236}">
                <a16:creationId xmlns:a16="http://schemas.microsoft.com/office/drawing/2014/main" id="{B2846E1F-B369-421F-87C4-C6EA596F1C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54E3A-21C7-4A7A-8F2E-3D3C08D01CE4}"/>
              </a:ext>
            </a:extLst>
          </p:cNvPr>
          <p:cNvSpPr>
            <a:spLocks noGrp="1"/>
          </p:cNvSpPr>
          <p:nvPr>
            <p:ph type="sldNum" sz="quarter" idx="12"/>
          </p:nvPr>
        </p:nvSpPr>
        <p:spPr/>
        <p:txBody>
          <a:bodyPr/>
          <a:lstStyle/>
          <a:p>
            <a:fld id="{FE6AB4EF-4A04-4FCF-8C7B-B77C26721EB8}" type="slidenum">
              <a:rPr lang="en-US" smtClean="0"/>
              <a:t>‹#›</a:t>
            </a:fld>
            <a:endParaRPr lang="en-US"/>
          </a:p>
        </p:txBody>
      </p:sp>
    </p:spTree>
    <p:extLst>
      <p:ext uri="{BB962C8B-B14F-4D97-AF65-F5344CB8AC3E}">
        <p14:creationId xmlns:p14="http://schemas.microsoft.com/office/powerpoint/2010/main" val="1312191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100F1C-2B00-4B9B-A04C-23EBC07EB0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2D545F-54BB-4DCC-A90A-D56216F5E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7440EA-B40D-4AB8-B343-B1C3AB97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59CCD-BF6F-4B58-9C79-385251E7D5A9}" type="datetimeFigureOut">
              <a:rPr lang="en-US" smtClean="0"/>
              <a:t>3/20/2024</a:t>
            </a:fld>
            <a:endParaRPr lang="en-US"/>
          </a:p>
        </p:txBody>
      </p:sp>
      <p:sp>
        <p:nvSpPr>
          <p:cNvPr id="5" name="Footer Placeholder 4">
            <a:extLst>
              <a:ext uri="{FF2B5EF4-FFF2-40B4-BE49-F238E27FC236}">
                <a16:creationId xmlns:a16="http://schemas.microsoft.com/office/drawing/2014/main" id="{793228C6-B2C7-4B88-8C68-86659AA723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D129C5-FAD1-4B92-8EB9-266678DB2B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6AB4EF-4A04-4FCF-8C7B-B77C26721EB8}" type="slidenum">
              <a:rPr lang="en-US" smtClean="0"/>
              <a:t>‹#›</a:t>
            </a:fld>
            <a:endParaRPr lang="en-US"/>
          </a:p>
        </p:txBody>
      </p:sp>
    </p:spTree>
    <p:extLst>
      <p:ext uri="{BB962C8B-B14F-4D97-AF65-F5344CB8AC3E}">
        <p14:creationId xmlns:p14="http://schemas.microsoft.com/office/powerpoint/2010/main" val="1513542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C36A44-4962-4828-9C8C-C267AEED5010}"/>
              </a:ext>
            </a:extLst>
          </p:cNvPr>
          <p:cNvSpPr/>
          <p:nvPr/>
        </p:nvSpPr>
        <p:spPr>
          <a:xfrm>
            <a:off x="623944" y="132736"/>
            <a:ext cx="11351746" cy="6547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810528F-40E4-4DA3-BDBF-F82558F1177B}"/>
              </a:ext>
            </a:extLst>
          </p:cNvPr>
          <p:cNvPicPr>
            <a:picLocks noChangeAspect="1"/>
          </p:cNvPicPr>
          <p:nvPr/>
        </p:nvPicPr>
        <p:blipFill>
          <a:blip r:embed="rId2"/>
          <a:stretch>
            <a:fillRect/>
          </a:stretch>
        </p:blipFill>
        <p:spPr>
          <a:xfrm>
            <a:off x="805228" y="294373"/>
            <a:ext cx="2041430" cy="1999578"/>
          </a:xfrm>
          <a:prstGeom prst="rect">
            <a:avLst/>
          </a:prstGeom>
        </p:spPr>
      </p:pic>
      <p:sp>
        <p:nvSpPr>
          <p:cNvPr id="7" name="TextBox 6">
            <a:extLst>
              <a:ext uri="{FF2B5EF4-FFF2-40B4-BE49-F238E27FC236}">
                <a16:creationId xmlns:a16="http://schemas.microsoft.com/office/drawing/2014/main" id="{800075CF-7445-4D61-AAAB-B23017251913}"/>
              </a:ext>
            </a:extLst>
          </p:cNvPr>
          <p:cNvSpPr txBox="1"/>
          <p:nvPr/>
        </p:nvSpPr>
        <p:spPr>
          <a:xfrm flipH="1">
            <a:off x="2829534" y="682495"/>
            <a:ext cx="8892616" cy="2839239"/>
          </a:xfrm>
          <a:prstGeom prst="rect">
            <a:avLst/>
          </a:prstGeom>
          <a:noFill/>
        </p:spPr>
        <p:txBody>
          <a:bodyPr wrap="square" rtlCol="0">
            <a:spAutoFit/>
          </a:bodyPr>
          <a:lstStyle/>
          <a:p>
            <a:r>
              <a:rPr lang="en-US" sz="1050" dirty="0"/>
              <a:t>This project is on the analysis of the English Prescribing Dataset (EPD).</a:t>
            </a:r>
          </a:p>
          <a:p>
            <a:r>
              <a:rPr lang="en-US" sz="1050" dirty="0"/>
              <a:t>In this project, the use of Power BI with advanced features such as </a:t>
            </a:r>
            <a:r>
              <a:rPr lang="en-US" sz="1050" b="1" dirty="0"/>
              <a:t>DAX</a:t>
            </a:r>
            <a:r>
              <a:rPr lang="en-US" sz="1050" dirty="0"/>
              <a:t> (</a:t>
            </a:r>
            <a:r>
              <a:rPr lang="en-US" sz="1050" b="1" dirty="0" err="1"/>
              <a:t>DA</a:t>
            </a:r>
            <a:r>
              <a:rPr lang="en-US" sz="1050" dirty="0" err="1"/>
              <a:t>ta</a:t>
            </a:r>
            <a:r>
              <a:rPr lang="en-US" sz="1050" dirty="0"/>
              <a:t> e</a:t>
            </a:r>
            <a:r>
              <a:rPr lang="en-US" sz="1050" b="1" dirty="0"/>
              <a:t>X</a:t>
            </a:r>
            <a:r>
              <a:rPr lang="en-US" sz="1050" dirty="0"/>
              <a:t>pression) and M Language, Artificial Intelligence and various visuals were demonstrated.</a:t>
            </a:r>
          </a:p>
          <a:p>
            <a:r>
              <a:rPr lang="en-US" sz="1050" dirty="0"/>
              <a:t>Skills developed in the project include: advanced use of Microsoft Power BI, data pre-processing, stakeholder and technical report writing, how to create star schema for data analytics project, use of DAX, M language and Artificial Intelligence.</a:t>
            </a:r>
          </a:p>
          <a:p>
            <a:endParaRPr lang="en-US" sz="1050" dirty="0"/>
          </a:p>
          <a:p>
            <a:r>
              <a:rPr lang="en-US" sz="1050" dirty="0"/>
              <a:t>6 different dashboards were developed by analyzing the dataset for two months (August and September 2023) obtained from the NHS website.</a:t>
            </a:r>
          </a:p>
          <a:p>
            <a:r>
              <a:rPr lang="en-US" sz="1050" dirty="0"/>
              <a:t>This gives actionable insights and how to improve healthcare service delivery in United Kingdom. Some of the Business questions addressed are: </a:t>
            </a:r>
          </a:p>
          <a:p>
            <a:r>
              <a:rPr lang="en-US" sz="1050" dirty="0"/>
              <a:t>1. How do Prescribing pattern vary across region in the UK?</a:t>
            </a:r>
          </a:p>
          <a:p>
            <a:r>
              <a:rPr lang="en-US" sz="1050" dirty="0"/>
              <a:t>2. What are the most prescribed chemical substances?</a:t>
            </a:r>
          </a:p>
          <a:p>
            <a:r>
              <a:rPr lang="en-US" sz="1050" dirty="0"/>
              <a:t>3.How do prescription pattern change over time? Any improvement in patient outcome?</a:t>
            </a:r>
          </a:p>
          <a:p>
            <a:r>
              <a:rPr lang="en-US" sz="1050" dirty="0"/>
              <a:t>4.Is there any cost-saving opportunity in prescribing practices?</a:t>
            </a:r>
          </a:p>
          <a:p>
            <a:r>
              <a:rPr lang="en-US" sz="1050" dirty="0"/>
              <a:t>5. What is the affordability level of  drugs prescribed across UK? Is it affordable, highly expensive, etc.? </a:t>
            </a:r>
          </a:p>
          <a:p>
            <a:r>
              <a:rPr lang="en-US" sz="1050" dirty="0"/>
              <a:t>6. By what margin is the variance between NIC and Actual cost of prescription in UK?</a:t>
            </a:r>
          </a:p>
          <a:p>
            <a:endParaRPr lang="en-US" sz="1050" dirty="0"/>
          </a:p>
          <a:p>
            <a:r>
              <a:rPr lang="en-US" sz="1050" dirty="0"/>
              <a:t>Some of the insights include: Total cost of prescription, quantity of drugs, major organs treated, top chemical substance (BNF code), Actual cost vs Net Ingredient (NIC) margin analysis, etc. across different regions, cities, practice name, ICB.</a:t>
            </a:r>
          </a:p>
        </p:txBody>
      </p:sp>
      <p:pic>
        <p:nvPicPr>
          <p:cNvPr id="8" name="Picture 7">
            <a:extLst>
              <a:ext uri="{FF2B5EF4-FFF2-40B4-BE49-F238E27FC236}">
                <a16:creationId xmlns:a16="http://schemas.microsoft.com/office/drawing/2014/main" id="{A17767B9-8DAA-4AC4-BB99-41F823DE2766}"/>
              </a:ext>
            </a:extLst>
          </p:cNvPr>
          <p:cNvPicPr>
            <a:picLocks noChangeAspect="1"/>
          </p:cNvPicPr>
          <p:nvPr/>
        </p:nvPicPr>
        <p:blipFill>
          <a:blip r:embed="rId3"/>
          <a:stretch>
            <a:fillRect/>
          </a:stretch>
        </p:blipFill>
        <p:spPr>
          <a:xfrm>
            <a:off x="3083073" y="273898"/>
            <a:ext cx="8892617" cy="460470"/>
          </a:xfrm>
          <a:prstGeom prst="rect">
            <a:avLst/>
          </a:prstGeom>
        </p:spPr>
      </p:pic>
      <p:pic>
        <p:nvPicPr>
          <p:cNvPr id="9" name="Picture 8">
            <a:extLst>
              <a:ext uri="{FF2B5EF4-FFF2-40B4-BE49-F238E27FC236}">
                <a16:creationId xmlns:a16="http://schemas.microsoft.com/office/drawing/2014/main" id="{917D2F4B-1031-4794-ABB1-2B6C7F2118C4}"/>
              </a:ext>
            </a:extLst>
          </p:cNvPr>
          <p:cNvPicPr>
            <a:picLocks noChangeAspect="1"/>
          </p:cNvPicPr>
          <p:nvPr/>
        </p:nvPicPr>
        <p:blipFill>
          <a:blip r:embed="rId4"/>
          <a:stretch>
            <a:fillRect/>
          </a:stretch>
        </p:blipFill>
        <p:spPr>
          <a:xfrm>
            <a:off x="767396" y="3398381"/>
            <a:ext cx="1983270" cy="1084103"/>
          </a:xfrm>
          <a:prstGeom prst="rect">
            <a:avLst/>
          </a:prstGeom>
        </p:spPr>
      </p:pic>
      <p:pic>
        <p:nvPicPr>
          <p:cNvPr id="10" name="Picture 9">
            <a:extLst>
              <a:ext uri="{FF2B5EF4-FFF2-40B4-BE49-F238E27FC236}">
                <a16:creationId xmlns:a16="http://schemas.microsoft.com/office/drawing/2014/main" id="{B1E4AD69-90E4-4606-9BAD-C0786329E056}"/>
              </a:ext>
            </a:extLst>
          </p:cNvPr>
          <p:cNvPicPr>
            <a:picLocks noChangeAspect="1"/>
          </p:cNvPicPr>
          <p:nvPr/>
        </p:nvPicPr>
        <p:blipFill>
          <a:blip r:embed="rId5"/>
          <a:stretch>
            <a:fillRect/>
          </a:stretch>
        </p:blipFill>
        <p:spPr>
          <a:xfrm>
            <a:off x="771128" y="4553853"/>
            <a:ext cx="1993103" cy="953511"/>
          </a:xfrm>
          <a:prstGeom prst="rect">
            <a:avLst/>
          </a:prstGeom>
        </p:spPr>
      </p:pic>
      <p:pic>
        <p:nvPicPr>
          <p:cNvPr id="11" name="Picture 10">
            <a:extLst>
              <a:ext uri="{FF2B5EF4-FFF2-40B4-BE49-F238E27FC236}">
                <a16:creationId xmlns:a16="http://schemas.microsoft.com/office/drawing/2014/main" id="{CC83B5E2-6ADD-42CB-B729-2E02C387BCCF}"/>
              </a:ext>
            </a:extLst>
          </p:cNvPr>
          <p:cNvPicPr>
            <a:picLocks noChangeAspect="1"/>
          </p:cNvPicPr>
          <p:nvPr/>
        </p:nvPicPr>
        <p:blipFill>
          <a:blip r:embed="rId6"/>
          <a:stretch>
            <a:fillRect/>
          </a:stretch>
        </p:blipFill>
        <p:spPr>
          <a:xfrm>
            <a:off x="727343" y="5603928"/>
            <a:ext cx="1903066" cy="980174"/>
          </a:xfrm>
          <a:prstGeom prst="rect">
            <a:avLst/>
          </a:prstGeom>
        </p:spPr>
      </p:pic>
      <p:pic>
        <p:nvPicPr>
          <p:cNvPr id="12" name="Picture 11">
            <a:extLst>
              <a:ext uri="{FF2B5EF4-FFF2-40B4-BE49-F238E27FC236}">
                <a16:creationId xmlns:a16="http://schemas.microsoft.com/office/drawing/2014/main" id="{F15BFB81-5CBB-40F6-B815-BB63B4D40EAD}"/>
              </a:ext>
            </a:extLst>
          </p:cNvPr>
          <p:cNvPicPr>
            <a:picLocks noChangeAspect="1"/>
          </p:cNvPicPr>
          <p:nvPr/>
        </p:nvPicPr>
        <p:blipFill>
          <a:blip r:embed="rId7"/>
          <a:stretch>
            <a:fillRect/>
          </a:stretch>
        </p:blipFill>
        <p:spPr>
          <a:xfrm>
            <a:off x="2911419" y="3739704"/>
            <a:ext cx="1652159" cy="1231499"/>
          </a:xfrm>
          <a:prstGeom prst="rect">
            <a:avLst/>
          </a:prstGeom>
        </p:spPr>
      </p:pic>
      <p:pic>
        <p:nvPicPr>
          <p:cNvPr id="13" name="Picture 12">
            <a:extLst>
              <a:ext uri="{FF2B5EF4-FFF2-40B4-BE49-F238E27FC236}">
                <a16:creationId xmlns:a16="http://schemas.microsoft.com/office/drawing/2014/main" id="{31665C7D-CD70-4958-B4F4-7E8DBF913575}"/>
              </a:ext>
            </a:extLst>
          </p:cNvPr>
          <p:cNvPicPr>
            <a:picLocks noChangeAspect="1"/>
          </p:cNvPicPr>
          <p:nvPr/>
        </p:nvPicPr>
        <p:blipFill>
          <a:blip r:embed="rId8"/>
          <a:stretch>
            <a:fillRect/>
          </a:stretch>
        </p:blipFill>
        <p:spPr>
          <a:xfrm>
            <a:off x="4556182" y="3799109"/>
            <a:ext cx="1731414" cy="1231499"/>
          </a:xfrm>
          <a:prstGeom prst="rect">
            <a:avLst/>
          </a:prstGeom>
        </p:spPr>
      </p:pic>
      <p:pic>
        <p:nvPicPr>
          <p:cNvPr id="14" name="Picture 13">
            <a:extLst>
              <a:ext uri="{FF2B5EF4-FFF2-40B4-BE49-F238E27FC236}">
                <a16:creationId xmlns:a16="http://schemas.microsoft.com/office/drawing/2014/main" id="{485605EE-B0E4-4BCB-A4ED-B4D8DE734EB6}"/>
              </a:ext>
            </a:extLst>
          </p:cNvPr>
          <p:cNvPicPr>
            <a:picLocks noChangeAspect="1"/>
          </p:cNvPicPr>
          <p:nvPr/>
        </p:nvPicPr>
        <p:blipFill>
          <a:blip r:embed="rId9"/>
          <a:stretch>
            <a:fillRect/>
          </a:stretch>
        </p:blipFill>
        <p:spPr>
          <a:xfrm>
            <a:off x="2807561" y="5067199"/>
            <a:ext cx="1652160" cy="980175"/>
          </a:xfrm>
          <a:prstGeom prst="rect">
            <a:avLst/>
          </a:prstGeom>
        </p:spPr>
      </p:pic>
      <p:pic>
        <p:nvPicPr>
          <p:cNvPr id="15" name="Picture 14">
            <a:extLst>
              <a:ext uri="{FF2B5EF4-FFF2-40B4-BE49-F238E27FC236}">
                <a16:creationId xmlns:a16="http://schemas.microsoft.com/office/drawing/2014/main" id="{2B9ECE24-843B-4163-BF0D-0BA8F3897D08}"/>
              </a:ext>
            </a:extLst>
          </p:cNvPr>
          <p:cNvPicPr>
            <a:picLocks noChangeAspect="1"/>
          </p:cNvPicPr>
          <p:nvPr/>
        </p:nvPicPr>
        <p:blipFill>
          <a:blip r:embed="rId10"/>
          <a:stretch>
            <a:fillRect/>
          </a:stretch>
        </p:blipFill>
        <p:spPr>
          <a:xfrm>
            <a:off x="4571767" y="5080600"/>
            <a:ext cx="1805769" cy="1046656"/>
          </a:xfrm>
          <a:prstGeom prst="rect">
            <a:avLst/>
          </a:prstGeom>
        </p:spPr>
      </p:pic>
      <p:pic>
        <p:nvPicPr>
          <p:cNvPr id="16" name="Picture 15">
            <a:extLst>
              <a:ext uri="{FF2B5EF4-FFF2-40B4-BE49-F238E27FC236}">
                <a16:creationId xmlns:a16="http://schemas.microsoft.com/office/drawing/2014/main" id="{5817E2BE-DC9F-4D7E-8C3F-A590D9D1F217}"/>
              </a:ext>
            </a:extLst>
          </p:cNvPr>
          <p:cNvPicPr>
            <a:picLocks noChangeAspect="1"/>
          </p:cNvPicPr>
          <p:nvPr/>
        </p:nvPicPr>
        <p:blipFill>
          <a:blip r:embed="rId11"/>
          <a:stretch>
            <a:fillRect/>
          </a:stretch>
        </p:blipFill>
        <p:spPr>
          <a:xfrm>
            <a:off x="6485220" y="3481005"/>
            <a:ext cx="1731414" cy="1431560"/>
          </a:xfrm>
          <a:prstGeom prst="rect">
            <a:avLst/>
          </a:prstGeom>
        </p:spPr>
      </p:pic>
      <p:pic>
        <p:nvPicPr>
          <p:cNvPr id="17" name="Picture 16">
            <a:extLst>
              <a:ext uri="{FF2B5EF4-FFF2-40B4-BE49-F238E27FC236}">
                <a16:creationId xmlns:a16="http://schemas.microsoft.com/office/drawing/2014/main" id="{762137B2-A018-414E-81F9-EC923ECA9A0A}"/>
              </a:ext>
            </a:extLst>
          </p:cNvPr>
          <p:cNvPicPr>
            <a:picLocks noChangeAspect="1"/>
          </p:cNvPicPr>
          <p:nvPr/>
        </p:nvPicPr>
        <p:blipFill>
          <a:blip r:embed="rId12"/>
          <a:stretch>
            <a:fillRect/>
          </a:stretch>
        </p:blipFill>
        <p:spPr>
          <a:xfrm>
            <a:off x="9173003" y="3392136"/>
            <a:ext cx="2600695" cy="3191965"/>
          </a:xfrm>
          <a:prstGeom prst="rect">
            <a:avLst/>
          </a:prstGeom>
        </p:spPr>
      </p:pic>
      <p:pic>
        <p:nvPicPr>
          <p:cNvPr id="18" name="Picture 17">
            <a:extLst>
              <a:ext uri="{FF2B5EF4-FFF2-40B4-BE49-F238E27FC236}">
                <a16:creationId xmlns:a16="http://schemas.microsoft.com/office/drawing/2014/main" id="{355DD779-53F0-4963-A27D-C58A1EA84E3D}"/>
              </a:ext>
            </a:extLst>
          </p:cNvPr>
          <p:cNvPicPr>
            <a:picLocks noChangeAspect="1"/>
          </p:cNvPicPr>
          <p:nvPr/>
        </p:nvPicPr>
        <p:blipFill>
          <a:blip r:embed="rId13"/>
          <a:stretch>
            <a:fillRect/>
          </a:stretch>
        </p:blipFill>
        <p:spPr>
          <a:xfrm>
            <a:off x="6442643" y="4943563"/>
            <a:ext cx="2639797" cy="1640539"/>
          </a:xfrm>
          <a:prstGeom prst="rect">
            <a:avLst/>
          </a:prstGeom>
        </p:spPr>
      </p:pic>
      <p:sp>
        <p:nvSpPr>
          <p:cNvPr id="19" name="TextBox 18">
            <a:extLst>
              <a:ext uri="{FF2B5EF4-FFF2-40B4-BE49-F238E27FC236}">
                <a16:creationId xmlns:a16="http://schemas.microsoft.com/office/drawing/2014/main" id="{42CF4477-1BDA-4F5D-8FEA-D70CD6FFBE46}"/>
              </a:ext>
            </a:extLst>
          </p:cNvPr>
          <p:cNvSpPr txBox="1"/>
          <p:nvPr/>
        </p:nvSpPr>
        <p:spPr>
          <a:xfrm>
            <a:off x="629797" y="2416401"/>
            <a:ext cx="2041430" cy="830997"/>
          </a:xfrm>
          <a:prstGeom prst="rect">
            <a:avLst/>
          </a:prstGeom>
          <a:noFill/>
        </p:spPr>
        <p:txBody>
          <a:bodyPr wrap="square" rtlCol="0">
            <a:spAutoFit/>
          </a:bodyPr>
          <a:lstStyle/>
          <a:p>
            <a:r>
              <a:rPr lang="en-US" sz="1200" dirty="0"/>
              <a:t>By Idowu OBISANYA (Student ID: C2861872, M.Sc. Computer Science with Advanced practice</a:t>
            </a:r>
          </a:p>
        </p:txBody>
      </p:sp>
    </p:spTree>
    <p:extLst>
      <p:ext uri="{BB962C8B-B14F-4D97-AF65-F5344CB8AC3E}">
        <p14:creationId xmlns:p14="http://schemas.microsoft.com/office/powerpoint/2010/main" val="1916325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293</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OBISANYA, IDOWU (Student)</dc:creator>
  <cp:lastModifiedBy>OBISANYA, IDOWU (Student)</cp:lastModifiedBy>
  <cp:revision>5</cp:revision>
  <dcterms:created xsi:type="dcterms:W3CDTF">2024-03-20T12:02:33Z</dcterms:created>
  <dcterms:modified xsi:type="dcterms:W3CDTF">2024-03-20T12:40:02Z</dcterms:modified>
</cp:coreProperties>
</file>