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8b07640a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38b07640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8b07640a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8b0764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8b07640a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8b07640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38b07640a_4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38b07640a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8b07640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8b0764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8b07640a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8b0764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8b07640a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8b0764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8b07640a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8b0764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8b07640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8b0764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8kJBSiZzjz0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www.youtube.com/watch?v=CtvYwld9k5w" TargetMode="External"/><Relationship Id="rId6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MCDM3AkpQbI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LmoZQlgf6cc" TargetMode="External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mlel9fMk_vU" TargetMode="External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Ohad.Beltzer@mail.huji.ac.il" TargetMode="External"/><Relationship Id="rId4" Type="http://schemas.openxmlformats.org/officeDocument/2006/relationships/hyperlink" Target="mailto:Keren.Meron@mail.huji.ac.il" TargetMode="External"/><Relationship Id="rId5" Type="http://schemas.openxmlformats.org/officeDocument/2006/relationships/hyperlink" Target="mailto:Yonatan.Manor@mail.huji.ac.i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reciousplastic.com" TargetMode="External"/><Relationship Id="rId4" Type="http://schemas.openxmlformats.org/officeDocument/2006/relationships/hyperlink" Target="http://www.preciousplastic.com" TargetMode="External"/><Relationship Id="rId5" Type="http://schemas.openxmlformats.org/officeDocument/2006/relationships/hyperlink" Target="http://www.youtube.com/watch?v=8J7JZcsoHyA" TargetMode="External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Precious Plastic</a:t>
            </a:r>
            <a:endParaRPr sz="6000"/>
          </a:p>
        </p:txBody>
      </p:sp>
      <p:sp>
        <p:nvSpPr>
          <p:cNvPr id="97" name="Google Shape;97;p11"/>
          <p:cNvSpPr txBox="1"/>
          <p:nvPr/>
        </p:nvSpPr>
        <p:spPr>
          <a:xfrm>
            <a:off x="44725" y="67075"/>
            <a:ext cx="25113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Keren Meron (India)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Ohad Beltzer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Yonatan Manor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389050" y="2750700"/>
            <a:ext cx="39162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 about a demonstration...?</a:t>
            </a:r>
            <a:endParaRPr b="1" i="1" sz="24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4164225" y="1011850"/>
            <a:ext cx="856200" cy="871200"/>
          </a:xfrm>
          <a:prstGeom prst="rect">
            <a:avLst/>
          </a:prstGeom>
          <a:solidFill>
            <a:srgbClr val="8BC6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BE33F"/>
              </a:solidFill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77801" y="1780800"/>
            <a:ext cx="771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Senior Yoni brings a bag of bottles to Senior Ohad to recycle</a:t>
            </a:r>
            <a:endParaRPr sz="20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554037" y="2059275"/>
            <a:ext cx="7392000" cy="5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Senior Ohad recycles the plastic, giving Senior Yoni points</a:t>
            </a:r>
            <a:endParaRPr sz="20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364925" y="813850"/>
            <a:ext cx="4553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How does one get points?</a:t>
            </a:r>
            <a:endParaRPr sz="3200"/>
          </a:p>
        </p:txBody>
      </p:sp>
      <p:sp>
        <p:nvSpPr>
          <p:cNvPr id="193" name="Google Shape;193;p21"/>
          <p:cNvSpPr txBox="1"/>
          <p:nvPr/>
        </p:nvSpPr>
        <p:spPr>
          <a:xfrm>
            <a:off x="661600" y="2856750"/>
            <a:ext cx="10467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Yoni Receives Vid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7336925" y="2856750"/>
            <a:ext cx="10467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Ohad Gives Vid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2364925" y="1157000"/>
            <a:ext cx="4553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By recycling of course!</a:t>
            </a:r>
            <a:endParaRPr sz="2900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911325" y="3475675"/>
            <a:ext cx="5307900" cy="5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Notice Yoni’s title change? 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He just leveled up!</a:t>
            </a:r>
            <a:endParaRPr sz="2000"/>
          </a:p>
        </p:txBody>
      </p:sp>
      <p:pic>
        <p:nvPicPr>
          <p:cNvPr id="197" name="Google Shape;197;p21" title="receieving_120_points_yon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" y="2856750"/>
            <a:ext cx="3049008" cy="22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 title="recycling_120_points_yon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3825" y="2869600"/>
            <a:ext cx="3014750" cy="2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164225" y="1011850"/>
            <a:ext cx="856200" cy="871200"/>
          </a:xfrm>
          <a:prstGeom prst="rect">
            <a:avLst/>
          </a:prstGeom>
          <a:solidFill>
            <a:srgbClr val="8BC6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BE33F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-1199485" y="2023320"/>
            <a:ext cx="713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Peter Parker is walking on the beach</a:t>
            </a:r>
            <a:endParaRPr sz="2000"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831525" y="1011850"/>
            <a:ext cx="58212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How does one </a:t>
            </a:r>
            <a:r>
              <a:rPr lang="en" sz="2800"/>
              <a:t>report in the map?</a:t>
            </a:r>
            <a:endParaRPr sz="3200"/>
          </a:p>
        </p:txBody>
      </p:sp>
      <p:sp>
        <p:nvSpPr>
          <p:cNvPr id="207" name="Google Shape;207;p22"/>
          <p:cNvSpPr txBox="1"/>
          <p:nvPr/>
        </p:nvSpPr>
        <p:spPr>
          <a:xfrm>
            <a:off x="7336925" y="2856750"/>
            <a:ext cx="10467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Keren Reporting in India vid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-411482" y="2390400"/>
            <a:ext cx="713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Suddenly he sees</a:t>
            </a:r>
            <a:r>
              <a:rPr lang="en" sz="2000"/>
              <a:t> a lot of plastic - AN </a:t>
            </a:r>
            <a:r>
              <a:rPr lang="en" sz="2000"/>
              <a:t>OPPORTUNITY</a:t>
            </a:r>
            <a:endParaRPr sz="2000"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277632" y="2919413"/>
            <a:ext cx="713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Suddenly spiderman </a:t>
            </a:r>
            <a:r>
              <a:rPr lang="en" sz="2000"/>
              <a:t>reports it in the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Precious Plastic app</a:t>
            </a:r>
            <a:endParaRPr sz="2000"/>
          </a:p>
        </p:txBody>
      </p:sp>
      <p:pic>
        <p:nvPicPr>
          <p:cNvPr id="210" name="Google Shape;210;p22" title="report_on_m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246" y="1856290"/>
            <a:ext cx="2866508" cy="21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658050" y="246000"/>
            <a:ext cx="28983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AMAZING!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74975" y="1598400"/>
            <a:ext cx="64269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Browse the bazaar for inspiration like so: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2208275" y="583275"/>
            <a:ext cx="37041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ELSE CAN I DO?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7544475" y="2951088"/>
            <a:ext cx="11898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Vids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374975" y="3385500"/>
            <a:ext cx="51396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Like an item? Share it!</a:t>
            </a:r>
            <a:endParaRPr sz="2000"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374975" y="2402150"/>
            <a:ext cx="4931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If you have enough points,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you can buy it!</a:t>
            </a:r>
            <a:endParaRPr sz="2000"/>
          </a:p>
        </p:txBody>
      </p:sp>
      <p:pic>
        <p:nvPicPr>
          <p:cNvPr id="222" name="Google Shape;222;p23" title="Sharing_items_and_buy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450" y="2142401"/>
            <a:ext cx="3704100" cy="277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658050" y="246000"/>
            <a:ext cx="28983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AMAZING!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74975" y="1598400"/>
            <a:ext cx="64269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Browse the bazaar for inspiration like so:</a:t>
            </a:r>
            <a:endParaRPr/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2208275" y="583275"/>
            <a:ext cx="37041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ELSE CAN I DO?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7544475" y="2951088"/>
            <a:ext cx="11898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Vids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374975" y="2382300"/>
            <a:ext cx="6070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Connect with other workspaces: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890875" y="3015600"/>
            <a:ext cx="6070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Click image to go </a:t>
            </a:r>
            <a:r>
              <a:rPr lang="en" sz="2000"/>
              <a:t>communicate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4" name="Google Shape;234;p24" title="explore workspac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310" y="2284725"/>
            <a:ext cx="3570115" cy="26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658050" y="246000"/>
            <a:ext cx="28983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AMAZING!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860053" y="1598400"/>
            <a:ext cx="5864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Browse the bazaar for items like so: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5"/>
          <p:cNvSpPr txBox="1"/>
          <p:nvPr>
            <p:ph type="title"/>
          </p:nvPr>
        </p:nvSpPr>
        <p:spPr>
          <a:xfrm>
            <a:off x="2208275" y="583275"/>
            <a:ext cx="37041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ELSE CAN I DO?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860053" y="2229900"/>
            <a:ext cx="6070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Connect with other workspaces: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860053" y="2866975"/>
            <a:ext cx="5162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Did we mention leveling up?</a:t>
            </a:r>
            <a:r>
              <a:rPr lang="en" sz="1300"/>
              <a:t>[we did]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idx="4294967295" type="ctrTitle"/>
          </p:nvPr>
        </p:nvSpPr>
        <p:spPr>
          <a:xfrm>
            <a:off x="685800" y="1107404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Plastic is </a:t>
            </a:r>
            <a:endParaRPr sz="6000">
              <a:solidFill>
                <a:srgbClr val="ABE3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Worldwide</a:t>
            </a:r>
            <a:endParaRPr sz="6000">
              <a:solidFill>
                <a:srgbClr val="ABE3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50" name="Google Shape;250;p26"/>
          <p:cNvSpPr txBox="1"/>
          <p:nvPr>
            <p:ph idx="4294967295" type="subTitle"/>
          </p:nvPr>
        </p:nvSpPr>
        <p:spPr>
          <a:xfrm>
            <a:off x="685800" y="2951450"/>
            <a:ext cx="7877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lastic is recycled worldwide in factories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4874250" y="-17350"/>
            <a:ext cx="4290325" cy="3789650"/>
          </a:xfrm>
          <a:custGeom>
            <a:rect b="b" l="l" r="r" t="t"/>
            <a:pathLst>
              <a:path extrusionOk="0" h="151586" w="171613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2" name="Google Shape;252;p26"/>
          <p:cNvSpPr/>
          <p:nvPr/>
        </p:nvSpPr>
        <p:spPr>
          <a:xfrm rot="10286814">
            <a:off x="6499116" y="1416524"/>
            <a:ext cx="177684" cy="1696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7117288" y="961919"/>
            <a:ext cx="914124" cy="914076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 rot="-1627561">
            <a:off x="7434266" y="487482"/>
            <a:ext cx="280162" cy="2675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 rot="1504353">
            <a:off x="7841214" y="2080539"/>
            <a:ext cx="280176" cy="2675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 rot="1973882">
            <a:off x="8121371" y="1454163"/>
            <a:ext cx="192944" cy="1842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6"/>
          <p:cNvSpPr txBox="1"/>
          <p:nvPr>
            <p:ph idx="4294967295" type="subTitle"/>
          </p:nvPr>
        </p:nvSpPr>
        <p:spPr>
          <a:xfrm>
            <a:off x="685800" y="3391300"/>
            <a:ext cx="78774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time to take recycling into our hands, and benefit from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27765">
            <a:off x="7980616" y="966610"/>
            <a:ext cx="260685" cy="32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164225" y="1011850"/>
            <a:ext cx="856200" cy="871200"/>
          </a:xfrm>
          <a:prstGeom prst="rect">
            <a:avLst/>
          </a:prstGeom>
          <a:solidFill>
            <a:srgbClr val="8BC6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BE33F"/>
              </a:solidFill>
            </a:endParaRPr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-8000" y="1608100"/>
            <a:ext cx="38751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Firebase-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831525" y="1011850"/>
            <a:ext cx="58212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Technical Description</a:t>
            </a:r>
            <a:endParaRPr sz="3200"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532470" y="3011800"/>
            <a:ext cx="23052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REST</a:t>
            </a:r>
            <a:endParaRPr sz="2000"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652378" y="3586370"/>
            <a:ext cx="23052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Service</a:t>
            </a:r>
            <a:endParaRPr sz="20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845650" y="2632113"/>
            <a:ext cx="38751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Realtime GUI (Callbacks)</a:t>
            </a:r>
            <a:endParaRPr sz="2000"/>
          </a:p>
        </p:txBody>
      </p:sp>
      <p:sp>
        <p:nvSpPr>
          <p:cNvPr id="271" name="Google Shape;271;p27"/>
          <p:cNvSpPr txBox="1"/>
          <p:nvPr/>
        </p:nvSpPr>
        <p:spPr>
          <a:xfrm>
            <a:off x="353350" y="1916875"/>
            <a:ext cx="34662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2" marL="13716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Karla"/>
              <a:buChar char="■"/>
            </a:pPr>
            <a:r>
              <a:rPr b="1" i="1" lang="en" sz="2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Realtime DB     </a:t>
            </a:r>
            <a:r>
              <a:rPr b="1" i="1" lang="en" sz="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i="1" sz="6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Karla"/>
              <a:buChar char="■"/>
            </a:pPr>
            <a:r>
              <a:rPr b="1" i="1" lang="en" sz="2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Authentication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4294967295" type="ctrTitle"/>
          </p:nvPr>
        </p:nvSpPr>
        <p:spPr>
          <a:xfrm>
            <a:off x="3064700" y="1284336"/>
            <a:ext cx="5533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7" name="Google Shape;277;p28"/>
          <p:cNvSpPr txBox="1"/>
          <p:nvPr>
            <p:ph idx="4294967295" type="subTitle"/>
          </p:nvPr>
        </p:nvSpPr>
        <p:spPr>
          <a:xfrm>
            <a:off x="3064700" y="2179158"/>
            <a:ext cx="55338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4C52"/>
                </a:solidFill>
                <a:uFill>
                  <a:noFill/>
                </a:uFill>
                <a:hlinkClick r:id="rId3"/>
              </a:rPr>
              <a:t>Ohad.Beltzer@mail.huji.ac.il</a:t>
            </a:r>
            <a:endParaRPr b="1" sz="2000">
              <a:solidFill>
                <a:srgbClr val="004C5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4C52"/>
                </a:solidFill>
                <a:uFill>
                  <a:noFill/>
                </a:uFill>
                <a:hlinkClick r:id="rId4"/>
              </a:rPr>
              <a:t>Keren.Meron@mail.huji.ac.il</a:t>
            </a:r>
            <a:br>
              <a:rPr b="1" lang="en" sz="2000">
                <a:solidFill>
                  <a:srgbClr val="004C52"/>
                </a:solidFill>
              </a:rPr>
            </a:br>
            <a:r>
              <a:rPr b="1" lang="en" sz="2000">
                <a:solidFill>
                  <a:srgbClr val="004C52"/>
                </a:solidFill>
                <a:uFill>
                  <a:noFill/>
                </a:uFill>
                <a:hlinkClick r:id="rId5"/>
              </a:rPr>
              <a:t>Yonatan.Manor@mail.huji.ac.il</a:t>
            </a:r>
            <a:endParaRPr b="1" sz="2000">
              <a:solidFill>
                <a:srgbClr val="004C5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4C5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grpSp>
        <p:nvGrpSpPr>
          <p:cNvPr id="278" name="Google Shape;278;p28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279" name="Google Shape;279;p2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8"/>
          <p:cNvSpPr/>
          <p:nvPr/>
        </p:nvSpPr>
        <p:spPr>
          <a:xfrm>
            <a:off x="1681875" y="2683100"/>
            <a:ext cx="1274938" cy="115980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4294967295" type="ctrTitle"/>
          </p:nvPr>
        </p:nvSpPr>
        <p:spPr>
          <a:xfrm>
            <a:off x="2007925" y="1991850"/>
            <a:ext cx="5351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Motivation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9" name="Google Shape;109;p13"/>
          <p:cNvSpPr txBox="1"/>
          <p:nvPr>
            <p:ph idx="2" type="body"/>
          </p:nvPr>
        </p:nvSpPr>
        <p:spPr>
          <a:xfrm>
            <a:off x="1045925" y="1415600"/>
            <a:ext cx="21912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There’s a problem we all know of:</a:t>
            </a:r>
            <a:endParaRPr b="1" sz="2000">
              <a:solidFill>
                <a:srgbClr val="00AE9D"/>
              </a:solidFill>
            </a:endParaRPr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1045925" y="2631100"/>
            <a:ext cx="21912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Most of us ignore the problem, but if you look closely, you can see it all around</a:t>
            </a:r>
            <a:endParaRPr b="1" sz="2000">
              <a:solidFill>
                <a:srgbClr val="00AE9D"/>
              </a:solidFill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450" y="969300"/>
            <a:ext cx="5326475" cy="35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450" y="969300"/>
            <a:ext cx="5326475" cy="355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9" name="Google Shape;119;p14"/>
          <p:cNvSpPr txBox="1"/>
          <p:nvPr>
            <p:ph idx="2" type="body"/>
          </p:nvPr>
        </p:nvSpPr>
        <p:spPr>
          <a:xfrm>
            <a:off x="1045925" y="1415600"/>
            <a:ext cx="24300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The plastic problem is global</a:t>
            </a:r>
            <a:endParaRPr b="1" sz="2000">
              <a:solidFill>
                <a:srgbClr val="00AE9D"/>
              </a:solidFill>
            </a:endParaRPr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19" y="954744"/>
            <a:ext cx="5326475" cy="35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 rot="-1613851">
            <a:off x="3916724" y="2065800"/>
            <a:ext cx="4346855" cy="101188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  <a:highlight>
                  <a:srgbClr val="666666"/>
                </a:highlight>
              </a:rPr>
              <a:t>AUSTRAILIA</a:t>
            </a:r>
            <a:endParaRPr sz="5600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734400" y="418350"/>
            <a:ext cx="4628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Greta beach, Chistmas Island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1045925" y="1415600"/>
            <a:ext cx="24300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The plastic problem is global</a:t>
            </a:r>
            <a:endParaRPr b="1" sz="2000">
              <a:solidFill>
                <a:srgbClr val="00AE9D"/>
              </a:solidFill>
            </a:endParaRPr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00" y="897299"/>
            <a:ext cx="5166960" cy="36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1045925" y="2315000"/>
            <a:ext cx="24300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It’s here too...</a:t>
            </a:r>
            <a:endParaRPr b="1" sz="2000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886650" y="398400"/>
            <a:ext cx="212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1045925" y="1415600"/>
            <a:ext cx="24300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The plastic problem is global</a:t>
            </a:r>
            <a:endParaRPr b="1" sz="2000">
              <a:solidFill>
                <a:srgbClr val="00AE9D"/>
              </a:solidFill>
            </a:endParaRPr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3095" l="0" r="0" t="3086"/>
          <a:stretch/>
        </p:blipFill>
        <p:spPr>
          <a:xfrm>
            <a:off x="3467700" y="897299"/>
            <a:ext cx="5166961" cy="36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 rot="-1613988">
            <a:off x="3607545" y="1148899"/>
            <a:ext cx="1928910" cy="101188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  <a:highlight>
                  <a:srgbClr val="666666"/>
                </a:highlight>
              </a:rPr>
              <a:t>Israel</a:t>
            </a:r>
            <a:endParaRPr sz="5600">
              <a:solidFill>
                <a:srgbClr val="FFFFFF"/>
              </a:solidFill>
              <a:highlight>
                <a:srgbClr val="666666"/>
              </a:highlight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562650" y="460400"/>
            <a:ext cx="3391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Palmachim Beach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1028443" y="2980212"/>
            <a:ext cx="24300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And here… </a:t>
            </a:r>
            <a:endParaRPr b="1" sz="2000">
              <a:solidFill>
                <a:srgbClr val="00AE9D"/>
              </a:solidFill>
            </a:endParaRPr>
          </a:p>
        </p:txBody>
      </p:sp>
      <p:sp>
        <p:nvSpPr>
          <p:cNvPr id="144" name="Google Shape;144;p16"/>
          <p:cNvSpPr txBox="1"/>
          <p:nvPr>
            <p:ph idx="2" type="body"/>
          </p:nvPr>
        </p:nvSpPr>
        <p:spPr>
          <a:xfrm>
            <a:off x="1045925" y="2315000"/>
            <a:ext cx="2430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It’s here too...</a:t>
            </a:r>
            <a:endParaRPr b="1" sz="2000">
              <a:solidFill>
                <a:srgbClr val="00AE9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1213325" y="1445200"/>
            <a:ext cx="35367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So someone came up with </a:t>
            </a:r>
            <a:endParaRPr b="1" sz="2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this idea:</a:t>
            </a:r>
            <a:endParaRPr b="1" sz="2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AE9D"/>
                </a:solidFill>
              </a:rPr>
              <a:t>						</a:t>
            </a:r>
            <a:endParaRPr b="1" sz="2000">
              <a:solidFill>
                <a:srgbClr val="00AE9D"/>
              </a:solidFill>
            </a:endParaRPr>
          </a:p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970950" y="4399975"/>
            <a:ext cx="68661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AE9D"/>
                </a:solidFill>
              </a:rPr>
              <a:t>More info at </a:t>
            </a:r>
            <a:r>
              <a:rPr b="1" i="1" lang="en" sz="1000" u="sng">
                <a:solidFill>
                  <a:srgbClr val="00AE9D"/>
                </a:solidFill>
                <a:hlinkClick r:id="rId3"/>
              </a:rPr>
              <a:t>www.</a:t>
            </a:r>
            <a:r>
              <a:rPr b="1" i="1" lang="en" sz="1000" u="sng">
                <a:solidFill>
                  <a:srgbClr val="00AE9D"/>
                </a:solidFill>
                <a:hlinkClick r:id="rId4"/>
              </a:rPr>
              <a:t>preciousplastic.com</a:t>
            </a:r>
            <a:endParaRPr b="1"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We developed DIY machines that enable everyone to build a little plastic workshop. Now share it into every corner of the world and let the recycling begin!&#10;http://preciousplastic.com &#10;&#10;A project by http://davehakkens.nl" id="153" name="Google Shape;153;p17" title="Precious Plastic V2 - Pro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925" y="1445200"/>
            <a:ext cx="4456375" cy="3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1213325" y="2514246"/>
            <a:ext cx="3536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4C52"/>
                </a:solidFill>
              </a:rPr>
              <a:t>This is where we come in</a:t>
            </a:r>
            <a:endParaRPr b="1" sz="3900">
              <a:solidFill>
                <a:srgbClr val="004C5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E9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4294967295" type="ctrTitle"/>
          </p:nvPr>
        </p:nvSpPr>
        <p:spPr>
          <a:xfrm>
            <a:off x="685800" y="1507153"/>
            <a:ext cx="77724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25,003</a:t>
            </a:r>
            <a:endParaRPr sz="96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0" name="Google Shape;160;p18"/>
          <p:cNvSpPr txBox="1"/>
          <p:nvPr>
            <p:ph idx="4294967295" type="subTitle"/>
          </p:nvPr>
        </p:nvSpPr>
        <p:spPr>
          <a:xfrm>
            <a:off x="685800" y="3068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Members of the Precious Plastic Army are hoarding plastic flakes in their homes. </a:t>
            </a:r>
            <a:endParaRPr sz="2200"/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BE33F"/>
                </a:solidFill>
              </a:rPr>
              <a:t>‹#›</a:t>
            </a:fld>
            <a:endParaRPr>
              <a:solidFill>
                <a:srgbClr val="ABE33F"/>
              </a:solidFill>
            </a:endParaRPr>
          </a:p>
        </p:txBody>
      </p:sp>
      <p:sp>
        <p:nvSpPr>
          <p:cNvPr id="162" name="Google Shape;162;p18"/>
          <p:cNvSpPr txBox="1"/>
          <p:nvPr>
            <p:ph idx="4294967295" type="subTitle"/>
          </p:nvPr>
        </p:nvSpPr>
        <p:spPr>
          <a:xfrm>
            <a:off x="685800" y="1275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Currently</a:t>
            </a:r>
            <a:endParaRPr sz="26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25" y="371725"/>
            <a:ext cx="4512975" cy="44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9"/>
          <p:cNvSpPr txBox="1"/>
          <p:nvPr>
            <p:ph idx="4294967295" type="ctrTitle"/>
          </p:nvPr>
        </p:nvSpPr>
        <p:spPr>
          <a:xfrm>
            <a:off x="824675" y="858825"/>
            <a:ext cx="68484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Meet the Precious </a:t>
            </a:r>
            <a:endParaRPr sz="6000">
              <a:solidFill>
                <a:srgbClr val="ABE3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Plastic app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70" name="Google Shape;170;p19"/>
          <p:cNvSpPr txBox="1"/>
          <p:nvPr>
            <p:ph idx="4294967295" type="subTitle"/>
          </p:nvPr>
        </p:nvSpPr>
        <p:spPr>
          <a:xfrm>
            <a:off x="1414275" y="2726125"/>
            <a:ext cx="5031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Your private plastic “bank account”</a:t>
            </a:r>
            <a:endParaRPr sz="20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725" y="1845100"/>
            <a:ext cx="1616349" cy="161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>
            <p:ph idx="4294967295" type="subTitle"/>
          </p:nvPr>
        </p:nvSpPr>
        <p:spPr>
          <a:xfrm>
            <a:off x="1414275" y="4352775"/>
            <a:ext cx="5031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can r</a:t>
            </a:r>
            <a:r>
              <a:rPr lang="en" sz="2000"/>
              <a:t>eport plastic wastes as Gold Mines for everyone to see</a:t>
            </a:r>
            <a:endParaRPr sz="2000"/>
          </a:p>
        </p:txBody>
      </p:sp>
      <p:sp>
        <p:nvSpPr>
          <p:cNvPr id="173" name="Google Shape;173;p19"/>
          <p:cNvSpPr txBox="1"/>
          <p:nvPr>
            <p:ph idx="4294967295" type="subTitle"/>
          </p:nvPr>
        </p:nvSpPr>
        <p:spPr>
          <a:xfrm>
            <a:off x="1413050" y="3631375"/>
            <a:ext cx="50316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Buy real items with the points you acquire from recycling!</a:t>
            </a:r>
            <a:endParaRPr sz="2000"/>
          </a:p>
        </p:txBody>
      </p:sp>
      <p:sp>
        <p:nvSpPr>
          <p:cNvPr id="174" name="Google Shape;174;p19"/>
          <p:cNvSpPr txBox="1"/>
          <p:nvPr>
            <p:ph idx="4294967295" type="subTitle"/>
          </p:nvPr>
        </p:nvSpPr>
        <p:spPr>
          <a:xfrm>
            <a:off x="1414275" y="3160525"/>
            <a:ext cx="5031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It’s </a:t>
            </a:r>
            <a:r>
              <a:rPr lang="en" sz="2000"/>
              <a:t>recycling gamification</a:t>
            </a:r>
            <a:endParaRPr sz="2000"/>
          </a:p>
        </p:txBody>
      </p:sp>
      <p:cxnSp>
        <p:nvCxnSpPr>
          <p:cNvPr id="175" name="Google Shape;175;p19"/>
          <p:cNvCxnSpPr>
            <a:endCxn id="171" idx="2"/>
          </p:cNvCxnSpPr>
          <p:nvPr/>
        </p:nvCxnSpPr>
        <p:spPr>
          <a:xfrm rot="-5400000">
            <a:off x="7431650" y="3693499"/>
            <a:ext cx="876300" cy="412200"/>
          </a:xfrm>
          <a:prstGeom prst="curvedConnector3">
            <a:avLst>
              <a:gd fmla="val 128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>
            <a:off x="7120950" y="4259075"/>
            <a:ext cx="1685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Designed by Dave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