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6" r:id="rId6"/>
    <p:sldId id="289" r:id="rId7"/>
    <p:sldId id="288" r:id="rId8"/>
    <p:sldId id="277" r:id="rId9"/>
    <p:sldId id="294" r:id="rId10"/>
    <p:sldId id="297" r:id="rId11"/>
    <p:sldId id="295" r:id="rId12"/>
    <p:sldId id="298" r:id="rId13"/>
    <p:sldId id="299" r:id="rId14"/>
    <p:sldId id="300" r:id="rId15"/>
    <p:sldId id="301" r:id="rId16"/>
    <p:sldId id="287" r:id="rId17"/>
    <p:sldId id="302"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9/20/2024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28800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49100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134397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50011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50009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769140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9212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575235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89074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51417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9/20/2024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9/20/2024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545595"/>
            <a:ext cx="9144000" cy="1661993"/>
          </a:xfrm>
        </p:spPr>
        <p:txBody>
          <a:bodyPr lIns="0" tIns="0" rIns="0" bIns="0" anchor="t">
            <a:spAutoFit/>
          </a:bodyPr>
          <a:lstStyle/>
          <a:p>
            <a:r>
              <a:rPr lang="en-IN" sz="4000" b="1" dirty="0">
                <a:solidFill>
                  <a:schemeClr val="bg1"/>
                </a:solidFill>
              </a:rPr>
              <a:t>Bollywood Movie Performance Analysis</a:t>
            </a:r>
            <a:r>
              <a:rPr lang="en-US" sz="4000" b="1" dirty="0">
                <a:solidFill>
                  <a:schemeClr val="bg1"/>
                </a:solidFill>
              </a:rPr>
              <a:t> </a:t>
            </a:r>
            <a:br>
              <a:rPr lang="en-US" sz="4000" dirty="0">
                <a:solidFill>
                  <a:schemeClr val="bg1"/>
                </a:solidFill>
              </a:rPr>
            </a:br>
            <a:endParaRPr lang="en-US" sz="40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64261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Box 10">
            <a:extLst>
              <a:ext uri="{FF2B5EF4-FFF2-40B4-BE49-F238E27FC236}">
                <a16:creationId xmlns:a16="http://schemas.microsoft.com/office/drawing/2014/main" id="{235029D9-C615-1FBB-960C-B13C1003D7EF}"/>
              </a:ext>
            </a:extLst>
          </p:cNvPr>
          <p:cNvSpPr txBox="1"/>
          <p:nvPr/>
        </p:nvSpPr>
        <p:spPr>
          <a:xfrm>
            <a:off x="2808514" y="5070552"/>
            <a:ext cx="7455159" cy="923330"/>
          </a:xfrm>
          <a:prstGeom prst="rect">
            <a:avLst/>
          </a:prstGeom>
          <a:noFill/>
        </p:spPr>
        <p:txBody>
          <a:bodyPr wrap="square" rtlCol="0" anchor="b">
            <a:spAutoFit/>
          </a:bodyPr>
          <a:lstStyle/>
          <a:p>
            <a:r>
              <a:rPr lang="en-IN" b="1" dirty="0">
                <a:solidFill>
                  <a:schemeClr val="bg1"/>
                </a:solidFill>
              </a:rPr>
              <a:t>Name : Kiran	                       		</a:t>
            </a:r>
          </a:p>
          <a:p>
            <a:r>
              <a:rPr lang="en-IN" b="1" dirty="0">
                <a:solidFill>
                  <a:schemeClr val="bg1"/>
                </a:solidFill>
              </a:rPr>
              <a:t>Role : Data Analyst</a:t>
            </a:r>
          </a:p>
          <a:p>
            <a:endParaRPr lang="en-IN" b="1" dirty="0">
              <a:solidFill>
                <a:schemeClr val="bg1"/>
              </a:solidFill>
            </a:endParaRPr>
          </a:p>
        </p:txBody>
      </p:sp>
      <p:sp>
        <p:nvSpPr>
          <p:cNvPr id="14" name="TextBox 13">
            <a:extLst>
              <a:ext uri="{FF2B5EF4-FFF2-40B4-BE49-F238E27FC236}">
                <a16:creationId xmlns:a16="http://schemas.microsoft.com/office/drawing/2014/main" id="{D5E95722-79F6-35F2-E9AE-56E973CF3D53}"/>
              </a:ext>
            </a:extLst>
          </p:cNvPr>
          <p:cNvSpPr txBox="1"/>
          <p:nvPr/>
        </p:nvSpPr>
        <p:spPr>
          <a:xfrm>
            <a:off x="7511142" y="5022922"/>
            <a:ext cx="2130996" cy="369332"/>
          </a:xfrm>
          <a:prstGeom prst="rect">
            <a:avLst/>
          </a:prstGeom>
          <a:noFill/>
        </p:spPr>
        <p:txBody>
          <a:bodyPr wrap="square" rtlCol="0">
            <a:spAutoFit/>
          </a:bodyPr>
          <a:lstStyle/>
          <a:p>
            <a:r>
              <a:rPr lang="en-IN" b="1" dirty="0">
                <a:solidFill>
                  <a:schemeClr val="bg1"/>
                </a:solidFill>
              </a:rPr>
              <a:t>Date: 2024-09-21</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15F2FB8-BE62-8964-B698-6D6B816D0016}"/>
              </a:ext>
            </a:extLst>
          </p:cNvPr>
          <p:cNvSpPr txBox="1"/>
          <p:nvPr/>
        </p:nvSpPr>
        <p:spPr>
          <a:xfrm>
            <a:off x="691095" y="850738"/>
            <a:ext cx="6102220" cy="375552"/>
          </a:xfrm>
          <a:prstGeom prst="rect">
            <a:avLst/>
          </a:prstGeom>
          <a:noFill/>
        </p:spPr>
        <p:txBody>
          <a:bodyPr wrap="square">
            <a:spAutoFit/>
          </a:bodyPr>
          <a:lstStyle/>
          <a:p>
            <a:pPr marL="342900" indent="-342900">
              <a:lnSpc>
                <a:spcPct val="107000"/>
              </a:lnSpc>
              <a:spcBef>
                <a:spcPts val="1200"/>
              </a:spcBef>
              <a:buFont typeface="+mj-lt"/>
              <a:buAutoNum type="arabicPeriod" startAt="4"/>
            </a:pPr>
            <a:r>
              <a:rPr lang="en-IN" sz="1800" b="1" dirty="0">
                <a:solidFill>
                  <a:srgbClr val="2F5496"/>
                </a:solidFill>
                <a:effectLst/>
                <a:latin typeface="Calibri" panose="020F0502020204030204" pitchFamily="34" charset="0"/>
                <a:ea typeface="Times New Roman" panose="02020603050405020304" pitchFamily="18" charset="0"/>
              </a:rPr>
              <a:t>Star Power vs. New Talent</a:t>
            </a:r>
            <a:endParaRPr lang="en-IN" b="1" kern="100" dirty="0">
              <a:solidFill>
                <a:srgbClr val="2F5496"/>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EA36484-F5EF-C6F6-0A73-C92FFCC5E46C}"/>
              </a:ext>
            </a:extLst>
          </p:cNvPr>
          <p:cNvSpPr txBox="1"/>
          <p:nvPr/>
        </p:nvSpPr>
        <p:spPr>
          <a:xfrm>
            <a:off x="206771" y="2449026"/>
            <a:ext cx="6102220" cy="3696909"/>
          </a:xfrm>
          <a:prstGeom prst="rect">
            <a:avLst/>
          </a:prstGeom>
          <a:noFill/>
        </p:spPr>
        <p:txBody>
          <a:bodyPr wrap="square">
            <a:spAutoFit/>
          </a:bodyPr>
          <a:lstStyle/>
          <a:p>
            <a:pPr>
              <a:lnSpc>
                <a:spcPct val="107000"/>
              </a:lnSpc>
              <a:spcAft>
                <a:spcPts val="800"/>
              </a:spcAft>
            </a:pPr>
            <a:r>
              <a:rPr lang="en-IN" sz="1600" b="1" kern="100" dirty="0">
                <a:solidFill>
                  <a:schemeClr val="accent3">
                    <a:lumMod val="50000"/>
                  </a:schemeClr>
                </a:solidFill>
                <a:effectLst/>
                <a:latin typeface="Calibri" panose="020F0502020204030204" pitchFamily="34" charset="0"/>
                <a:ea typeface="Calibri" panose="020F0502020204030204" pitchFamily="34" charset="0"/>
                <a:cs typeface="Calibri" panose="020F0502020204030204" pitchFamily="34" charset="0"/>
              </a:rPr>
              <a:t>select</a:t>
            </a:r>
            <a:endParaRPr lang="en-IN" sz="16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case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when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new_actor</a:t>
            </a:r>
            <a:r>
              <a:rPr lang="en-IN" sz="1600" kern="100" dirty="0">
                <a:effectLst/>
                <a:latin typeface="Calibri" panose="020F0502020204030204" pitchFamily="34" charset="0"/>
                <a:ea typeface="Calibri" panose="020F0502020204030204" pitchFamily="34" charset="0"/>
                <a:cs typeface="Calibri" panose="020F0502020204030204" pitchFamily="34" charset="0"/>
              </a:rPr>
              <a:t> = 'Yes' then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New_actor</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else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Experienced_Actor</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end</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Actors,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case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when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new_director</a:t>
            </a:r>
            <a:r>
              <a:rPr lang="en-IN" sz="1600" kern="100" dirty="0">
                <a:effectLst/>
                <a:latin typeface="Calibri" panose="020F0502020204030204" pitchFamily="34" charset="0"/>
                <a:ea typeface="Calibri" panose="020F0502020204030204" pitchFamily="34" charset="0"/>
                <a:cs typeface="Calibri" panose="020F0502020204030204" pitchFamily="34" charset="0"/>
              </a:rPr>
              <a:t> ='Yes' then "New Director"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else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"Experienced Director"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end</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Directors,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case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when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new_music_director</a:t>
            </a:r>
            <a:r>
              <a:rPr lang="en-IN" sz="1600" kern="100" dirty="0">
                <a:effectLst/>
                <a:latin typeface="Calibri" panose="020F0502020204030204" pitchFamily="34" charset="0"/>
                <a:ea typeface="Calibri" panose="020F0502020204030204" pitchFamily="34" charset="0"/>
                <a:cs typeface="Calibri" panose="020F0502020204030204" pitchFamily="34" charset="0"/>
              </a:rPr>
              <a:t> ='Yes' then "New Music Director"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else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"Experienced Music Director"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end</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Music_Directos</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revenue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from</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bollywood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Actors , Directors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Music_Directos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order</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revenue </a:t>
            </a:r>
            <a:r>
              <a:rPr lang="en-IN" sz="1600" b="1" kern="100" dirty="0" err="1">
                <a:solidFill>
                  <a:srgbClr val="1F3864"/>
                </a:solidFill>
                <a:effectLst/>
                <a:latin typeface="Calibri" panose="020F0502020204030204" pitchFamily="34" charset="0"/>
                <a:ea typeface="Calibri" panose="020F0502020204030204" pitchFamily="34" charset="0"/>
                <a:cs typeface="Calibri" panose="020F0502020204030204" pitchFamily="34" charset="0"/>
              </a:rPr>
              <a:t>desc</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52AD72FF-245A-B563-8097-F02FFC181402}"/>
              </a:ext>
            </a:extLst>
          </p:cNvPr>
          <p:cNvPicPr>
            <a:picLocks noChangeAspect="1"/>
          </p:cNvPicPr>
          <p:nvPr/>
        </p:nvPicPr>
        <p:blipFill>
          <a:blip r:embed="rId3"/>
          <a:stretch>
            <a:fillRect/>
          </a:stretch>
        </p:blipFill>
        <p:spPr>
          <a:xfrm>
            <a:off x="6460591" y="3739620"/>
            <a:ext cx="5593003" cy="2437747"/>
          </a:xfrm>
          <a:prstGeom prst="rect">
            <a:avLst/>
          </a:prstGeom>
        </p:spPr>
      </p:pic>
      <p:pic>
        <p:nvPicPr>
          <p:cNvPr id="6" name="Picture 5">
            <a:extLst>
              <a:ext uri="{FF2B5EF4-FFF2-40B4-BE49-F238E27FC236}">
                <a16:creationId xmlns:a16="http://schemas.microsoft.com/office/drawing/2014/main" id="{F743BAD8-A7FD-A1D4-469F-8D18D88EBA1E}"/>
              </a:ext>
            </a:extLst>
          </p:cNvPr>
          <p:cNvPicPr>
            <a:picLocks noChangeAspect="1"/>
          </p:cNvPicPr>
          <p:nvPr/>
        </p:nvPicPr>
        <p:blipFill>
          <a:blip r:embed="rId4"/>
          <a:stretch>
            <a:fillRect/>
          </a:stretch>
        </p:blipFill>
        <p:spPr>
          <a:xfrm>
            <a:off x="993436" y="1330982"/>
            <a:ext cx="4551565" cy="1186373"/>
          </a:xfrm>
          <a:prstGeom prst="rect">
            <a:avLst/>
          </a:prstGeom>
        </p:spPr>
      </p:pic>
      <p:sp>
        <p:nvSpPr>
          <p:cNvPr id="13" name="TextBox 12">
            <a:extLst>
              <a:ext uri="{FF2B5EF4-FFF2-40B4-BE49-F238E27FC236}">
                <a16:creationId xmlns:a16="http://schemas.microsoft.com/office/drawing/2014/main" id="{48BBE962-9ED7-3BD5-9505-9817F3A125D0}"/>
              </a:ext>
            </a:extLst>
          </p:cNvPr>
          <p:cNvSpPr txBox="1"/>
          <p:nvPr/>
        </p:nvSpPr>
        <p:spPr>
          <a:xfrm>
            <a:off x="138406" y="6221911"/>
            <a:ext cx="11417560" cy="584775"/>
          </a:xfrm>
          <a:prstGeom prst="rect">
            <a:avLst/>
          </a:prstGeom>
          <a:noFill/>
        </p:spPr>
        <p:txBody>
          <a:bodyPr wrap="square" rtlCol="0">
            <a:spAutoFit/>
          </a:bodyPr>
          <a:lstStyle/>
          <a:p>
            <a:r>
              <a:rPr lang="en-US" b="1" u="sng" dirty="0">
                <a:solidFill>
                  <a:srgbClr val="0070C0"/>
                </a:solidFill>
              </a:rPr>
              <a:t>Insights</a:t>
            </a:r>
            <a:r>
              <a:rPr lang="en-US" sz="1400" b="1" dirty="0">
                <a:solidFill>
                  <a:schemeClr val="accent3">
                    <a:lumMod val="50000"/>
                  </a:schemeClr>
                </a:solidFill>
              </a:rPr>
              <a:t>:</a:t>
            </a:r>
            <a:r>
              <a:rPr lang="en-US" sz="1400" dirty="0">
                <a:solidFill>
                  <a:schemeClr val="accent3">
                    <a:lumMod val="50000"/>
                  </a:schemeClr>
                </a:solidFill>
              </a:rPr>
              <a:t> </a:t>
            </a:r>
            <a:r>
              <a:rPr lang="en-US" sz="1400" kern="100" dirty="0">
                <a:latin typeface="Calibri" panose="020F0502020204030204" pitchFamily="34" charset="0"/>
                <a:ea typeface="Calibri" panose="020F0502020204030204" pitchFamily="34" charset="0"/>
                <a:cs typeface="Calibri" panose="020F0502020204030204" pitchFamily="34" charset="0"/>
              </a:rPr>
              <a:t>Movies featuring experienced stars generate more revenue than those with new talent.</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endParaRPr lang="en-IN" sz="1400"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225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15F2FB8-BE62-8964-B698-6D6B816D0016}"/>
              </a:ext>
            </a:extLst>
          </p:cNvPr>
          <p:cNvSpPr txBox="1"/>
          <p:nvPr/>
        </p:nvSpPr>
        <p:spPr>
          <a:xfrm>
            <a:off x="679581" y="720328"/>
            <a:ext cx="6102220" cy="375552"/>
          </a:xfrm>
          <a:prstGeom prst="rect">
            <a:avLst/>
          </a:prstGeom>
          <a:noFill/>
        </p:spPr>
        <p:txBody>
          <a:bodyPr wrap="square">
            <a:spAutoFit/>
          </a:bodyPr>
          <a:lstStyle/>
          <a:p>
            <a:pPr marL="342900" indent="-342900">
              <a:lnSpc>
                <a:spcPct val="107000"/>
              </a:lnSpc>
              <a:spcBef>
                <a:spcPts val="1200"/>
              </a:spcBef>
              <a:buFont typeface="+mj-lt"/>
              <a:buAutoNum type="arabicPeriod" startAt="5"/>
            </a:pPr>
            <a:r>
              <a:rPr lang="en-IN" sz="1800" b="1" dirty="0">
                <a:solidFill>
                  <a:srgbClr val="2F5496"/>
                </a:solidFill>
                <a:effectLst/>
                <a:latin typeface="Calibri" panose="020F0502020204030204" pitchFamily="34" charset="0"/>
                <a:ea typeface="Times New Roman" panose="02020603050405020304" pitchFamily="18" charset="0"/>
              </a:rPr>
              <a:t>Remakes vs. Original Movies</a:t>
            </a:r>
            <a:endParaRPr lang="en-IN" b="1" kern="100" dirty="0">
              <a:solidFill>
                <a:srgbClr val="2F5496"/>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EA36484-F5EF-C6F6-0A73-C92FFCC5E46C}"/>
              </a:ext>
            </a:extLst>
          </p:cNvPr>
          <p:cNvSpPr txBox="1"/>
          <p:nvPr/>
        </p:nvSpPr>
        <p:spPr>
          <a:xfrm>
            <a:off x="475800" y="2281361"/>
            <a:ext cx="6102220" cy="3536033"/>
          </a:xfrm>
          <a:prstGeom prst="rect">
            <a:avLst/>
          </a:prstGeom>
          <a:noFill/>
        </p:spPr>
        <p:txBody>
          <a:bodyPr wrap="square">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Calibri" panose="020F0502020204030204" pitchFamily="34" charset="0"/>
              </a:rPr>
              <a:t>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SELECT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CASE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WHEN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is_remake</a:t>
            </a:r>
            <a:r>
              <a:rPr lang="en-IN" sz="1600" kern="100" dirty="0">
                <a:effectLst/>
                <a:latin typeface="Calibri" panose="020F0502020204030204" pitchFamily="34" charset="0"/>
                <a:ea typeface="Calibri" panose="020F0502020204030204" pitchFamily="34" charset="0"/>
                <a:cs typeface="Calibri" panose="020F0502020204030204" pitchFamily="34" charset="0"/>
              </a:rPr>
              <a:t> = 'No' Then "Original Movie"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else</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"Remake Movie"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end</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Movie_Type</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Total_Revenue_Generated</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err="1">
                <a:solidFill>
                  <a:srgbClr val="1F3864"/>
                </a:solidFill>
                <a:effectLst/>
                <a:latin typeface="Calibri" panose="020F0502020204030204" pitchFamily="34" charset="0"/>
                <a:ea typeface="Calibri" panose="020F0502020204030204" pitchFamily="34" charset="0"/>
                <a:cs typeface="Calibri" panose="020F0502020204030204" pitchFamily="34" charset="0"/>
              </a:rPr>
              <a:t>avg</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Average_Revenue_Generated</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budget_inr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budget_inr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*100 as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ROI</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FROM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BOLLYWOOD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Movie_Type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order</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Total_Revenue_Generated</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desc</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63C8D8B-670F-2199-06D8-C5F7C62CF47D}"/>
              </a:ext>
            </a:extLst>
          </p:cNvPr>
          <p:cNvPicPr>
            <a:picLocks noChangeAspect="1"/>
          </p:cNvPicPr>
          <p:nvPr/>
        </p:nvPicPr>
        <p:blipFill>
          <a:blip r:embed="rId3"/>
          <a:stretch>
            <a:fillRect/>
          </a:stretch>
        </p:blipFill>
        <p:spPr>
          <a:xfrm>
            <a:off x="4515271" y="4750039"/>
            <a:ext cx="6602285" cy="1467337"/>
          </a:xfrm>
          <a:prstGeom prst="rect">
            <a:avLst/>
          </a:prstGeom>
        </p:spPr>
      </p:pic>
      <p:pic>
        <p:nvPicPr>
          <p:cNvPr id="6" name="Picture 5">
            <a:extLst>
              <a:ext uri="{FF2B5EF4-FFF2-40B4-BE49-F238E27FC236}">
                <a16:creationId xmlns:a16="http://schemas.microsoft.com/office/drawing/2014/main" id="{9A4F03A2-A816-A314-E0C4-F4BD134BADD7}"/>
              </a:ext>
            </a:extLst>
          </p:cNvPr>
          <p:cNvPicPr>
            <a:picLocks noChangeAspect="1"/>
          </p:cNvPicPr>
          <p:nvPr/>
        </p:nvPicPr>
        <p:blipFill>
          <a:blip r:embed="rId4"/>
          <a:stretch>
            <a:fillRect/>
          </a:stretch>
        </p:blipFill>
        <p:spPr>
          <a:xfrm>
            <a:off x="1125471" y="1099127"/>
            <a:ext cx="5233467" cy="1133603"/>
          </a:xfrm>
          <a:prstGeom prst="rect">
            <a:avLst/>
          </a:prstGeom>
        </p:spPr>
      </p:pic>
      <p:sp>
        <p:nvSpPr>
          <p:cNvPr id="13" name="TextBox 12">
            <a:extLst>
              <a:ext uri="{FF2B5EF4-FFF2-40B4-BE49-F238E27FC236}">
                <a16:creationId xmlns:a16="http://schemas.microsoft.com/office/drawing/2014/main" id="{07D3F3F2-DA7E-3B98-8F69-0071200A32C0}"/>
              </a:ext>
            </a:extLst>
          </p:cNvPr>
          <p:cNvSpPr txBox="1"/>
          <p:nvPr/>
        </p:nvSpPr>
        <p:spPr>
          <a:xfrm>
            <a:off x="387219" y="6168949"/>
            <a:ext cx="11417560" cy="584775"/>
          </a:xfrm>
          <a:prstGeom prst="rect">
            <a:avLst/>
          </a:prstGeom>
          <a:noFill/>
        </p:spPr>
        <p:txBody>
          <a:bodyPr wrap="square" rtlCol="0">
            <a:spAutoFit/>
          </a:bodyPr>
          <a:lstStyle/>
          <a:p>
            <a:r>
              <a:rPr lang="en-US" b="1" u="sng" dirty="0">
                <a:solidFill>
                  <a:srgbClr val="0070C0"/>
                </a:solidFill>
              </a:rPr>
              <a:t>Insights</a:t>
            </a:r>
            <a:r>
              <a:rPr lang="en-US" sz="1400" b="1" dirty="0">
                <a:solidFill>
                  <a:schemeClr val="accent3">
                    <a:lumMod val="50000"/>
                  </a:schemeClr>
                </a:solidFill>
              </a:rPr>
              <a:t>:</a:t>
            </a:r>
            <a:r>
              <a:rPr lang="en-US" sz="1400" dirty="0">
                <a:solidFill>
                  <a:schemeClr val="accent3">
                    <a:lumMod val="50000"/>
                  </a:schemeClr>
                </a:solidFill>
              </a:rPr>
              <a:t> </a:t>
            </a:r>
            <a:r>
              <a:rPr lang="en-US" sz="1400" kern="100" dirty="0">
                <a:latin typeface="Calibri" panose="020F0502020204030204" pitchFamily="34" charset="0"/>
                <a:ea typeface="Calibri" panose="020F0502020204030204" pitchFamily="34" charset="0"/>
                <a:cs typeface="Calibri" panose="020F0502020204030204" pitchFamily="34" charset="0"/>
              </a:rPr>
              <a:t>Original movies are more Revenue than remakes, with a lower </a:t>
            </a:r>
            <a:r>
              <a:rPr lang="en-US" sz="1400" b="1" kern="100" dirty="0">
                <a:latin typeface="Calibri" panose="020F0502020204030204" pitchFamily="34" charset="0"/>
                <a:ea typeface="Calibri" panose="020F0502020204030204" pitchFamily="34" charset="0"/>
                <a:cs typeface="Calibri" panose="020F0502020204030204" pitchFamily="34" charset="0"/>
              </a:rPr>
              <a:t>ROI</a:t>
            </a:r>
            <a:r>
              <a:rPr lang="en-US" sz="1400" kern="100" dirty="0">
                <a:latin typeface="Calibri" panose="020F0502020204030204" pitchFamily="34" charset="0"/>
                <a:ea typeface="Calibri" panose="020F0502020204030204" pitchFamily="34" charset="0"/>
                <a:cs typeface="Calibri" panose="020F0502020204030204" pitchFamily="34" charset="0"/>
              </a:rPr>
              <a:t> </a:t>
            </a:r>
            <a:r>
              <a:rPr lang="en-US" sz="14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loss</a:t>
            </a:r>
            <a:r>
              <a:rPr lang="en-US" sz="1400" kern="100" dirty="0">
                <a:latin typeface="Calibri" panose="020F0502020204030204" pitchFamily="34" charset="0"/>
                <a:ea typeface="Calibri" panose="020F0502020204030204" pitchFamily="34" charset="0"/>
                <a:cs typeface="Calibri" panose="020F0502020204030204" pitchFamily="34" charset="0"/>
              </a:rPr>
              <a:t>.</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endParaRPr lang="en-IN" sz="1400"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28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15F2FB8-BE62-8964-B698-6D6B816D0016}"/>
              </a:ext>
            </a:extLst>
          </p:cNvPr>
          <p:cNvSpPr txBox="1"/>
          <p:nvPr/>
        </p:nvSpPr>
        <p:spPr>
          <a:xfrm>
            <a:off x="691095" y="662242"/>
            <a:ext cx="6102220" cy="671915"/>
          </a:xfrm>
          <a:prstGeom prst="rect">
            <a:avLst/>
          </a:prstGeom>
          <a:noFill/>
        </p:spPr>
        <p:txBody>
          <a:bodyPr wrap="square">
            <a:spAutoFit/>
          </a:bodyPr>
          <a:lstStyle/>
          <a:p>
            <a:pPr marL="342900" indent="-342900">
              <a:lnSpc>
                <a:spcPct val="107000"/>
              </a:lnSpc>
              <a:spcBef>
                <a:spcPts val="1200"/>
              </a:spcBef>
              <a:buFont typeface="+mj-lt"/>
              <a:buAutoNum type="arabicPeriod" startAt="6"/>
            </a:pPr>
            <a:r>
              <a:rPr lang="en-IN" sz="1800" dirty="0">
                <a:solidFill>
                  <a:srgbClr val="2F5496"/>
                </a:solidFill>
                <a:effectLst/>
                <a:latin typeface="Calibri" panose="020F0502020204030204" pitchFamily="34" charset="0"/>
                <a:ea typeface="Times New Roman" panose="02020603050405020304" pitchFamily="18" charset="0"/>
              </a:rPr>
              <a:t>Budget vs. Revenue Analysis</a:t>
            </a:r>
            <a:br>
              <a:rPr lang="en-IN" sz="1800" kern="0" dirty="0">
                <a:effectLst/>
                <a:latin typeface="Times New Roman" panose="02020603050405020304" pitchFamily="18" charset="0"/>
                <a:ea typeface="Times New Roman" panose="02020603050405020304" pitchFamily="18" charset="0"/>
              </a:rPr>
            </a:br>
            <a:endParaRPr lang="en-IN" b="1" kern="100" dirty="0">
              <a:solidFill>
                <a:srgbClr val="2F5496"/>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EA36484-F5EF-C6F6-0A73-C92FFCC5E46C}"/>
              </a:ext>
            </a:extLst>
          </p:cNvPr>
          <p:cNvSpPr txBox="1"/>
          <p:nvPr/>
        </p:nvSpPr>
        <p:spPr>
          <a:xfrm>
            <a:off x="720565" y="2133790"/>
            <a:ext cx="10396991" cy="3272563"/>
          </a:xfrm>
          <a:prstGeom prst="rect">
            <a:avLst/>
          </a:prstGeom>
          <a:noFill/>
        </p:spPr>
        <p:txBody>
          <a:bodyPr wrap="square">
            <a:spAutoFit/>
          </a:bodyPr>
          <a:lstStyle/>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SELECT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MOVIE_NAME AS MOVIE,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Calibri" panose="020F0502020204030204" pitchFamily="34" charset="0"/>
              </a:rPr>
              <a:t>Budget_inr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Budget,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Revenue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PROFIT , --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BUDGET_INr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err="1">
                <a:solidFill>
                  <a:srgbClr val="1F3864"/>
                </a:solidFill>
                <a:effectLst/>
                <a:latin typeface="Calibri" panose="020F0502020204030204" pitchFamily="34" charset="0"/>
                <a:ea typeface="Calibri" panose="020F0502020204030204" pitchFamily="34" charset="0"/>
                <a:cs typeface="Calibri" panose="020F0502020204030204" pitchFamily="34" charset="0"/>
              </a:rPr>
              <a:t>concat</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round</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(REVENUE_INR) - </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(BUDGET_INR))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(BUDGET_INR))*100 ,2</a:t>
            </a: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AS ROI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from</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bollywood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MOVIE , Budget ,Revenue , PROFIT;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6F95496-7330-402F-058B-CF930BBB724A}"/>
              </a:ext>
            </a:extLst>
          </p:cNvPr>
          <p:cNvPicPr>
            <a:picLocks noChangeAspect="1"/>
          </p:cNvPicPr>
          <p:nvPr/>
        </p:nvPicPr>
        <p:blipFill>
          <a:blip r:embed="rId3"/>
          <a:stretch>
            <a:fillRect/>
          </a:stretch>
        </p:blipFill>
        <p:spPr>
          <a:xfrm>
            <a:off x="6107695" y="2687893"/>
            <a:ext cx="5200082" cy="2997877"/>
          </a:xfrm>
          <a:prstGeom prst="rect">
            <a:avLst/>
          </a:prstGeom>
        </p:spPr>
      </p:pic>
      <p:pic>
        <p:nvPicPr>
          <p:cNvPr id="6" name="Picture 5">
            <a:extLst>
              <a:ext uri="{FF2B5EF4-FFF2-40B4-BE49-F238E27FC236}">
                <a16:creationId xmlns:a16="http://schemas.microsoft.com/office/drawing/2014/main" id="{15B47708-1574-8696-6980-0B8DCBD56E65}"/>
              </a:ext>
            </a:extLst>
          </p:cNvPr>
          <p:cNvPicPr>
            <a:picLocks noChangeAspect="1"/>
          </p:cNvPicPr>
          <p:nvPr/>
        </p:nvPicPr>
        <p:blipFill>
          <a:blip r:embed="rId4"/>
          <a:stretch>
            <a:fillRect/>
          </a:stretch>
        </p:blipFill>
        <p:spPr>
          <a:xfrm>
            <a:off x="985166" y="1000942"/>
            <a:ext cx="6678311" cy="1099173"/>
          </a:xfrm>
          <a:prstGeom prst="rect">
            <a:avLst/>
          </a:prstGeom>
        </p:spPr>
      </p:pic>
      <p:sp>
        <p:nvSpPr>
          <p:cNvPr id="13" name="TextBox 12">
            <a:extLst>
              <a:ext uri="{FF2B5EF4-FFF2-40B4-BE49-F238E27FC236}">
                <a16:creationId xmlns:a16="http://schemas.microsoft.com/office/drawing/2014/main" id="{0A839A7D-0812-035B-570F-6242858286DF}"/>
              </a:ext>
            </a:extLst>
          </p:cNvPr>
          <p:cNvSpPr txBox="1"/>
          <p:nvPr/>
        </p:nvSpPr>
        <p:spPr>
          <a:xfrm>
            <a:off x="398915" y="5903370"/>
            <a:ext cx="11417560" cy="584775"/>
          </a:xfrm>
          <a:prstGeom prst="rect">
            <a:avLst/>
          </a:prstGeom>
          <a:noFill/>
        </p:spPr>
        <p:txBody>
          <a:bodyPr wrap="square" rtlCol="0">
            <a:spAutoFit/>
          </a:bodyPr>
          <a:lstStyle/>
          <a:p>
            <a:r>
              <a:rPr lang="en-US" b="1" u="sng" dirty="0">
                <a:solidFill>
                  <a:srgbClr val="0070C0"/>
                </a:solidFill>
              </a:rPr>
              <a:t>Insights</a:t>
            </a:r>
            <a:r>
              <a:rPr lang="en-US" sz="1400" b="1" dirty="0">
                <a:solidFill>
                  <a:schemeClr val="accent3">
                    <a:lumMod val="50000"/>
                  </a:schemeClr>
                </a:solidFill>
              </a:rPr>
              <a:t>:</a:t>
            </a:r>
            <a:r>
              <a:rPr lang="en-US" sz="1400" dirty="0">
                <a:solidFill>
                  <a:schemeClr val="accent3">
                    <a:lumMod val="50000"/>
                  </a:schemeClr>
                </a:solidFill>
              </a:rPr>
              <a:t> </a:t>
            </a:r>
            <a:r>
              <a:rPr lang="en-US" sz="1400" kern="100" dirty="0">
                <a:latin typeface="Calibri" panose="020F0502020204030204" pitchFamily="34" charset="0"/>
                <a:ea typeface="Calibri" panose="020F0502020204030204" pitchFamily="34" charset="0"/>
                <a:cs typeface="Calibri" panose="020F0502020204030204" pitchFamily="34" charset="0"/>
              </a:rPr>
              <a:t>Evaluates financial efficiency and highlights areas for improvement in production budgeting.</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endParaRPr lang="en-IN" sz="1400"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227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381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tx1">
                    <a:lumMod val="75000"/>
                    <a:lumOff val="25000"/>
                  </a:schemeClr>
                </a:solidFill>
              </a:rPr>
              <a:t>Power BI Dashboard</a:t>
            </a:r>
            <a:endParaRPr lang="en-US" sz="24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5" name="Picture 4">
            <a:extLst>
              <a:ext uri="{FF2B5EF4-FFF2-40B4-BE49-F238E27FC236}">
                <a16:creationId xmlns:a16="http://schemas.microsoft.com/office/drawing/2014/main" id="{73A7DAE4-E187-2C90-907E-94CEBAAFA455}"/>
              </a:ext>
            </a:extLst>
          </p:cNvPr>
          <p:cNvPicPr>
            <a:picLocks noChangeAspect="1"/>
          </p:cNvPicPr>
          <p:nvPr/>
        </p:nvPicPr>
        <p:blipFill>
          <a:blip r:embed="rId3"/>
          <a:stretch>
            <a:fillRect/>
          </a:stretch>
        </p:blipFill>
        <p:spPr>
          <a:xfrm>
            <a:off x="712235" y="855297"/>
            <a:ext cx="10463016" cy="5840574"/>
          </a:xfrm>
          <a:prstGeom prst="rect">
            <a:avLst/>
          </a:prstGeom>
        </p:spPr>
      </p:pic>
    </p:spTree>
    <p:extLst>
      <p:ext uri="{BB962C8B-B14F-4D97-AF65-F5344CB8AC3E}">
        <p14:creationId xmlns:p14="http://schemas.microsoft.com/office/powerpoint/2010/main" val="227547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381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tx1">
                    <a:lumMod val="75000"/>
                    <a:lumOff val="25000"/>
                  </a:schemeClr>
                </a:solidFill>
              </a:rPr>
              <a:t>Power BI Dashboard</a:t>
            </a:r>
            <a:endParaRPr lang="en-US" sz="24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2DF12579-5E8D-1DEA-7695-63AC3EDBA76C}"/>
              </a:ext>
            </a:extLst>
          </p:cNvPr>
          <p:cNvPicPr>
            <a:picLocks noChangeAspect="1"/>
          </p:cNvPicPr>
          <p:nvPr/>
        </p:nvPicPr>
        <p:blipFill>
          <a:blip r:embed="rId3"/>
          <a:stretch>
            <a:fillRect/>
          </a:stretch>
        </p:blipFill>
        <p:spPr>
          <a:xfrm>
            <a:off x="1399592" y="855297"/>
            <a:ext cx="9615385" cy="5577254"/>
          </a:xfrm>
          <a:prstGeom prst="rect">
            <a:avLst/>
          </a:prstGeom>
        </p:spPr>
      </p:pic>
    </p:spTree>
    <p:extLst>
      <p:ext uri="{BB962C8B-B14F-4D97-AF65-F5344CB8AC3E}">
        <p14:creationId xmlns:p14="http://schemas.microsoft.com/office/powerpoint/2010/main" val="268834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3CEA60E-010C-1358-E092-96EE84BD5956}"/>
              </a:ext>
            </a:extLst>
          </p:cNvPr>
          <p:cNvSpPr txBox="1"/>
          <p:nvPr/>
        </p:nvSpPr>
        <p:spPr>
          <a:xfrm>
            <a:off x="606490" y="1164510"/>
            <a:ext cx="11094098" cy="4616648"/>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Business Problem:</a:t>
            </a:r>
          </a:p>
          <a:p>
            <a:br>
              <a:rPr lang="en-US" b="1" dirty="0">
                <a:latin typeface="Cambria Math" panose="02040503050406030204" pitchFamily="18" charset="0"/>
                <a:ea typeface="Cambria Math" panose="02040503050406030204" pitchFamily="18" charset="0"/>
              </a:rPr>
            </a:br>
            <a:r>
              <a:rPr lang="en-US" dirty="0">
                <a:latin typeface="Cambria Math" panose="02040503050406030204" pitchFamily="18" charset="0"/>
                <a:ea typeface="Cambria Math" panose="02040503050406030204" pitchFamily="18" charset="0"/>
              </a:rPr>
              <a:t>A Bollywood production company aims to enhance its profitability by analyzing historical movie performance data. This analysis will focus on key factors such as genre performance, release timing, and star power to inform future film production and marketing strategies.</a:t>
            </a:r>
          </a:p>
          <a:p>
            <a:endParaRPr lang="en-US" dirty="0">
              <a:latin typeface="Cambria Math" panose="02040503050406030204" pitchFamily="18" charset="0"/>
              <a:ea typeface="Cambria Math" panose="02040503050406030204" pitchFamily="18" charset="0"/>
            </a:endParaRPr>
          </a:p>
          <a:p>
            <a:r>
              <a:rPr lang="en-US" sz="2000" b="1" dirty="0">
                <a:latin typeface="Cambria Math" panose="02040503050406030204" pitchFamily="18" charset="0"/>
                <a:ea typeface="Cambria Math" panose="02040503050406030204" pitchFamily="18" charset="0"/>
              </a:rPr>
              <a:t>Objectives:</a:t>
            </a:r>
            <a:endParaRPr lang="en-US" b="1" dirty="0">
              <a:latin typeface="Cambria Math" panose="02040503050406030204" pitchFamily="18" charset="0"/>
              <a:ea typeface="Cambria Math" panose="02040503050406030204" pitchFamily="18" charset="0"/>
            </a:endParaRPr>
          </a:p>
          <a:p>
            <a:pPr>
              <a:lnSpc>
                <a:spcPct val="150000"/>
              </a:lnSpc>
              <a:buFont typeface="+mj-lt"/>
              <a:buAutoNum type="arabicPeriod"/>
            </a:pPr>
            <a:r>
              <a:rPr lang="en-US" sz="1600" dirty="0">
                <a:latin typeface="Cambria Math" panose="02040503050406030204" pitchFamily="18" charset="0"/>
                <a:ea typeface="Cambria Math" panose="02040503050406030204" pitchFamily="18" charset="0"/>
              </a:rPr>
              <a:t>Analyze Genre Performance: Identify which movie genres generate the highest and lowest average revenue.</a:t>
            </a:r>
          </a:p>
          <a:p>
            <a:pPr>
              <a:lnSpc>
                <a:spcPct val="150000"/>
              </a:lnSpc>
              <a:buFont typeface="+mj-lt"/>
              <a:buAutoNum type="arabicPeriod"/>
            </a:pPr>
            <a:r>
              <a:rPr lang="en-US" sz="1600" dirty="0">
                <a:latin typeface="Cambria Math" panose="02040503050406030204" pitchFamily="18" charset="0"/>
                <a:ea typeface="Cambria Math" panose="02040503050406030204" pitchFamily="18" charset="0"/>
              </a:rPr>
              <a:t>Evaluate Release Period Impact: Assess how different release periods influence movie revenue and profitability.</a:t>
            </a:r>
          </a:p>
          <a:p>
            <a:pPr>
              <a:lnSpc>
                <a:spcPct val="150000"/>
              </a:lnSpc>
              <a:buFont typeface="+mj-lt"/>
              <a:buAutoNum type="arabicPeriod"/>
            </a:pPr>
            <a:r>
              <a:rPr lang="en-US" sz="1600" dirty="0">
                <a:latin typeface="Cambria Math" panose="02040503050406030204" pitchFamily="18" charset="0"/>
                <a:ea typeface="Cambria Math" panose="02040503050406030204" pitchFamily="18" charset="0"/>
              </a:rPr>
              <a:t>Franchise vs. Standalone Performance: Compare the financial performance of franchise movies versus standalone films.</a:t>
            </a:r>
          </a:p>
          <a:p>
            <a:pPr>
              <a:lnSpc>
                <a:spcPct val="150000"/>
              </a:lnSpc>
              <a:buFont typeface="+mj-lt"/>
              <a:buAutoNum type="arabicPeriod"/>
            </a:pPr>
            <a:r>
              <a:rPr lang="en-US" sz="1600" dirty="0">
                <a:latin typeface="Cambria Math" panose="02040503050406030204" pitchFamily="18" charset="0"/>
                <a:ea typeface="Cambria Math" panose="02040503050406030204" pitchFamily="18" charset="0"/>
              </a:rPr>
              <a:t>Star Power vs. New Talent: Analyze the impact of established stars versus new talent on movie revenue.</a:t>
            </a:r>
          </a:p>
          <a:p>
            <a:pPr>
              <a:lnSpc>
                <a:spcPct val="150000"/>
              </a:lnSpc>
              <a:buFont typeface="+mj-lt"/>
              <a:buAutoNum type="arabicPeriod"/>
            </a:pPr>
            <a:r>
              <a:rPr lang="en-US" sz="1600" dirty="0">
                <a:latin typeface="Cambria Math" panose="02040503050406030204" pitchFamily="18" charset="0"/>
                <a:ea typeface="Cambria Math" panose="02040503050406030204" pitchFamily="18" charset="0"/>
              </a:rPr>
              <a:t>Remakes vs. Original Movies: Examine the financial performance of remakes compared to original movies.</a:t>
            </a:r>
          </a:p>
          <a:p>
            <a:pPr>
              <a:lnSpc>
                <a:spcPct val="150000"/>
              </a:lnSpc>
              <a:buFont typeface="+mj-lt"/>
              <a:buAutoNum type="arabicPeriod"/>
            </a:pPr>
            <a:r>
              <a:rPr lang="en-US" sz="1600" dirty="0">
                <a:latin typeface="Cambria Math" panose="02040503050406030204" pitchFamily="18" charset="0"/>
                <a:ea typeface="Cambria Math" panose="02040503050406030204" pitchFamily="18" charset="0"/>
              </a:rPr>
              <a:t>Budget vs. Revenue Analysis: Assess the relationship between production budgets and box office revenue.</a:t>
            </a:r>
          </a:p>
          <a:p>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3CEA60E-010C-1358-E092-96EE84BD5956}"/>
              </a:ext>
            </a:extLst>
          </p:cNvPr>
          <p:cNvSpPr txBox="1"/>
          <p:nvPr/>
        </p:nvSpPr>
        <p:spPr>
          <a:xfrm>
            <a:off x="1455576" y="1362297"/>
            <a:ext cx="7359061" cy="2031325"/>
          </a:xfrm>
          <a:prstGeom prst="rect">
            <a:avLst/>
          </a:prstGeom>
          <a:noFill/>
        </p:spPr>
        <p:txBody>
          <a:bodyPr wrap="square" rtlCol="0">
            <a:spAutoFit/>
          </a:bodyPr>
          <a:lstStyle/>
          <a:p>
            <a:pPr marL="342900" indent="-342900">
              <a:buFont typeface="Wingdings" panose="05000000000000000000" pitchFamily="2" charset="2"/>
              <a:buChar char="v"/>
            </a:pPr>
            <a:r>
              <a:rPr lang="en-US" b="1" dirty="0">
                <a:latin typeface="Cambria Math" panose="02040503050406030204" pitchFamily="18" charset="0"/>
                <a:ea typeface="Cambria Math" panose="02040503050406030204" pitchFamily="18" charset="0"/>
              </a:rPr>
              <a:t>Data Source</a:t>
            </a:r>
            <a:r>
              <a:rPr lang="en-US" dirty="0">
                <a:latin typeface="Cambria Math" panose="02040503050406030204" pitchFamily="18" charset="0"/>
                <a:ea typeface="Cambria Math" panose="02040503050406030204" pitchFamily="18" charset="0"/>
              </a:rPr>
              <a:t>: Bollywood Movie Dataset (sourced from Kaggle)</a:t>
            </a:r>
          </a:p>
          <a:p>
            <a:endParaRPr lang="en-US"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v"/>
            </a:pPr>
            <a:r>
              <a:rPr lang="en-US" b="1" dirty="0">
                <a:latin typeface="Cambria Math" panose="02040503050406030204" pitchFamily="18" charset="0"/>
                <a:ea typeface="Cambria Math" panose="02040503050406030204" pitchFamily="18" charset="0"/>
              </a:rPr>
              <a:t>Tools</a:t>
            </a:r>
            <a:r>
              <a:rPr lang="en-US" dirty="0">
                <a:latin typeface="Cambria Math" panose="02040503050406030204" pitchFamily="18" charset="0"/>
                <a:ea typeface="Cambria Math" panose="02040503050406030204" pitchFamily="18" charset="0"/>
              </a:rPr>
              <a:t>:</a:t>
            </a:r>
          </a:p>
          <a:p>
            <a:pPr marL="742950" lvl="1" indent="-285750">
              <a:buFont typeface="Arial" panose="020B0604020202020204" pitchFamily="34" charset="0"/>
              <a:buChar char="•"/>
            </a:pPr>
            <a:r>
              <a:rPr lang="en-US" b="1" dirty="0">
                <a:latin typeface="Cambria Math" panose="02040503050406030204" pitchFamily="18" charset="0"/>
                <a:ea typeface="Cambria Math" panose="02040503050406030204" pitchFamily="18" charset="0"/>
              </a:rPr>
              <a:t>MySQL</a:t>
            </a:r>
            <a:r>
              <a:rPr lang="en-US" dirty="0">
                <a:latin typeface="Cambria Math" panose="02040503050406030204" pitchFamily="18" charset="0"/>
                <a:ea typeface="Cambria Math" panose="02040503050406030204" pitchFamily="18" charset="0"/>
              </a:rPr>
              <a:t>: For data extraction and analysis</a:t>
            </a:r>
          </a:p>
          <a:p>
            <a:pPr marL="742950" lvl="1" indent="-285750">
              <a:buFont typeface="Arial" panose="020B0604020202020204" pitchFamily="34" charset="0"/>
              <a:buChar char="•"/>
            </a:pPr>
            <a:r>
              <a:rPr lang="en-US" b="1" dirty="0">
                <a:latin typeface="Cambria Math" panose="02040503050406030204" pitchFamily="18" charset="0"/>
                <a:ea typeface="Cambria Math" panose="02040503050406030204" pitchFamily="18" charset="0"/>
              </a:rPr>
              <a:t>Power BI</a:t>
            </a:r>
            <a:r>
              <a:rPr lang="en-US" dirty="0">
                <a:latin typeface="Cambria Math" panose="02040503050406030204" pitchFamily="18" charset="0"/>
                <a:ea typeface="Cambria Math" panose="02040503050406030204" pitchFamily="18" charset="0"/>
              </a:rPr>
              <a:t>: For creating visualizations and dashboards</a:t>
            </a:r>
          </a:p>
          <a:p>
            <a:pPr marL="742950" lvl="1" indent="-285750">
              <a:buFont typeface="Arial" panose="020B0604020202020204" pitchFamily="34" charset="0"/>
              <a:buChar char="•"/>
            </a:pPr>
            <a:r>
              <a:rPr lang="en-US" b="1" dirty="0">
                <a:latin typeface="Cambria Math" panose="02040503050406030204" pitchFamily="18" charset="0"/>
                <a:ea typeface="Cambria Math" panose="02040503050406030204" pitchFamily="18" charset="0"/>
              </a:rPr>
              <a:t>Excel</a:t>
            </a:r>
            <a:r>
              <a:rPr lang="en-US" dirty="0">
                <a:latin typeface="Cambria Math" panose="02040503050406030204" pitchFamily="18" charset="0"/>
                <a:ea typeface="Cambria Math" panose="02040503050406030204" pitchFamily="18" charset="0"/>
              </a:rPr>
              <a:t>: For initial data checks</a:t>
            </a:r>
          </a:p>
          <a:p>
            <a:endParaRPr lang="en-IN" dirty="0">
              <a:latin typeface="Cambria Math" panose="02040503050406030204" pitchFamily="18" charset="0"/>
              <a:ea typeface="Cambria Math" panose="02040503050406030204" pitchFamily="18" charset="0"/>
            </a:endParaRPr>
          </a:p>
        </p:txBody>
      </p:sp>
      <p:sp>
        <p:nvSpPr>
          <p:cNvPr id="7" name="Rectangle: Rounded Corners 6">
            <a:extLst>
              <a:ext uri="{FF2B5EF4-FFF2-40B4-BE49-F238E27FC236}">
                <a16:creationId xmlns:a16="http://schemas.microsoft.com/office/drawing/2014/main" id="{F971239E-0F8A-F745-203A-D1E0ABC4904B}"/>
              </a:ext>
            </a:extLst>
          </p:cNvPr>
          <p:cNvSpPr/>
          <p:nvPr/>
        </p:nvSpPr>
        <p:spPr>
          <a:xfrm>
            <a:off x="1365772" y="4805265"/>
            <a:ext cx="8270827" cy="1529837"/>
          </a:xfrm>
          <a:prstGeom prst="roundRect">
            <a:avLst/>
          </a:prstGeom>
          <a:gradFill flip="none" rotWithShape="1">
            <a:gsLst>
              <a:gs pos="0">
                <a:schemeClr val="bg1">
                  <a:shade val="30000"/>
                  <a:satMod val="115000"/>
                  <a:lumMod val="96000"/>
                </a:schemeClr>
              </a:gs>
              <a:gs pos="50000">
                <a:schemeClr val="bg1">
                  <a:shade val="67500"/>
                  <a:satMod val="115000"/>
                </a:schemeClr>
              </a:gs>
              <a:gs pos="100000">
                <a:schemeClr val="bg1">
                  <a:shade val="100000"/>
                  <a:satMod val="115000"/>
                </a:schemeClr>
              </a:gs>
            </a:gsLst>
            <a:path path="circle">
              <a:fillToRect l="50000" t="50000" r="50000" b="50000"/>
            </a:path>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B414CA4F-B09E-7F68-75CB-F17A1A33B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802" y="4719836"/>
            <a:ext cx="1551734" cy="1551734"/>
          </a:xfrm>
          <a:prstGeom prst="rect">
            <a:avLst/>
          </a:prstGeom>
        </p:spPr>
      </p:pic>
      <p:sp>
        <p:nvSpPr>
          <p:cNvPr id="10" name="TextBox 9">
            <a:extLst>
              <a:ext uri="{FF2B5EF4-FFF2-40B4-BE49-F238E27FC236}">
                <a16:creationId xmlns:a16="http://schemas.microsoft.com/office/drawing/2014/main" id="{3237B56B-1172-3A1F-25D2-42842E3C9BEE}"/>
              </a:ext>
            </a:extLst>
          </p:cNvPr>
          <p:cNvSpPr txBox="1"/>
          <p:nvPr/>
        </p:nvSpPr>
        <p:spPr>
          <a:xfrm>
            <a:off x="1591133" y="4410732"/>
            <a:ext cx="1506630" cy="369332"/>
          </a:xfrm>
          <a:prstGeom prst="rect">
            <a:avLst/>
          </a:prstGeom>
          <a:noFill/>
        </p:spPr>
        <p:txBody>
          <a:bodyPr wrap="square">
            <a:spAutoFit/>
          </a:bodyPr>
          <a:lstStyle/>
          <a:p>
            <a:r>
              <a:rPr lang="en-US" b="1" dirty="0">
                <a:latin typeface="Cambria Math" panose="02040503050406030204" pitchFamily="18" charset="0"/>
                <a:ea typeface="Cambria Math" panose="02040503050406030204" pitchFamily="18" charset="0"/>
              </a:rPr>
              <a:t>Tools Used</a:t>
            </a:r>
            <a:endParaRPr lang="en-IN" dirty="0"/>
          </a:p>
        </p:txBody>
      </p:sp>
      <p:pic>
        <p:nvPicPr>
          <p:cNvPr id="13" name="Picture 12">
            <a:extLst>
              <a:ext uri="{FF2B5EF4-FFF2-40B4-BE49-F238E27FC236}">
                <a16:creationId xmlns:a16="http://schemas.microsoft.com/office/drawing/2014/main" id="{25ADB0B8-218B-079A-4DCE-97EA463A9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820" y="4917248"/>
            <a:ext cx="2056729" cy="1156910"/>
          </a:xfrm>
          <a:prstGeom prst="rect">
            <a:avLst/>
          </a:prstGeom>
        </p:spPr>
      </p:pic>
      <p:pic>
        <p:nvPicPr>
          <p:cNvPr id="16" name="Picture 15">
            <a:extLst>
              <a:ext uri="{FF2B5EF4-FFF2-40B4-BE49-F238E27FC236}">
                <a16:creationId xmlns:a16="http://schemas.microsoft.com/office/drawing/2014/main" id="{103B1A7A-710D-1A83-B8E6-080EE3707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9496" y="4396265"/>
            <a:ext cx="2056729" cy="2056729"/>
          </a:xfrm>
          <a:prstGeom prst="rect">
            <a:avLst/>
          </a:prstGeom>
        </p:spPr>
      </p:pic>
    </p:spTree>
    <p:extLst>
      <p:ext uri="{BB962C8B-B14F-4D97-AF65-F5344CB8AC3E}">
        <p14:creationId xmlns:p14="http://schemas.microsoft.com/office/powerpoint/2010/main" val="355520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3CEA60E-010C-1358-E092-96EE84BD5956}"/>
              </a:ext>
            </a:extLst>
          </p:cNvPr>
          <p:cNvSpPr txBox="1"/>
          <p:nvPr/>
        </p:nvSpPr>
        <p:spPr>
          <a:xfrm>
            <a:off x="869302" y="866168"/>
            <a:ext cx="5540829" cy="4899868"/>
          </a:xfrm>
          <a:prstGeom prst="rect">
            <a:avLst/>
          </a:prstGeom>
          <a:noFill/>
        </p:spPr>
        <p:txBody>
          <a:bodyPr wrap="square" rtlCol="0">
            <a:spAutoFit/>
          </a:bodyPr>
          <a:lstStyle/>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Movie Name</a:t>
            </a:r>
            <a:r>
              <a:rPr lang="en-US" sz="1400" dirty="0">
                <a:latin typeface="Cambria Math" panose="02040503050406030204" pitchFamily="18" charset="0"/>
                <a:ea typeface="Cambria Math" panose="02040503050406030204" pitchFamily="18" charset="0"/>
              </a:rPr>
              <a:t>: Title of the movie (e.g., </a:t>
            </a:r>
            <a:r>
              <a:rPr lang="en-US" sz="1400" i="1" dirty="0">
                <a:latin typeface="Cambria Math" panose="02040503050406030204" pitchFamily="18" charset="0"/>
                <a:ea typeface="Cambria Math" panose="02040503050406030204" pitchFamily="18" charset="0"/>
              </a:rPr>
              <a:t>Golden Boys</a:t>
            </a:r>
            <a:r>
              <a:rPr lang="en-US" sz="1400" dirty="0">
                <a:latin typeface="Cambria Math" panose="02040503050406030204" pitchFamily="18" charset="0"/>
                <a:ea typeface="Cambria Math" panose="02040503050406030204" pitchFamily="18" charset="0"/>
              </a:rPr>
              <a:t>).</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Release Period</a:t>
            </a:r>
            <a:r>
              <a:rPr lang="en-US" sz="1400" dirty="0">
                <a:latin typeface="Cambria Math" panose="02040503050406030204" pitchFamily="18" charset="0"/>
                <a:ea typeface="Cambria Math" panose="02040503050406030204" pitchFamily="18" charset="0"/>
              </a:rPr>
              <a:t>: Timing of release (e.g., Normal).</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Remake</a:t>
            </a:r>
            <a:r>
              <a:rPr lang="en-US" sz="1400" dirty="0">
                <a:latin typeface="Cambria Math" panose="02040503050406030204" pitchFamily="18" charset="0"/>
                <a:ea typeface="Cambria Math" panose="02040503050406030204" pitchFamily="18" charset="0"/>
              </a:rPr>
              <a:t>: Indicates if the movie is a remake (Yes/No).</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Franchise</a:t>
            </a:r>
            <a:r>
              <a:rPr lang="en-US" sz="1400" dirty="0">
                <a:latin typeface="Cambria Math" panose="02040503050406030204" pitchFamily="18" charset="0"/>
                <a:ea typeface="Cambria Math" panose="02040503050406030204" pitchFamily="18" charset="0"/>
              </a:rPr>
              <a:t>: Part of a franchise (Yes/No).</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Genre</a:t>
            </a:r>
            <a:r>
              <a:rPr lang="en-US" sz="1400" dirty="0">
                <a:latin typeface="Cambria Math" panose="02040503050406030204" pitchFamily="18" charset="0"/>
                <a:ea typeface="Cambria Math" panose="02040503050406030204" pitchFamily="18" charset="0"/>
              </a:rPr>
              <a:t>: Type of movie (e.g., Action, Comedy).</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New Actor</a:t>
            </a:r>
            <a:r>
              <a:rPr lang="en-US" sz="1400" dirty="0">
                <a:latin typeface="Cambria Math" panose="02040503050406030204" pitchFamily="18" charset="0"/>
                <a:ea typeface="Cambria Math" panose="02040503050406030204" pitchFamily="18" charset="0"/>
              </a:rPr>
              <a:t>: Is the lead actor new? (Yes/No).</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New Director</a:t>
            </a:r>
            <a:r>
              <a:rPr lang="en-US" sz="1400" dirty="0">
                <a:latin typeface="Cambria Math" panose="02040503050406030204" pitchFamily="18" charset="0"/>
                <a:ea typeface="Cambria Math" panose="02040503050406030204" pitchFamily="18" charset="0"/>
              </a:rPr>
              <a:t>: Is the director new? (Yes/No).</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New Music Director</a:t>
            </a:r>
            <a:r>
              <a:rPr lang="en-US" sz="1400" dirty="0">
                <a:latin typeface="Cambria Math" panose="02040503050406030204" pitchFamily="18" charset="0"/>
                <a:ea typeface="Cambria Math" panose="02040503050406030204" pitchFamily="18" charset="0"/>
              </a:rPr>
              <a:t>: Is the music director new? (Yes/No).</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Lead Star</a:t>
            </a:r>
            <a:r>
              <a:rPr lang="en-US" sz="1400" dirty="0">
                <a:latin typeface="Cambria Math" panose="02040503050406030204" pitchFamily="18" charset="0"/>
                <a:ea typeface="Cambria Math" panose="02040503050406030204" pitchFamily="18" charset="0"/>
              </a:rPr>
              <a:t>: Name of the lead actor.</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Director</a:t>
            </a:r>
            <a:r>
              <a:rPr lang="en-US" sz="1400" dirty="0">
                <a:latin typeface="Cambria Math" panose="02040503050406030204" pitchFamily="18" charset="0"/>
                <a:ea typeface="Cambria Math" panose="02040503050406030204" pitchFamily="18" charset="0"/>
              </a:rPr>
              <a:t>: Name of the director.</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Music Director</a:t>
            </a:r>
            <a:r>
              <a:rPr lang="en-US" sz="1400" dirty="0">
                <a:latin typeface="Cambria Math" panose="02040503050406030204" pitchFamily="18" charset="0"/>
                <a:ea typeface="Cambria Math" panose="02040503050406030204" pitchFamily="18" charset="0"/>
              </a:rPr>
              <a:t>: Name of the music director.</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Number of Screens</a:t>
            </a:r>
            <a:r>
              <a:rPr lang="en-US" sz="1400" dirty="0">
                <a:latin typeface="Cambria Math" panose="02040503050406030204" pitchFamily="18" charset="0"/>
                <a:ea typeface="Cambria Math" panose="02040503050406030204" pitchFamily="18" charset="0"/>
              </a:rPr>
              <a:t>: Total screens for release.</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Revenue (INR)</a:t>
            </a:r>
            <a:r>
              <a:rPr lang="en-US" sz="1400" dirty="0">
                <a:latin typeface="Cambria Math" panose="02040503050406030204" pitchFamily="18" charset="0"/>
                <a:ea typeface="Cambria Math" panose="02040503050406030204" pitchFamily="18" charset="0"/>
              </a:rPr>
              <a:t>: Total revenue earned (e.g., 5,000,000 INR).</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Budget (INR)</a:t>
            </a:r>
            <a:r>
              <a:rPr lang="en-US" sz="1400" dirty="0">
                <a:latin typeface="Cambria Math" panose="02040503050406030204" pitchFamily="18" charset="0"/>
                <a:ea typeface="Cambria Math" panose="02040503050406030204" pitchFamily="18" charset="0"/>
              </a:rPr>
              <a:t>: Total production budget (e.g., 85,000 INR).</a:t>
            </a:r>
          </a:p>
          <a:p>
            <a:pPr>
              <a:lnSpc>
                <a:spcPct val="150000"/>
              </a:lnSpc>
              <a:buFont typeface="+mj-lt"/>
              <a:buAutoNum type="arabicPeriod"/>
            </a:pPr>
            <a:r>
              <a:rPr lang="en-US" sz="1400" b="1" dirty="0">
                <a:latin typeface="Cambria Math" panose="02040503050406030204" pitchFamily="18" charset="0"/>
                <a:ea typeface="Cambria Math" panose="02040503050406030204" pitchFamily="18" charset="0"/>
              </a:rPr>
              <a:t>Profit(INR) : (Revenue – Budget)</a:t>
            </a:r>
          </a:p>
        </p:txBody>
      </p:sp>
      <p:pic>
        <p:nvPicPr>
          <p:cNvPr id="5" name="Picture 4">
            <a:extLst>
              <a:ext uri="{FF2B5EF4-FFF2-40B4-BE49-F238E27FC236}">
                <a16:creationId xmlns:a16="http://schemas.microsoft.com/office/drawing/2014/main" id="{C7FD95B2-E82C-D714-80F0-EFDB45F5C79E}"/>
              </a:ext>
            </a:extLst>
          </p:cNvPr>
          <p:cNvPicPr>
            <a:picLocks noChangeAspect="1"/>
          </p:cNvPicPr>
          <p:nvPr/>
        </p:nvPicPr>
        <p:blipFill>
          <a:blip r:embed="rId3"/>
          <a:stretch>
            <a:fillRect/>
          </a:stretch>
        </p:blipFill>
        <p:spPr>
          <a:xfrm>
            <a:off x="6907047" y="814035"/>
            <a:ext cx="3559333" cy="4829576"/>
          </a:xfrm>
          <a:prstGeom prst="rect">
            <a:avLst/>
          </a:prstGeom>
        </p:spPr>
      </p:pic>
    </p:spTree>
    <p:extLst>
      <p:ext uri="{BB962C8B-B14F-4D97-AF65-F5344CB8AC3E}">
        <p14:creationId xmlns:p14="http://schemas.microsoft.com/office/powerpoint/2010/main" val="130924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5FF4455C-10AA-42BA-8164-64A3915FD844}"/>
              </a:ext>
            </a:extLst>
          </p:cNvPr>
          <p:cNvSpPr txBox="1"/>
          <p:nvPr/>
        </p:nvSpPr>
        <p:spPr>
          <a:xfrm>
            <a:off x="4086225" y="1200777"/>
            <a:ext cx="3796389" cy="830997"/>
          </a:xfrm>
          <a:prstGeom prst="rect">
            <a:avLst/>
          </a:prstGeom>
          <a:noFill/>
        </p:spPr>
        <p:txBody>
          <a:bodyPr wrap="square" rtlCol="0">
            <a:spAutoFit/>
          </a:bodyPr>
          <a:lstStyle/>
          <a:p>
            <a:r>
              <a:rPr lang="en-IN" sz="4800" b="1" dirty="0">
                <a:solidFill>
                  <a:schemeClr val="tx1">
                    <a:lumMod val="75000"/>
                    <a:lumOff val="25000"/>
                  </a:schemeClr>
                </a:solidFill>
              </a:rPr>
              <a:t>Data Analysis</a:t>
            </a:r>
            <a:endParaRPr lang="en-IN" sz="3200" dirty="0"/>
          </a:p>
        </p:txBody>
      </p:sp>
      <p:pic>
        <p:nvPicPr>
          <p:cNvPr id="6" name="Picture 5">
            <a:extLst>
              <a:ext uri="{FF2B5EF4-FFF2-40B4-BE49-F238E27FC236}">
                <a16:creationId xmlns:a16="http://schemas.microsoft.com/office/drawing/2014/main" id="{363986FD-C24D-E962-5282-08E238489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533" y="4692522"/>
            <a:ext cx="1964261" cy="1810139"/>
          </a:xfrm>
          <a:prstGeom prst="rect">
            <a:avLst/>
          </a:prstGeom>
        </p:spPr>
      </p:pic>
      <p:pic>
        <p:nvPicPr>
          <p:cNvPr id="10" name="Picture 9">
            <a:extLst>
              <a:ext uri="{FF2B5EF4-FFF2-40B4-BE49-F238E27FC236}">
                <a16:creationId xmlns:a16="http://schemas.microsoft.com/office/drawing/2014/main" id="{BC6E7197-A52A-E44C-E842-189D3F3AB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742386"/>
            <a:ext cx="1964261" cy="1861803"/>
          </a:xfrm>
          <a:prstGeom prst="rect">
            <a:avLst/>
          </a:prstGeom>
        </p:spPr>
      </p:pic>
      <p:sp>
        <p:nvSpPr>
          <p:cNvPr id="13" name="TextBox 12">
            <a:extLst>
              <a:ext uri="{FF2B5EF4-FFF2-40B4-BE49-F238E27FC236}">
                <a16:creationId xmlns:a16="http://schemas.microsoft.com/office/drawing/2014/main" id="{967E6DF5-EEF5-E5C0-163F-743AE151F045}"/>
              </a:ext>
            </a:extLst>
          </p:cNvPr>
          <p:cNvSpPr txBox="1"/>
          <p:nvPr/>
        </p:nvSpPr>
        <p:spPr>
          <a:xfrm>
            <a:off x="2692348" y="2379307"/>
            <a:ext cx="7456539" cy="3139321"/>
          </a:xfrm>
          <a:prstGeom prst="rect">
            <a:avLst/>
          </a:prstGeom>
          <a:noFill/>
        </p:spPr>
        <p:txBody>
          <a:bodyPr wrap="square" rtlCol="0">
            <a:spAutoFit/>
          </a:bodyPr>
          <a:lstStyle/>
          <a:p>
            <a:pPr marL="342900" indent="-342900">
              <a:lnSpc>
                <a:spcPct val="150000"/>
              </a:lnSpc>
              <a:buFont typeface="+mj-lt"/>
              <a:buAutoNum type="arabicPeriod"/>
            </a:pPr>
            <a:r>
              <a:rPr lang="en-IN" sz="2000" dirty="0">
                <a:latin typeface="Cambria Math" panose="02040503050406030204" pitchFamily="18" charset="0"/>
                <a:ea typeface="Cambria Math" panose="02040503050406030204" pitchFamily="18" charset="0"/>
              </a:rPr>
              <a:t>Revenue Performance by Genre</a:t>
            </a:r>
          </a:p>
          <a:p>
            <a:pPr marL="342900" indent="-342900">
              <a:lnSpc>
                <a:spcPct val="150000"/>
              </a:lnSpc>
              <a:buFont typeface="+mj-lt"/>
              <a:buAutoNum type="arabicPeriod"/>
            </a:pPr>
            <a:r>
              <a:rPr lang="en-US" sz="2000" dirty="0">
                <a:latin typeface="Cambria Math" panose="02040503050406030204" pitchFamily="18" charset="0"/>
                <a:ea typeface="Cambria Math" panose="02040503050406030204" pitchFamily="18" charset="0"/>
              </a:rPr>
              <a:t>Impact of Release Period on Revenue</a:t>
            </a:r>
          </a:p>
          <a:p>
            <a:pPr marL="342900" indent="-342900">
              <a:lnSpc>
                <a:spcPct val="150000"/>
              </a:lnSpc>
              <a:buFont typeface="+mj-lt"/>
              <a:buAutoNum type="arabicPeriod"/>
            </a:pPr>
            <a:r>
              <a:rPr lang="en-IN" sz="2000" dirty="0">
                <a:latin typeface="Cambria Math" panose="02040503050406030204" pitchFamily="18" charset="0"/>
                <a:ea typeface="Cambria Math" panose="02040503050406030204" pitchFamily="18" charset="0"/>
              </a:rPr>
              <a:t>Franchise vs. Standalone Performance</a:t>
            </a:r>
          </a:p>
          <a:p>
            <a:pPr marL="342900" indent="-342900">
              <a:lnSpc>
                <a:spcPct val="150000"/>
              </a:lnSpc>
              <a:buFont typeface="+mj-lt"/>
              <a:buAutoNum type="arabicPeriod"/>
            </a:pPr>
            <a:r>
              <a:rPr lang="en-US" sz="2000" dirty="0">
                <a:latin typeface="Cambria Math" panose="02040503050406030204" pitchFamily="18" charset="0"/>
                <a:ea typeface="Cambria Math" panose="02040503050406030204" pitchFamily="18" charset="0"/>
              </a:rPr>
              <a:t>Star Power vs. New Talent</a:t>
            </a:r>
          </a:p>
          <a:p>
            <a:pPr marL="342900" indent="-342900">
              <a:lnSpc>
                <a:spcPct val="150000"/>
              </a:lnSpc>
              <a:buFont typeface="+mj-lt"/>
              <a:buAutoNum type="arabicPeriod"/>
            </a:pPr>
            <a:r>
              <a:rPr lang="en-IN" sz="2000" dirty="0">
                <a:latin typeface="Cambria Math" panose="02040503050406030204" pitchFamily="18" charset="0"/>
                <a:ea typeface="Cambria Math" panose="02040503050406030204" pitchFamily="18" charset="0"/>
              </a:rPr>
              <a:t>Remakes vs. Original Movies</a:t>
            </a:r>
          </a:p>
          <a:p>
            <a:pPr marL="342900" indent="-342900">
              <a:lnSpc>
                <a:spcPct val="150000"/>
              </a:lnSpc>
              <a:buFont typeface="+mj-lt"/>
              <a:buAutoNum type="arabicPeriod"/>
            </a:pPr>
            <a:r>
              <a:rPr lang="en-IN" sz="2000" dirty="0">
                <a:latin typeface="Cambria Math" panose="02040503050406030204" pitchFamily="18" charset="0"/>
                <a:ea typeface="Cambria Math" panose="02040503050406030204" pitchFamily="18" charset="0"/>
              </a:rPr>
              <a:t>Budget vs. Revenue Analysis</a:t>
            </a:r>
          </a:p>
          <a:p>
            <a:pPr marL="342900" indent="-342900">
              <a:buFont typeface="+mj-lt"/>
              <a:buAutoNum type="arabicPeriod"/>
            </a:pPr>
            <a:endParaRPr lang="en-IN" dirty="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15F2FB8-BE62-8964-B698-6D6B816D0016}"/>
              </a:ext>
            </a:extLst>
          </p:cNvPr>
          <p:cNvSpPr txBox="1"/>
          <p:nvPr/>
        </p:nvSpPr>
        <p:spPr>
          <a:xfrm>
            <a:off x="691095" y="1101472"/>
            <a:ext cx="6102220" cy="375552"/>
          </a:xfrm>
          <a:prstGeom prst="rect">
            <a:avLst/>
          </a:prstGeom>
          <a:noFill/>
        </p:spPr>
        <p:txBody>
          <a:bodyPr wrap="square">
            <a:spAutoFit/>
          </a:bodyPr>
          <a:lstStyle/>
          <a:p>
            <a:pPr marL="457200" indent="-457200">
              <a:lnSpc>
                <a:spcPct val="107000"/>
              </a:lnSpc>
              <a:spcBef>
                <a:spcPts val="1200"/>
              </a:spcBef>
              <a:buFont typeface="+mj-lt"/>
              <a:buAutoNum type="arabicPeriod"/>
            </a:pPr>
            <a:r>
              <a:rPr lang="en-IN" sz="18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Revenue Performance by Genre</a:t>
            </a:r>
            <a:endParaRPr lang="en-IN"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11E75B-9EB4-128B-6BC3-B26FAD606168}"/>
              </a:ext>
            </a:extLst>
          </p:cNvPr>
          <p:cNvPicPr>
            <a:picLocks noChangeAspect="1"/>
          </p:cNvPicPr>
          <p:nvPr/>
        </p:nvPicPr>
        <p:blipFill>
          <a:blip r:embed="rId3"/>
          <a:stretch>
            <a:fillRect/>
          </a:stretch>
        </p:blipFill>
        <p:spPr>
          <a:xfrm>
            <a:off x="6465822" y="1948115"/>
            <a:ext cx="5116463" cy="3410975"/>
          </a:xfrm>
          <a:prstGeom prst="rect">
            <a:avLst/>
          </a:prstGeom>
        </p:spPr>
      </p:pic>
      <p:sp>
        <p:nvSpPr>
          <p:cNvPr id="7" name="TextBox 6">
            <a:extLst>
              <a:ext uri="{FF2B5EF4-FFF2-40B4-BE49-F238E27FC236}">
                <a16:creationId xmlns:a16="http://schemas.microsoft.com/office/drawing/2014/main" id="{2EA36484-F5EF-C6F6-0A73-C92FFCC5E46C}"/>
              </a:ext>
            </a:extLst>
          </p:cNvPr>
          <p:cNvSpPr txBox="1"/>
          <p:nvPr/>
        </p:nvSpPr>
        <p:spPr>
          <a:xfrm>
            <a:off x="363602" y="2834924"/>
            <a:ext cx="6102220" cy="2637710"/>
          </a:xfrm>
          <a:prstGeom prst="rect">
            <a:avLst/>
          </a:prstGeom>
          <a:noFill/>
        </p:spPr>
        <p:txBody>
          <a:bodyPr wrap="square">
            <a:spAutoFit/>
          </a:bodyPr>
          <a:lstStyle/>
          <a:p>
            <a:pPr marL="457200">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SELECT GENRE,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(REVENUE_INR) AS TOTAL_REVENUE,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ROUND</a:t>
            </a:r>
            <a:r>
              <a:rPr lang="en-IN" sz="1600" kern="100" dirty="0">
                <a:effectLst/>
                <a:latin typeface="Calibri" panose="020F0502020204030204" pitchFamily="34" charset="0"/>
                <a:ea typeface="Calibri" panose="020F0502020204030204" pitchFamily="34" charset="0"/>
                <a:cs typeface="Calibri" panose="020F0502020204030204" pitchFamily="34" charset="0"/>
              </a:rPr>
              <a:t>(AVG(REVENUE_INR) ,2) AS AVERAGE_REVENUE,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(PROFIT) AS PROFIT,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RANK</a:t>
            </a:r>
            <a:r>
              <a:rPr lang="en-IN" sz="1600" kern="100" dirty="0">
                <a:effectLst/>
                <a:latin typeface="Calibri" panose="020F0502020204030204" pitchFamily="34" charset="0"/>
                <a:ea typeface="Calibri" panose="020F0502020204030204" pitchFamily="34" charset="0"/>
                <a:cs typeface="Calibri" panose="020F0502020204030204" pitchFamily="34" charset="0"/>
              </a:rPr>
              <a:t>() OVER(</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ORDER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SUM(PROFIT) </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DESC</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RANKS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FROM BOLLYWOOD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GENRE;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4B7CF4FD-1B62-1ABF-4A42-B12B83DD7688}"/>
              </a:ext>
            </a:extLst>
          </p:cNvPr>
          <p:cNvPicPr>
            <a:picLocks noChangeAspect="1"/>
          </p:cNvPicPr>
          <p:nvPr/>
        </p:nvPicPr>
        <p:blipFill>
          <a:blip r:embed="rId4"/>
          <a:stretch>
            <a:fillRect/>
          </a:stretch>
        </p:blipFill>
        <p:spPr>
          <a:xfrm>
            <a:off x="627552" y="1509694"/>
            <a:ext cx="5515059" cy="1170061"/>
          </a:xfrm>
          <a:prstGeom prst="rect">
            <a:avLst/>
          </a:prstGeom>
        </p:spPr>
      </p:pic>
      <p:sp>
        <p:nvSpPr>
          <p:cNvPr id="13" name="TextBox 12">
            <a:extLst>
              <a:ext uri="{FF2B5EF4-FFF2-40B4-BE49-F238E27FC236}">
                <a16:creationId xmlns:a16="http://schemas.microsoft.com/office/drawing/2014/main" id="{CA5DA020-0C4B-75A4-EC0A-A284D3AFF56C}"/>
              </a:ext>
            </a:extLst>
          </p:cNvPr>
          <p:cNvSpPr txBox="1"/>
          <p:nvPr/>
        </p:nvSpPr>
        <p:spPr>
          <a:xfrm>
            <a:off x="627552" y="5928203"/>
            <a:ext cx="11417560" cy="369332"/>
          </a:xfrm>
          <a:prstGeom prst="rect">
            <a:avLst/>
          </a:prstGeom>
          <a:noFill/>
        </p:spPr>
        <p:txBody>
          <a:bodyPr wrap="square" rtlCol="0">
            <a:spAutoFit/>
          </a:bodyPr>
          <a:lstStyle/>
          <a:p>
            <a:r>
              <a:rPr lang="en-US" b="1" u="sng" dirty="0">
                <a:solidFill>
                  <a:srgbClr val="0070C0"/>
                </a:solidFill>
              </a:rPr>
              <a:t>Insights</a:t>
            </a:r>
            <a:r>
              <a:rPr lang="en-US" sz="1400" b="1" dirty="0">
                <a:solidFill>
                  <a:schemeClr val="accent3">
                    <a:lumMod val="50000"/>
                  </a:schemeClr>
                </a:solidFill>
              </a:rPr>
              <a:t>:</a:t>
            </a:r>
            <a:r>
              <a:rPr lang="en-US" sz="1400" dirty="0">
                <a:solidFill>
                  <a:schemeClr val="accent3">
                    <a:lumMod val="50000"/>
                  </a:schemeClr>
                </a:solidFill>
              </a:rPr>
              <a:t> </a:t>
            </a:r>
            <a:r>
              <a:rPr lang="en-US" sz="1400" kern="100" dirty="0">
                <a:latin typeface="Calibri" panose="020F0502020204030204" pitchFamily="34" charset="0"/>
                <a:ea typeface="Calibri" panose="020F0502020204030204" pitchFamily="34" charset="0"/>
                <a:cs typeface="Calibri" panose="020F0502020204030204" pitchFamily="34" charset="0"/>
              </a:rPr>
              <a:t>Fantasy, Animation, and Suspense genres are highly profitable, returning investment amounts to producers.</a:t>
            </a:r>
            <a:endParaRPr lang="en-IN" sz="1400"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1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15F2FB8-BE62-8964-B698-6D6B816D0016}"/>
              </a:ext>
            </a:extLst>
          </p:cNvPr>
          <p:cNvSpPr txBox="1"/>
          <p:nvPr/>
        </p:nvSpPr>
        <p:spPr>
          <a:xfrm>
            <a:off x="679581" y="1176971"/>
            <a:ext cx="6102220" cy="375552"/>
          </a:xfrm>
          <a:prstGeom prst="rect">
            <a:avLst/>
          </a:prstGeom>
          <a:noFill/>
        </p:spPr>
        <p:txBody>
          <a:bodyPr wrap="square">
            <a:spAutoFit/>
          </a:bodyPr>
          <a:lstStyle/>
          <a:p>
            <a:pPr marL="342900" indent="-342900">
              <a:lnSpc>
                <a:spcPct val="107000"/>
              </a:lnSpc>
              <a:spcBef>
                <a:spcPts val="1200"/>
              </a:spcBef>
              <a:buFont typeface="+mj-lt"/>
              <a:buAutoNum type="arabicPeriod" startAt="2"/>
            </a:pPr>
            <a:r>
              <a:rPr lang="en-IN" b="1" kern="100" dirty="0">
                <a:solidFill>
                  <a:srgbClr val="2F5496"/>
                </a:solidFill>
                <a:latin typeface="Calibri" panose="020F0502020204030204" pitchFamily="34" charset="0"/>
                <a:cs typeface="Times New Roman" panose="02020603050405020304" pitchFamily="18" charset="0"/>
              </a:rPr>
              <a:t>Impact of Release Period on Revenue</a:t>
            </a:r>
          </a:p>
        </p:txBody>
      </p:sp>
      <p:sp>
        <p:nvSpPr>
          <p:cNvPr id="7" name="TextBox 6">
            <a:extLst>
              <a:ext uri="{FF2B5EF4-FFF2-40B4-BE49-F238E27FC236}">
                <a16:creationId xmlns:a16="http://schemas.microsoft.com/office/drawing/2014/main" id="{2EA36484-F5EF-C6F6-0A73-C92FFCC5E46C}"/>
              </a:ext>
            </a:extLst>
          </p:cNvPr>
          <p:cNvSpPr txBox="1"/>
          <p:nvPr/>
        </p:nvSpPr>
        <p:spPr>
          <a:xfrm>
            <a:off x="145913" y="2984437"/>
            <a:ext cx="6102220" cy="3169970"/>
          </a:xfrm>
          <a:prstGeom prst="rect">
            <a:avLst/>
          </a:prstGeom>
          <a:noFill/>
        </p:spPr>
        <p:txBody>
          <a:bodyPr wrap="square">
            <a:spAutoFit/>
          </a:bodyPr>
          <a:lstStyle/>
          <a:p>
            <a:pPr marL="457200">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SELECT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RELEASE_PERIOD,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ROUND</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AVG</a:t>
            </a:r>
            <a:r>
              <a:rPr lang="en-IN" sz="1600" kern="100" dirty="0">
                <a:effectLst/>
                <a:latin typeface="Calibri" panose="020F0502020204030204" pitchFamily="34" charset="0"/>
                <a:ea typeface="Calibri" panose="020F0502020204030204" pitchFamily="34" charset="0"/>
                <a:cs typeface="Calibri" panose="020F0502020204030204" pitchFamily="34" charset="0"/>
              </a:rPr>
              <a:t>(REVENUE_INR)) AS AVERAGE_REVENUE,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(PROFIT) AS TOTAL_PROFIT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NO_MOVIES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(100 * </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600" kern="100" dirty="0">
                <a:effectLst/>
                <a:latin typeface="Calibri" panose="020F0502020204030204" pitchFamily="34" charset="0"/>
                <a:ea typeface="Calibri" panose="020F0502020204030204" pitchFamily="34" charset="0"/>
                <a:cs typeface="Calibri" panose="020F0502020204030204" pitchFamily="34" charset="0"/>
              </a:rPr>
              <a:t>(*) / (SELECT </a:t>
            </a: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600" kern="100" dirty="0">
                <a:effectLst/>
                <a:latin typeface="Calibri" panose="020F0502020204030204" pitchFamily="34" charset="0"/>
                <a:ea typeface="Calibri" panose="020F0502020204030204" pitchFamily="34" charset="0"/>
                <a:cs typeface="Calibri" panose="020F0502020204030204" pitchFamily="34" charset="0"/>
              </a:rPr>
              <a:t>(*) FROM BOLLYWOOD)) AS CONTRIBUTION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FROM BOLLYWOOD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RELEASE_PERIOD;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41203B5-6DE7-E648-2EAF-84FA4A143CB0}"/>
              </a:ext>
            </a:extLst>
          </p:cNvPr>
          <p:cNvPicPr>
            <a:picLocks noChangeAspect="1"/>
          </p:cNvPicPr>
          <p:nvPr/>
        </p:nvPicPr>
        <p:blipFill>
          <a:blip r:embed="rId3"/>
          <a:stretch>
            <a:fillRect/>
          </a:stretch>
        </p:blipFill>
        <p:spPr>
          <a:xfrm>
            <a:off x="5905833" y="3808704"/>
            <a:ext cx="5731510" cy="1448435"/>
          </a:xfrm>
          <a:prstGeom prst="rect">
            <a:avLst/>
          </a:prstGeom>
        </p:spPr>
      </p:pic>
      <p:pic>
        <p:nvPicPr>
          <p:cNvPr id="6" name="Picture 5">
            <a:extLst>
              <a:ext uri="{FF2B5EF4-FFF2-40B4-BE49-F238E27FC236}">
                <a16:creationId xmlns:a16="http://schemas.microsoft.com/office/drawing/2014/main" id="{030CB937-D9AA-B6EB-EB26-2EA1F3C753BE}"/>
              </a:ext>
            </a:extLst>
          </p:cNvPr>
          <p:cNvPicPr>
            <a:picLocks noChangeAspect="1"/>
          </p:cNvPicPr>
          <p:nvPr/>
        </p:nvPicPr>
        <p:blipFill>
          <a:blip r:embed="rId4"/>
          <a:stretch>
            <a:fillRect/>
          </a:stretch>
        </p:blipFill>
        <p:spPr>
          <a:xfrm>
            <a:off x="1112061" y="1615042"/>
            <a:ext cx="4983939" cy="1270416"/>
          </a:xfrm>
          <a:prstGeom prst="rect">
            <a:avLst/>
          </a:prstGeom>
        </p:spPr>
      </p:pic>
    </p:spTree>
    <p:extLst>
      <p:ext uri="{BB962C8B-B14F-4D97-AF65-F5344CB8AC3E}">
        <p14:creationId xmlns:p14="http://schemas.microsoft.com/office/powerpoint/2010/main" val="36147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95000"/>
                    <a:lumOff val="5000"/>
                  </a:schemeClr>
                </a:solidFill>
              </a:rPr>
              <a:t>Data Analysis Techniques</a:t>
            </a:r>
            <a:br>
              <a:rPr lang="en-US" sz="2800" dirty="0">
                <a:solidFill>
                  <a:schemeClr val="tx1">
                    <a:lumMod val="95000"/>
                    <a:lumOff val="5000"/>
                  </a:schemeClr>
                </a:solidFill>
              </a:rPr>
            </a:br>
            <a:endParaRPr lang="en-US" sz="2800" dirty="0">
              <a:solidFill>
                <a:schemeClr val="tx1">
                  <a:lumMod val="95000"/>
                  <a:lumOff val="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6" name="TextBox 5">
            <a:extLst>
              <a:ext uri="{FF2B5EF4-FFF2-40B4-BE49-F238E27FC236}">
                <a16:creationId xmlns:a16="http://schemas.microsoft.com/office/drawing/2014/main" id="{874B1155-E226-87AE-F49F-711F1A4E9690}"/>
              </a:ext>
            </a:extLst>
          </p:cNvPr>
          <p:cNvSpPr txBox="1"/>
          <p:nvPr/>
        </p:nvSpPr>
        <p:spPr>
          <a:xfrm>
            <a:off x="548338" y="1187695"/>
            <a:ext cx="6845042" cy="4661469"/>
          </a:xfrm>
          <a:prstGeom prst="rect">
            <a:avLst/>
          </a:prstGeom>
          <a:noFill/>
        </p:spPr>
        <p:txBody>
          <a:bodyPr wrap="square">
            <a:spAutoFit/>
          </a:bodyPr>
          <a:lstStyle/>
          <a:p>
            <a:pPr>
              <a:lnSpc>
                <a:spcPct val="107000"/>
              </a:lnSpc>
              <a:spcAft>
                <a:spcPts val="800"/>
              </a:spcAft>
            </a:pP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 LETS FIGURE OUT WHICH DAY AND WHAT KIND MOVIE GIVE PROFIT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SELECT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GENRE,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RELEASE_PERIOD,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ROUND</a:t>
            </a:r>
            <a:r>
              <a:rPr lang="en-IN" sz="1800" kern="100" dirty="0">
                <a:effectLst/>
                <a:latin typeface="Calibri" panose="020F0502020204030204" pitchFamily="34" charset="0"/>
                <a:ea typeface="Calibri" panose="020F0502020204030204" pitchFamily="34" charset="0"/>
                <a:cs typeface="Calibri" panose="020F0502020204030204" pitchFamily="34" charset="0"/>
              </a:rPr>
              <a:t>(AVG(REVENUE_INR)) AS AVERAGE_REVENUE,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800" kern="100" dirty="0">
                <a:effectLst/>
                <a:latin typeface="Calibri" panose="020F0502020204030204" pitchFamily="34" charset="0"/>
                <a:ea typeface="Calibri" panose="020F0502020204030204" pitchFamily="34" charset="0"/>
                <a:cs typeface="Calibri" panose="020F0502020204030204" pitchFamily="34" charset="0"/>
              </a:rPr>
              <a:t>PROFIT) AS TOTAL_PROFIT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800" kern="100" dirty="0">
                <a:effectLst/>
                <a:latin typeface="Calibri" panose="020F0502020204030204" pitchFamily="34" charset="0"/>
                <a:ea typeface="Calibri" panose="020F0502020204030204" pitchFamily="34" charset="0"/>
                <a:cs typeface="Calibri" panose="020F0502020204030204" pitchFamily="34" charset="0"/>
              </a:rPr>
              <a:t>(*) AS NO_MOVIES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(100 * </a:t>
            </a: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800" kern="100" dirty="0">
                <a:effectLst/>
                <a:latin typeface="Calibri" panose="020F0502020204030204" pitchFamily="34" charset="0"/>
                <a:ea typeface="Calibri" panose="020F0502020204030204" pitchFamily="34" charset="0"/>
                <a:cs typeface="Calibri" panose="020F0502020204030204" pitchFamily="34" charset="0"/>
              </a:rPr>
              <a:t>(*) / (SELECT </a:t>
            </a: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800" kern="100" dirty="0">
                <a:effectLst/>
                <a:latin typeface="Calibri" panose="020F0502020204030204" pitchFamily="34" charset="0"/>
                <a:ea typeface="Calibri" panose="020F0502020204030204" pitchFamily="34" charset="0"/>
                <a:cs typeface="Calibri" panose="020F0502020204030204" pitchFamily="34" charset="0"/>
              </a:rPr>
              <a:t>(*) FROM BOLLYWOOD)) AS CONTRIBUTION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FROM BOLLYWOOD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 </a:t>
            </a:r>
            <a:r>
              <a:rPr lang="en-IN" sz="1800" kern="100" dirty="0">
                <a:effectLst/>
                <a:latin typeface="Calibri" panose="020F0502020204030204" pitchFamily="34" charset="0"/>
                <a:ea typeface="Calibri" panose="020F0502020204030204" pitchFamily="34" charset="0"/>
                <a:cs typeface="Calibri" panose="020F0502020204030204" pitchFamily="34" charset="0"/>
              </a:rPr>
              <a:t>BY GENRE , RELEASE_PERIOD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ORDER </a:t>
            </a:r>
            <a:r>
              <a:rPr lang="en-IN" sz="1800" kern="100" dirty="0">
                <a:effectLst/>
                <a:latin typeface="Calibri" panose="020F0502020204030204" pitchFamily="34" charset="0"/>
                <a:ea typeface="Calibri" panose="020F0502020204030204" pitchFamily="34" charset="0"/>
                <a:cs typeface="Calibri" panose="020F0502020204030204" pitchFamily="34" charset="0"/>
              </a:rPr>
              <a:t>BY TOTAL_PROFIT DESC;</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3F2779A-2E82-CF27-919F-C5246287ABC2}"/>
              </a:ext>
            </a:extLst>
          </p:cNvPr>
          <p:cNvPicPr>
            <a:picLocks noChangeAspect="1"/>
          </p:cNvPicPr>
          <p:nvPr/>
        </p:nvPicPr>
        <p:blipFill>
          <a:blip r:embed="rId3"/>
          <a:stretch>
            <a:fillRect/>
          </a:stretch>
        </p:blipFill>
        <p:spPr>
          <a:xfrm>
            <a:off x="6812835" y="1547243"/>
            <a:ext cx="4780987" cy="3520913"/>
          </a:xfrm>
          <a:prstGeom prst="rect">
            <a:avLst/>
          </a:prstGeom>
        </p:spPr>
      </p:pic>
      <p:pic>
        <p:nvPicPr>
          <p:cNvPr id="10" name="Picture 9">
            <a:extLst>
              <a:ext uri="{FF2B5EF4-FFF2-40B4-BE49-F238E27FC236}">
                <a16:creationId xmlns:a16="http://schemas.microsoft.com/office/drawing/2014/main" id="{9D42A5F7-B77D-7AD2-FA61-BCC13A84540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872642" y="5176180"/>
            <a:ext cx="4565578" cy="471952"/>
          </a:xfrm>
          <a:prstGeom prst="rect">
            <a:avLst/>
          </a:prstGeom>
        </p:spPr>
      </p:pic>
      <p:sp>
        <p:nvSpPr>
          <p:cNvPr id="12" name="TextBox 11">
            <a:extLst>
              <a:ext uri="{FF2B5EF4-FFF2-40B4-BE49-F238E27FC236}">
                <a16:creationId xmlns:a16="http://schemas.microsoft.com/office/drawing/2014/main" id="{BD50413C-F62C-6014-A234-F7F3F0CCB1BD}"/>
              </a:ext>
            </a:extLst>
          </p:cNvPr>
          <p:cNvSpPr txBox="1"/>
          <p:nvPr/>
        </p:nvSpPr>
        <p:spPr>
          <a:xfrm>
            <a:off x="545840" y="6167014"/>
            <a:ext cx="11417560" cy="369332"/>
          </a:xfrm>
          <a:prstGeom prst="rect">
            <a:avLst/>
          </a:prstGeom>
          <a:noFill/>
        </p:spPr>
        <p:txBody>
          <a:bodyPr wrap="square" rtlCol="0">
            <a:spAutoFit/>
          </a:bodyPr>
          <a:lstStyle/>
          <a:p>
            <a:r>
              <a:rPr lang="en-US" b="1" u="sng" dirty="0">
                <a:solidFill>
                  <a:srgbClr val="0070C0"/>
                </a:solidFill>
              </a:rPr>
              <a:t>Insights</a:t>
            </a:r>
            <a:r>
              <a:rPr lang="en-US" sz="1400" b="1" dirty="0">
                <a:solidFill>
                  <a:schemeClr val="accent3">
                    <a:lumMod val="50000"/>
                  </a:schemeClr>
                </a:solidFill>
              </a:rPr>
              <a:t>:</a:t>
            </a:r>
            <a:r>
              <a:rPr lang="en-US" sz="1400" dirty="0">
                <a:solidFill>
                  <a:schemeClr val="accent3">
                    <a:lumMod val="50000"/>
                  </a:schemeClr>
                </a:solidFill>
              </a:rPr>
              <a:t> </a:t>
            </a:r>
            <a:r>
              <a:rPr lang="en-US" sz="1400" kern="100" dirty="0">
                <a:latin typeface="Calibri" panose="020F0502020204030204" pitchFamily="34" charset="0"/>
                <a:ea typeface="Calibri" panose="020F0502020204030204" pitchFamily="34" charset="0"/>
                <a:cs typeface="Calibri" panose="020F0502020204030204" pitchFamily="34" charset="0"/>
              </a:rPr>
              <a:t>Drama movies are incurring significant losses (24%), while Animation and Fantasy movies yield higher profits.</a:t>
            </a:r>
            <a:endParaRPr lang="en-IN" sz="1400"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147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247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tx1">
                    <a:lumMod val="75000"/>
                    <a:lumOff val="25000"/>
                  </a:schemeClr>
                </a:solidFill>
              </a:rPr>
              <a:t>Data Analysis Techniques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15F2FB8-BE62-8964-B698-6D6B816D0016}"/>
              </a:ext>
            </a:extLst>
          </p:cNvPr>
          <p:cNvSpPr txBox="1"/>
          <p:nvPr/>
        </p:nvSpPr>
        <p:spPr>
          <a:xfrm>
            <a:off x="691095" y="939546"/>
            <a:ext cx="6102220" cy="375552"/>
          </a:xfrm>
          <a:prstGeom prst="rect">
            <a:avLst/>
          </a:prstGeom>
          <a:noFill/>
        </p:spPr>
        <p:txBody>
          <a:bodyPr wrap="square">
            <a:spAutoFit/>
          </a:bodyPr>
          <a:lstStyle/>
          <a:p>
            <a:pPr marL="342900" indent="-342900">
              <a:lnSpc>
                <a:spcPct val="107000"/>
              </a:lnSpc>
              <a:spcBef>
                <a:spcPts val="1200"/>
              </a:spcBef>
              <a:buFont typeface="+mj-lt"/>
              <a:buAutoNum type="arabicPeriod" startAt="3"/>
            </a:pPr>
            <a:r>
              <a:rPr lang="en-IN" sz="1800" b="1" dirty="0">
                <a:solidFill>
                  <a:srgbClr val="2F5496"/>
                </a:solidFill>
                <a:effectLst/>
                <a:latin typeface="Calibri" panose="020F0502020204030204" pitchFamily="34" charset="0"/>
                <a:ea typeface="Times New Roman" panose="02020603050405020304" pitchFamily="18" charset="0"/>
              </a:rPr>
              <a:t>Franchise vs. Standalone Movie Performance</a:t>
            </a:r>
            <a:endParaRPr lang="en-IN" b="1" kern="100" dirty="0">
              <a:solidFill>
                <a:srgbClr val="2F5496"/>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EA36484-F5EF-C6F6-0A73-C92FFCC5E46C}"/>
              </a:ext>
            </a:extLst>
          </p:cNvPr>
          <p:cNvSpPr txBox="1"/>
          <p:nvPr/>
        </p:nvSpPr>
        <p:spPr>
          <a:xfrm>
            <a:off x="677381" y="2602497"/>
            <a:ext cx="6102220" cy="3638625"/>
          </a:xfrm>
          <a:prstGeom prst="rect">
            <a:avLst/>
          </a:prstGeom>
          <a:noFill/>
        </p:spPr>
        <p:txBody>
          <a:bodyPr wrap="square">
            <a:spAutoFit/>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select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Calibri" panose="020F0502020204030204" pitchFamily="34" charset="0"/>
              </a:rPr>
              <a:t>is_franchise</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Calibri" panose="020F0502020204030204" pitchFamily="34" charset="0"/>
              </a:rPr>
              <a:t>release_period</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Total_Revenue</a:t>
            </a:r>
            <a:r>
              <a:rPr lang="en-IN" sz="1600" kern="100" dirty="0">
                <a:effectLst/>
                <a:latin typeface="Calibri" panose="020F0502020204030204" pitchFamily="34" charset="0"/>
                <a:ea typeface="Calibri" panose="020F0502020204030204" pitchFamily="34" charset="0"/>
                <a:cs typeface="Calibri" panose="020F0502020204030204" pitchFamily="34" charset="0"/>
              </a:rPr>
              <a:t>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round</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solidFill>
                  <a:srgbClr val="1F3864"/>
                </a:solidFill>
                <a:effectLst/>
                <a:latin typeface="Calibri" panose="020F0502020204030204" pitchFamily="34" charset="0"/>
                <a:ea typeface="Calibri" panose="020F0502020204030204" pitchFamily="34" charset="0"/>
                <a:cs typeface="Calibri" panose="020F0502020204030204" pitchFamily="34" charset="0"/>
              </a:rPr>
              <a:t>avg</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revenue_inr</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Average_Revenue</a:t>
            </a:r>
            <a:r>
              <a:rPr lang="en-IN" sz="1600" kern="100" dirty="0">
                <a:effectLst/>
                <a:latin typeface="Calibri" panose="020F0502020204030204" pitchFamily="34" charset="0"/>
                <a:ea typeface="Calibri" panose="020F0502020204030204" pitchFamily="34" charset="0"/>
                <a:cs typeface="Calibri" panose="020F0502020204030204" pitchFamily="34" charset="0"/>
              </a:rPr>
              <a:t>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sum</a:t>
            </a:r>
            <a:r>
              <a:rPr lang="en-IN" sz="1600" kern="100" dirty="0">
                <a:effectLst/>
                <a:latin typeface="Calibri" panose="020F0502020204030204" pitchFamily="34" charset="0"/>
                <a:ea typeface="Calibri" panose="020F0502020204030204" pitchFamily="34" charset="0"/>
                <a:cs typeface="Calibri" panose="020F0502020204030204" pitchFamily="34" charset="0"/>
              </a:rPr>
              <a:t>(profit)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Total_Profit</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round</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r>
              <a:rPr lang="en-IN" sz="1600" kern="100" dirty="0" err="1">
                <a:solidFill>
                  <a:srgbClr val="1F3864"/>
                </a:solidFill>
                <a:effectLst/>
                <a:latin typeface="Calibri" panose="020F0502020204030204" pitchFamily="34" charset="0"/>
                <a:ea typeface="Calibri" panose="020F0502020204030204" pitchFamily="34" charset="0"/>
                <a:cs typeface="Calibri" panose="020F0502020204030204" pitchFamily="34" charset="0"/>
              </a:rPr>
              <a:t>avg</a:t>
            </a:r>
            <a:r>
              <a:rPr lang="en-IN" sz="1600" kern="100" dirty="0">
                <a:effectLst/>
                <a:latin typeface="Calibri" panose="020F0502020204030204" pitchFamily="34" charset="0"/>
                <a:ea typeface="Calibri" panose="020F0502020204030204" pitchFamily="34" charset="0"/>
                <a:cs typeface="Calibri" panose="020F0502020204030204" pitchFamily="34" charset="0"/>
              </a:rPr>
              <a:t>(profit))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Total_Profit</a:t>
            </a:r>
            <a:r>
              <a:rPr lang="en-IN" sz="16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count</a:t>
            </a:r>
            <a:r>
              <a:rPr lang="en-IN" sz="1600" kern="100" dirty="0">
                <a:effectLst/>
                <a:latin typeface="Calibri" panose="020F0502020204030204" pitchFamily="34" charset="0"/>
                <a:ea typeface="Calibri" panose="020F0502020204030204" pitchFamily="34" charset="0"/>
                <a:cs typeface="Calibri" panose="020F0502020204030204" pitchFamily="34" charset="0"/>
              </a:rPr>
              <a:t>(*) as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no_of_movies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from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bollywood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F3864"/>
                </a:solidFill>
                <a:effectLst/>
                <a:latin typeface="Calibri" panose="020F0502020204030204" pitchFamily="34" charset="0"/>
                <a:ea typeface="Calibri" panose="020F0502020204030204" pitchFamily="34" charset="0"/>
                <a:cs typeface="Calibri" panose="020F0502020204030204" pitchFamily="34" charset="0"/>
              </a:rPr>
              <a:t>group </a:t>
            </a:r>
            <a:r>
              <a:rPr lang="en-IN" sz="1600" kern="100" dirty="0">
                <a:effectLst/>
                <a:latin typeface="Calibri" panose="020F0502020204030204" pitchFamily="34" charset="0"/>
                <a:ea typeface="Calibri" panose="020F0502020204030204" pitchFamily="34" charset="0"/>
                <a:cs typeface="Calibri" panose="020F0502020204030204" pitchFamily="34" charset="0"/>
              </a:rPr>
              <a:t>by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is_franchise</a:t>
            </a:r>
            <a:r>
              <a:rPr lang="en-IN" sz="1600" kern="100" dirty="0">
                <a:effectLst/>
                <a:latin typeface="Calibri" panose="020F0502020204030204" pitchFamily="34" charset="0"/>
                <a:ea typeface="Calibri" panose="020F0502020204030204" pitchFamily="34" charset="0"/>
                <a:cs typeface="Calibri" panose="020F0502020204030204" pitchFamily="34" charset="0"/>
              </a:rPr>
              <a:t> ,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release_period</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9122E3-FEFC-8C95-A248-6161DE8DA713}"/>
              </a:ext>
            </a:extLst>
          </p:cNvPr>
          <p:cNvPicPr>
            <a:picLocks noChangeAspect="1"/>
          </p:cNvPicPr>
          <p:nvPr/>
        </p:nvPicPr>
        <p:blipFill>
          <a:blip r:embed="rId3"/>
          <a:stretch>
            <a:fillRect/>
          </a:stretch>
        </p:blipFill>
        <p:spPr>
          <a:xfrm>
            <a:off x="5065453" y="4676595"/>
            <a:ext cx="6080643" cy="1441677"/>
          </a:xfrm>
          <a:prstGeom prst="rect">
            <a:avLst/>
          </a:prstGeom>
        </p:spPr>
      </p:pic>
      <p:pic>
        <p:nvPicPr>
          <p:cNvPr id="6" name="Picture 5">
            <a:extLst>
              <a:ext uri="{FF2B5EF4-FFF2-40B4-BE49-F238E27FC236}">
                <a16:creationId xmlns:a16="http://schemas.microsoft.com/office/drawing/2014/main" id="{95DCDC26-A726-094E-266B-F81CF89D9B7C}"/>
              </a:ext>
            </a:extLst>
          </p:cNvPr>
          <p:cNvPicPr>
            <a:picLocks noChangeAspect="1"/>
          </p:cNvPicPr>
          <p:nvPr/>
        </p:nvPicPr>
        <p:blipFill>
          <a:blip r:embed="rId4"/>
          <a:stretch>
            <a:fillRect/>
          </a:stretch>
        </p:blipFill>
        <p:spPr>
          <a:xfrm>
            <a:off x="904258" y="1333995"/>
            <a:ext cx="5468498" cy="1269712"/>
          </a:xfrm>
          <a:prstGeom prst="rect">
            <a:avLst/>
          </a:prstGeom>
        </p:spPr>
      </p:pic>
    </p:spTree>
    <p:extLst>
      <p:ext uri="{BB962C8B-B14F-4D97-AF65-F5344CB8AC3E}">
        <p14:creationId xmlns:p14="http://schemas.microsoft.com/office/powerpoint/2010/main" val="179115689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www.w3.org/XML/1998/namespace"/>
    <ds:schemaRef ds:uri="16c05727-aa75-4e4a-9b5f-8a80a1165891"/>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375</TotalTime>
  <Words>1599</Words>
  <Application>Microsoft Office PowerPoint</Application>
  <PresentationFormat>Widescreen</PresentationFormat>
  <Paragraphs>192</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Cambria Math</vt:lpstr>
      <vt:lpstr>Century Gothic</vt:lpstr>
      <vt:lpstr>Segoe UI</vt:lpstr>
      <vt:lpstr>Segoe UI Light</vt:lpstr>
      <vt:lpstr>Times New Roman</vt:lpstr>
      <vt:lpstr>Wingdings</vt:lpstr>
      <vt:lpstr>Office Theme</vt:lpstr>
      <vt:lpstr>Bollywood Movie Performance Analysis  </vt:lpstr>
      <vt:lpstr>Project analysis slide 2</vt:lpstr>
      <vt:lpstr>Project analysis slide 2</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11</vt:lpstr>
      <vt:lpstr>Project analysis slide 11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B</dc:creator>
  <cp:lastModifiedBy>Kiran B</cp:lastModifiedBy>
  <cp:revision>3</cp:revision>
  <dcterms:created xsi:type="dcterms:W3CDTF">2024-09-20T07:25:52Z</dcterms:created>
  <dcterms:modified xsi:type="dcterms:W3CDTF">2024-09-20T13:41:00Z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