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56" r:id="rId3"/>
    <p:sldId id="258" r:id="rId4"/>
    <p:sldId id="259"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6" d="100"/>
          <a:sy n="86" d="100"/>
        </p:scale>
        <p:origin x="56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47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511F7B8-35B9-4B29-A274-066C2CB59E66}"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395991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90374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0965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39566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06173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3032404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2944907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68125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71368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1F7B8-35B9-4B29-A274-066C2CB59E66}"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33127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1F7B8-35B9-4B29-A274-066C2CB59E66}"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16708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1F7B8-35B9-4B29-A274-066C2CB59E66}"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58338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1F7B8-35B9-4B29-A274-066C2CB59E66}"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256915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1F7B8-35B9-4B29-A274-066C2CB59E66}"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45318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1F7B8-35B9-4B29-A274-066C2CB59E66}"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4380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1F7B8-35B9-4B29-A274-066C2CB59E66}"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5D01F-566E-466B-B088-CE83B822254C}" type="slidenum">
              <a:rPr lang="en-US" smtClean="0"/>
              <a:t>‹#›</a:t>
            </a:fld>
            <a:endParaRPr lang="en-US"/>
          </a:p>
        </p:txBody>
      </p:sp>
    </p:spTree>
    <p:extLst>
      <p:ext uri="{BB962C8B-B14F-4D97-AF65-F5344CB8AC3E}">
        <p14:creationId xmlns:p14="http://schemas.microsoft.com/office/powerpoint/2010/main" val="158918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511F7B8-35B9-4B29-A274-066C2CB59E66}" type="datetimeFigureOut">
              <a:rPr lang="en-US" smtClean="0"/>
              <a:t>8/2/2023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E5D01F-566E-466B-B088-CE83B822254C}" type="slidenum">
              <a:rPr lang="en-US" smtClean="0"/>
              <a:t>‹#›</a:t>
            </a:fld>
            <a:endParaRPr lang="en-US"/>
          </a:p>
        </p:txBody>
      </p:sp>
    </p:spTree>
    <p:extLst>
      <p:ext uri="{BB962C8B-B14F-4D97-AF65-F5344CB8AC3E}">
        <p14:creationId xmlns:p14="http://schemas.microsoft.com/office/powerpoint/2010/main" val="313480739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1EC0-807A-4E3C-B27C-BB4FDAABB822}"/>
              </a:ext>
            </a:extLst>
          </p:cNvPr>
          <p:cNvSpPr>
            <a:spLocks noGrp="1"/>
          </p:cNvSpPr>
          <p:nvPr>
            <p:ph type="ctrTitle"/>
          </p:nvPr>
        </p:nvSpPr>
        <p:spPr>
          <a:xfrm>
            <a:off x="1719785" y="900376"/>
            <a:ext cx="8001000" cy="787021"/>
          </a:xfrm>
        </p:spPr>
        <p:txBody>
          <a:bodyPr>
            <a:normAutofit/>
          </a:bodyPr>
          <a:lstStyle/>
          <a:p>
            <a:pPr algn="ctr"/>
            <a:r>
              <a:rPr lang="en-IE" sz="1800" b="1" dirty="0">
                <a:solidFill>
                  <a:srgbClr val="000000"/>
                </a:solidFill>
                <a:effectLst/>
                <a:latin typeface="Calibri" panose="020F0502020204030204" pitchFamily="34" charset="0"/>
                <a:ea typeface="Calibri" panose="020F0502020204030204" pitchFamily="34" charset="0"/>
              </a:rPr>
              <a:t>Secure Communications and collaboration Design, Programming and analysis</a:t>
            </a:r>
            <a:endParaRPr lang="en-US" sz="1800" b="1" u="sng" dirty="0">
              <a:solidFill>
                <a:schemeClr val="bg1"/>
              </a:solidFill>
            </a:endParaRPr>
          </a:p>
        </p:txBody>
      </p:sp>
      <p:sp>
        <p:nvSpPr>
          <p:cNvPr id="3" name="Subtitle 2">
            <a:extLst>
              <a:ext uri="{FF2B5EF4-FFF2-40B4-BE49-F238E27FC236}">
                <a16:creationId xmlns:a16="http://schemas.microsoft.com/office/drawing/2014/main" id="{3D0C4988-A662-4423-B3A1-BF2C9E403E1B}"/>
              </a:ext>
            </a:extLst>
          </p:cNvPr>
          <p:cNvSpPr>
            <a:spLocks noGrp="1"/>
          </p:cNvSpPr>
          <p:nvPr>
            <p:ph type="subTitle" idx="1"/>
          </p:nvPr>
        </p:nvSpPr>
        <p:spPr/>
        <p:txBody>
          <a:bodyPr/>
          <a:lstStyle/>
          <a:p>
            <a:r>
              <a:rPr lang="en-US" u="sng" dirty="0"/>
              <a:t>Message app</a:t>
            </a:r>
          </a:p>
          <a:p>
            <a:endParaRPr lang="en-US" dirty="0"/>
          </a:p>
          <a:p>
            <a:r>
              <a:rPr lang="en-US" dirty="0"/>
              <a:t>Submitted by: Ankur Viradiya</a:t>
            </a:r>
          </a:p>
          <a:p>
            <a:r>
              <a:rPr lang="en-US" dirty="0"/>
              <a:t>                         Victor Obi</a:t>
            </a:r>
          </a:p>
        </p:txBody>
      </p:sp>
    </p:spTree>
    <p:extLst>
      <p:ext uri="{BB962C8B-B14F-4D97-AF65-F5344CB8AC3E}">
        <p14:creationId xmlns:p14="http://schemas.microsoft.com/office/powerpoint/2010/main" val="66282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FDD-EE0F-44BE-9D14-CC6237E0DD40}"/>
              </a:ext>
            </a:extLst>
          </p:cNvPr>
          <p:cNvSpPr>
            <a:spLocks noGrp="1"/>
          </p:cNvSpPr>
          <p:nvPr>
            <p:ph type="ctrTitle"/>
          </p:nvPr>
        </p:nvSpPr>
        <p:spPr>
          <a:xfrm>
            <a:off x="1578591" y="363652"/>
            <a:ext cx="9144000" cy="500433"/>
          </a:xfrm>
        </p:spPr>
        <p:txBody>
          <a:bodyPr>
            <a:normAutofit/>
          </a:bodyPr>
          <a:lstStyle/>
          <a:p>
            <a:r>
              <a:rPr lang="en-US" sz="1600" b="1" u="sng" dirty="0"/>
              <a:t>Functional Requirements</a:t>
            </a:r>
          </a:p>
        </p:txBody>
      </p:sp>
      <p:sp>
        <p:nvSpPr>
          <p:cNvPr id="3" name="Subtitle 2">
            <a:extLst>
              <a:ext uri="{FF2B5EF4-FFF2-40B4-BE49-F238E27FC236}">
                <a16:creationId xmlns:a16="http://schemas.microsoft.com/office/drawing/2014/main" id="{4AA9755B-2A71-4AC7-9B51-8AEC9D29894A}"/>
              </a:ext>
            </a:extLst>
          </p:cNvPr>
          <p:cNvSpPr>
            <a:spLocks noGrp="1"/>
          </p:cNvSpPr>
          <p:nvPr>
            <p:ph type="subTitle" idx="1"/>
          </p:nvPr>
        </p:nvSpPr>
        <p:spPr>
          <a:xfrm>
            <a:off x="1578591" y="1081751"/>
            <a:ext cx="9144000" cy="5446427"/>
          </a:xfrm>
        </p:spPr>
        <p:txBody>
          <a:bodyPr/>
          <a:lstStyle/>
          <a:p>
            <a:pPr marL="342900" indent="-342900" algn="l">
              <a:buFont typeface="Arial" panose="020B0604020202020204" pitchFamily="34" charset="0"/>
              <a:buChar char="•"/>
            </a:pPr>
            <a:r>
              <a:rPr lang="en-US" i="0" dirty="0">
                <a:effectLst/>
                <a:latin typeface="Söhne"/>
              </a:rPr>
              <a:t>User Registration and Authentication</a:t>
            </a:r>
          </a:p>
          <a:p>
            <a:pPr marL="342900" indent="-342900" algn="l">
              <a:buFont typeface="Arial" panose="020B0604020202020204" pitchFamily="34" charset="0"/>
              <a:buChar char="•"/>
            </a:pPr>
            <a:r>
              <a:rPr lang="en-US" i="0" dirty="0">
                <a:effectLst/>
                <a:latin typeface="Söhne"/>
              </a:rPr>
              <a:t>Message Encryption and Decryption</a:t>
            </a:r>
          </a:p>
          <a:p>
            <a:pPr marL="342900" indent="-342900" algn="l">
              <a:buFont typeface="Arial" panose="020B0604020202020204" pitchFamily="34" charset="0"/>
              <a:buChar char="•"/>
            </a:pPr>
            <a:r>
              <a:rPr lang="en-US" i="0" dirty="0">
                <a:effectLst/>
                <a:latin typeface="Söhne"/>
              </a:rPr>
              <a:t>End-to-End Encryption</a:t>
            </a:r>
          </a:p>
          <a:p>
            <a:pPr marL="342900" indent="-342900" algn="l">
              <a:buFont typeface="Arial" panose="020B0604020202020204" pitchFamily="34" charset="0"/>
              <a:buChar char="•"/>
            </a:pPr>
            <a:r>
              <a:rPr lang="en-US" dirty="0">
                <a:latin typeface="Söhne"/>
              </a:rPr>
              <a:t>Secure  key Exchange</a:t>
            </a:r>
            <a:endParaRPr lang="en-US" i="0" dirty="0">
              <a:effectLst/>
              <a:latin typeface="Söhne"/>
            </a:endParaRPr>
          </a:p>
          <a:p>
            <a:pPr marL="342900" indent="-342900" algn="l">
              <a:buFont typeface="Arial" panose="020B0604020202020204" pitchFamily="34" charset="0"/>
              <a:buChar char="•"/>
            </a:pPr>
            <a:r>
              <a:rPr lang="en-US" i="0" dirty="0">
                <a:effectLst/>
                <a:latin typeface="Söhne"/>
              </a:rPr>
              <a:t>Message Integrity</a:t>
            </a:r>
          </a:p>
          <a:p>
            <a:pPr marL="342900" indent="-342900" algn="l">
              <a:buFont typeface="Arial" panose="020B0604020202020204" pitchFamily="34" charset="0"/>
              <a:buChar char="•"/>
            </a:pPr>
            <a:r>
              <a:rPr lang="en-US" i="0" dirty="0">
                <a:effectLst/>
                <a:latin typeface="Söhne"/>
              </a:rPr>
              <a:t>User Dashboard</a:t>
            </a:r>
          </a:p>
          <a:p>
            <a:pPr marL="342900" indent="-342900" algn="l">
              <a:buFont typeface="Arial" panose="020B0604020202020204" pitchFamily="34" charset="0"/>
              <a:buChar char="•"/>
            </a:pPr>
            <a:endParaRPr lang="en-US" b="1" i="0" dirty="0">
              <a:effectLst/>
              <a:latin typeface="Söhne"/>
            </a:endParaRPr>
          </a:p>
        </p:txBody>
      </p:sp>
    </p:spTree>
    <p:extLst>
      <p:ext uri="{BB962C8B-B14F-4D97-AF65-F5344CB8AC3E}">
        <p14:creationId xmlns:p14="http://schemas.microsoft.com/office/powerpoint/2010/main" val="78360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FDD-EE0F-44BE-9D14-CC6237E0DD40}"/>
              </a:ext>
            </a:extLst>
          </p:cNvPr>
          <p:cNvSpPr>
            <a:spLocks noGrp="1"/>
          </p:cNvSpPr>
          <p:nvPr>
            <p:ph type="ctrTitle"/>
          </p:nvPr>
        </p:nvSpPr>
        <p:spPr>
          <a:xfrm>
            <a:off x="1578591" y="363652"/>
            <a:ext cx="9144000" cy="500433"/>
          </a:xfrm>
        </p:spPr>
        <p:txBody>
          <a:bodyPr>
            <a:normAutofit/>
          </a:bodyPr>
          <a:lstStyle/>
          <a:p>
            <a:r>
              <a:rPr lang="en-US" sz="1600" b="1" u="sng" dirty="0"/>
              <a:t>Non - Functional Requirements</a:t>
            </a:r>
          </a:p>
        </p:txBody>
      </p:sp>
      <p:sp>
        <p:nvSpPr>
          <p:cNvPr id="3" name="Subtitle 2">
            <a:extLst>
              <a:ext uri="{FF2B5EF4-FFF2-40B4-BE49-F238E27FC236}">
                <a16:creationId xmlns:a16="http://schemas.microsoft.com/office/drawing/2014/main" id="{4AA9755B-2A71-4AC7-9B51-8AEC9D29894A}"/>
              </a:ext>
            </a:extLst>
          </p:cNvPr>
          <p:cNvSpPr>
            <a:spLocks noGrp="1"/>
          </p:cNvSpPr>
          <p:nvPr>
            <p:ph type="subTitle" idx="1"/>
          </p:nvPr>
        </p:nvSpPr>
        <p:spPr>
          <a:xfrm>
            <a:off x="1578591" y="1081751"/>
            <a:ext cx="9144000" cy="5446427"/>
          </a:xfrm>
        </p:spPr>
        <p:txBody>
          <a:bodyPr/>
          <a:lstStyle/>
          <a:p>
            <a:pPr marL="342900" indent="-342900" algn="l">
              <a:buFont typeface="Arial" panose="020B0604020202020204" pitchFamily="34" charset="0"/>
              <a:buChar char="•"/>
            </a:pPr>
            <a:r>
              <a:rPr lang="en-US" i="0" dirty="0">
                <a:effectLst/>
                <a:latin typeface="Söhne"/>
              </a:rPr>
              <a:t>Security</a:t>
            </a:r>
          </a:p>
          <a:p>
            <a:pPr marL="342900" indent="-342900" algn="l">
              <a:buFont typeface="Arial" panose="020B0604020202020204" pitchFamily="34" charset="0"/>
              <a:buChar char="•"/>
            </a:pPr>
            <a:r>
              <a:rPr lang="en-US" i="0" dirty="0">
                <a:effectLst/>
                <a:latin typeface="Söhne"/>
              </a:rPr>
              <a:t>Performance</a:t>
            </a:r>
          </a:p>
          <a:p>
            <a:pPr marL="342900" indent="-342900" algn="l">
              <a:buFont typeface="Arial" panose="020B0604020202020204" pitchFamily="34" charset="0"/>
              <a:buChar char="•"/>
            </a:pPr>
            <a:r>
              <a:rPr lang="en-US" i="0" dirty="0">
                <a:effectLst/>
                <a:latin typeface="Söhne"/>
              </a:rPr>
              <a:t>Scalability</a:t>
            </a:r>
          </a:p>
          <a:p>
            <a:pPr marL="342900" indent="-342900" algn="l">
              <a:buFont typeface="Arial" panose="020B0604020202020204" pitchFamily="34" charset="0"/>
              <a:buChar char="•"/>
            </a:pPr>
            <a:r>
              <a:rPr lang="en-US" i="0" dirty="0">
                <a:effectLst/>
                <a:latin typeface="Söhne"/>
              </a:rPr>
              <a:t>Reliability</a:t>
            </a:r>
          </a:p>
          <a:p>
            <a:pPr marL="342900" indent="-342900" algn="l">
              <a:buFont typeface="Arial" panose="020B0604020202020204" pitchFamily="34" charset="0"/>
              <a:buChar char="•"/>
            </a:pPr>
            <a:r>
              <a:rPr lang="en-US" i="0" dirty="0">
                <a:effectLst/>
                <a:latin typeface="Söhne"/>
              </a:rPr>
              <a:t>Data Privacy</a:t>
            </a:r>
          </a:p>
        </p:txBody>
      </p:sp>
    </p:spTree>
    <p:extLst>
      <p:ext uri="{BB962C8B-B14F-4D97-AF65-F5344CB8AC3E}">
        <p14:creationId xmlns:p14="http://schemas.microsoft.com/office/powerpoint/2010/main" val="326675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FDD-EE0F-44BE-9D14-CC6237E0DD40}"/>
              </a:ext>
            </a:extLst>
          </p:cNvPr>
          <p:cNvSpPr>
            <a:spLocks noGrp="1"/>
          </p:cNvSpPr>
          <p:nvPr>
            <p:ph type="ctrTitle"/>
          </p:nvPr>
        </p:nvSpPr>
        <p:spPr>
          <a:xfrm>
            <a:off x="1578591" y="363652"/>
            <a:ext cx="9144000" cy="500433"/>
          </a:xfrm>
        </p:spPr>
        <p:txBody>
          <a:bodyPr>
            <a:normAutofit/>
          </a:bodyPr>
          <a:lstStyle/>
          <a:p>
            <a:r>
              <a:rPr lang="en-US" sz="1600" b="1" u="sng" dirty="0"/>
              <a:t>Transmission flow between user and receiver</a:t>
            </a:r>
          </a:p>
        </p:txBody>
      </p:sp>
      <p:sp>
        <p:nvSpPr>
          <p:cNvPr id="3" name="Subtitle 2">
            <a:extLst>
              <a:ext uri="{FF2B5EF4-FFF2-40B4-BE49-F238E27FC236}">
                <a16:creationId xmlns:a16="http://schemas.microsoft.com/office/drawing/2014/main" id="{4AA9755B-2A71-4AC7-9B51-8AEC9D29894A}"/>
              </a:ext>
            </a:extLst>
          </p:cNvPr>
          <p:cNvSpPr>
            <a:spLocks noGrp="1"/>
          </p:cNvSpPr>
          <p:nvPr>
            <p:ph type="subTitle" idx="1"/>
          </p:nvPr>
        </p:nvSpPr>
        <p:spPr>
          <a:xfrm>
            <a:off x="1578591" y="1081751"/>
            <a:ext cx="9144000" cy="5446427"/>
          </a:xfrm>
        </p:spPr>
        <p:txBody>
          <a:bodyPr/>
          <a:lstStyle/>
          <a:p>
            <a:pPr marL="342900" indent="-342900" algn="l">
              <a:buFont typeface="Arial" panose="020B0604020202020204" pitchFamily="34" charset="0"/>
              <a:buChar char="•"/>
            </a:pPr>
            <a:r>
              <a:rPr lang="en-US" b="0" i="0" dirty="0">
                <a:solidFill>
                  <a:schemeClr val="bg1"/>
                </a:solidFill>
                <a:effectLst/>
                <a:latin typeface="Söhne"/>
              </a:rPr>
              <a:t>When a user registers on the messaging app, the code generates an RSA key pair for that user. The private key is securely stored in the database, while the public key is shared with other users.</a:t>
            </a:r>
          </a:p>
          <a:p>
            <a:pPr marL="342900" indent="-342900" algn="l">
              <a:buFont typeface="Arial" panose="020B0604020202020204" pitchFamily="34" charset="0"/>
              <a:buChar char="•"/>
            </a:pPr>
            <a:r>
              <a:rPr lang="en-US" b="0" i="0" dirty="0">
                <a:solidFill>
                  <a:schemeClr val="bg1"/>
                </a:solidFill>
                <a:effectLst/>
                <a:latin typeface="Söhne"/>
              </a:rPr>
              <a:t>Upon successful login, the user's RSA private key is retrieved from the database and stored in the user's session. This private key will be used later for decrypting messages for this user.</a:t>
            </a:r>
          </a:p>
          <a:p>
            <a:pPr marL="342900" indent="-342900" algn="l">
              <a:buFont typeface="Arial" panose="020B0604020202020204" pitchFamily="34" charset="0"/>
              <a:buChar char="•"/>
            </a:pPr>
            <a:r>
              <a:rPr lang="en-US" b="0" i="0" dirty="0">
                <a:solidFill>
                  <a:schemeClr val="bg1"/>
                </a:solidFill>
                <a:effectLst/>
                <a:latin typeface="Söhne"/>
              </a:rPr>
              <a:t>When a sender wants to send a message to another user, the sender first generates a random symmetric encryption key. This symmetric key will be used to encrypt the message for encryption</a:t>
            </a:r>
            <a:r>
              <a:rPr lang="en-US" dirty="0">
                <a:solidFill>
                  <a:schemeClr val="bg1"/>
                </a:solidFill>
                <a:latin typeface="Söhne"/>
              </a:rPr>
              <a:t> and </a:t>
            </a:r>
            <a:r>
              <a:rPr lang="en-US" b="0" i="0" dirty="0">
                <a:solidFill>
                  <a:schemeClr val="bg1"/>
                </a:solidFill>
                <a:effectLst/>
                <a:latin typeface="Söhne"/>
              </a:rPr>
              <a:t>decryption.</a:t>
            </a:r>
          </a:p>
          <a:p>
            <a:pPr marL="342900" indent="-342900" algn="l">
              <a:buFont typeface="Arial" panose="020B0604020202020204" pitchFamily="34" charset="0"/>
              <a:buChar char="•"/>
            </a:pPr>
            <a:r>
              <a:rPr lang="en-US" b="0" i="0" dirty="0">
                <a:solidFill>
                  <a:schemeClr val="bg1"/>
                </a:solidFill>
                <a:effectLst/>
                <a:latin typeface="Söhne"/>
              </a:rPr>
              <a:t>The message is then encrypted using the symmetric key and AES encryption.</a:t>
            </a:r>
          </a:p>
          <a:p>
            <a:pPr marL="342900" indent="-342900" algn="l">
              <a:buFont typeface="Arial" panose="020B0604020202020204" pitchFamily="34" charset="0"/>
              <a:buChar char="•"/>
            </a:pPr>
            <a:r>
              <a:rPr lang="en-US" b="0" i="0" dirty="0">
                <a:solidFill>
                  <a:schemeClr val="bg1"/>
                </a:solidFill>
                <a:effectLst/>
                <a:latin typeface="Söhne"/>
              </a:rPr>
              <a:t>The symmetric key is also encrypted using the recipient's RSA public key. This ensures that only the intended recipient, who possesses the corresponding RSA private key, can decrypt the symmetric key.</a:t>
            </a:r>
          </a:p>
          <a:p>
            <a:pPr marL="342900" indent="-342900" algn="l">
              <a:buFont typeface="Arial" panose="020B0604020202020204" pitchFamily="34" charset="0"/>
              <a:buChar char="•"/>
            </a:pPr>
            <a:endParaRPr lang="en-US" dirty="0">
              <a:solidFill>
                <a:srgbClr val="D1D5DB"/>
              </a:solidFill>
              <a:latin typeface="Söhne"/>
            </a:endParaRPr>
          </a:p>
          <a:p>
            <a:pPr marL="342900" indent="-342900" algn="l">
              <a:buFont typeface="Arial" panose="020B0604020202020204" pitchFamily="34" charset="0"/>
              <a:buChar char="•"/>
            </a:pPr>
            <a:endParaRPr lang="en-US" b="1" i="0" dirty="0">
              <a:effectLst/>
              <a:latin typeface="Söhne"/>
            </a:endParaRPr>
          </a:p>
          <a:p>
            <a:pPr marL="342900" indent="-342900" algn="l">
              <a:buFont typeface="Arial" panose="020B0604020202020204" pitchFamily="34" charset="0"/>
              <a:buChar char="•"/>
            </a:pPr>
            <a:endParaRPr lang="en-US" b="1" i="0" dirty="0">
              <a:effectLst/>
              <a:latin typeface="Söhne"/>
            </a:endParaRPr>
          </a:p>
        </p:txBody>
      </p:sp>
    </p:spTree>
    <p:extLst>
      <p:ext uri="{BB962C8B-B14F-4D97-AF65-F5344CB8AC3E}">
        <p14:creationId xmlns:p14="http://schemas.microsoft.com/office/powerpoint/2010/main" val="367243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FDD-EE0F-44BE-9D14-CC6237E0DD40}"/>
              </a:ext>
            </a:extLst>
          </p:cNvPr>
          <p:cNvSpPr>
            <a:spLocks noGrp="1"/>
          </p:cNvSpPr>
          <p:nvPr>
            <p:ph type="ctrTitle"/>
          </p:nvPr>
        </p:nvSpPr>
        <p:spPr>
          <a:xfrm>
            <a:off x="1578591" y="363652"/>
            <a:ext cx="9144000" cy="500433"/>
          </a:xfrm>
        </p:spPr>
        <p:txBody>
          <a:bodyPr>
            <a:normAutofit/>
          </a:bodyPr>
          <a:lstStyle/>
          <a:p>
            <a:r>
              <a:rPr lang="en-US" sz="1600" b="1" u="sng" dirty="0"/>
              <a:t>Transmission flow between user and receiver</a:t>
            </a:r>
          </a:p>
        </p:txBody>
      </p:sp>
      <p:sp>
        <p:nvSpPr>
          <p:cNvPr id="3" name="Subtitle 2">
            <a:extLst>
              <a:ext uri="{FF2B5EF4-FFF2-40B4-BE49-F238E27FC236}">
                <a16:creationId xmlns:a16="http://schemas.microsoft.com/office/drawing/2014/main" id="{4AA9755B-2A71-4AC7-9B51-8AEC9D29894A}"/>
              </a:ext>
            </a:extLst>
          </p:cNvPr>
          <p:cNvSpPr>
            <a:spLocks noGrp="1"/>
          </p:cNvSpPr>
          <p:nvPr>
            <p:ph type="subTitle" idx="1"/>
          </p:nvPr>
        </p:nvSpPr>
        <p:spPr>
          <a:xfrm>
            <a:off x="1578591" y="1081751"/>
            <a:ext cx="9144000" cy="5446427"/>
          </a:xfrm>
        </p:spPr>
        <p:txBody>
          <a:bodyPr/>
          <a:lstStyle/>
          <a:p>
            <a:pPr marL="342900" indent="-342900" algn="l">
              <a:buFont typeface="Arial" panose="020B0604020202020204" pitchFamily="34" charset="0"/>
              <a:buChar char="•"/>
            </a:pPr>
            <a:r>
              <a:rPr lang="en-US" b="0" i="0" dirty="0">
                <a:solidFill>
                  <a:schemeClr val="bg1"/>
                </a:solidFill>
                <a:effectLst/>
                <a:latin typeface="Söhne"/>
              </a:rPr>
              <a:t>The encrypted message and the encrypted symmetric key are stored in the database along with sender ID and receiver ID.</a:t>
            </a:r>
          </a:p>
          <a:p>
            <a:pPr marL="342900" indent="-342900" algn="l">
              <a:buFont typeface="Arial" panose="020B0604020202020204" pitchFamily="34" charset="0"/>
              <a:buChar char="•"/>
            </a:pPr>
            <a:r>
              <a:rPr lang="en-US" b="0" i="0" dirty="0">
                <a:solidFill>
                  <a:schemeClr val="bg1"/>
                </a:solidFill>
                <a:effectLst/>
                <a:latin typeface="Söhne"/>
              </a:rPr>
              <a:t>The RSA public key of the recipient is also stored in the database, which was generated during registration.</a:t>
            </a:r>
          </a:p>
          <a:p>
            <a:pPr marL="342900" indent="-342900" algn="l">
              <a:buFont typeface="Arial" panose="020B0604020202020204" pitchFamily="34" charset="0"/>
              <a:buChar char="•"/>
            </a:pPr>
            <a:r>
              <a:rPr lang="en-US" dirty="0">
                <a:solidFill>
                  <a:schemeClr val="bg1"/>
                </a:solidFill>
                <a:latin typeface="Söhne"/>
              </a:rPr>
              <a:t>In receiver’s </a:t>
            </a:r>
            <a:r>
              <a:rPr lang="en-US" b="0" i="0" dirty="0">
                <a:solidFill>
                  <a:schemeClr val="bg1"/>
                </a:solidFill>
                <a:effectLst/>
                <a:latin typeface="Söhne"/>
              </a:rPr>
              <a:t>dashboard, they can see a list of messages received from other user.</a:t>
            </a:r>
          </a:p>
          <a:p>
            <a:pPr marL="342900" indent="-342900" algn="l">
              <a:buFont typeface="Arial" panose="020B0604020202020204" pitchFamily="34" charset="0"/>
              <a:buChar char="•"/>
            </a:pPr>
            <a:r>
              <a:rPr lang="en-US" b="0" i="0" dirty="0">
                <a:solidFill>
                  <a:schemeClr val="bg1"/>
                </a:solidFill>
                <a:effectLst/>
                <a:latin typeface="Söhne"/>
              </a:rPr>
              <a:t>The encrypted symmetric key is decrypted using the RSA private key obtaining the original symmetric key.</a:t>
            </a:r>
          </a:p>
          <a:p>
            <a:pPr marL="342900" indent="-342900" algn="l">
              <a:buFont typeface="Arial" panose="020B0604020202020204" pitchFamily="34" charset="0"/>
              <a:buChar char="•"/>
            </a:pPr>
            <a:r>
              <a:rPr lang="en-US" b="0" i="0" dirty="0">
                <a:solidFill>
                  <a:schemeClr val="bg1"/>
                </a:solidFill>
                <a:effectLst/>
                <a:latin typeface="Söhne"/>
              </a:rPr>
              <a:t>Using the decrypted symmetric key, the receiver can decrypt the message content, obtaining the original message.</a:t>
            </a:r>
          </a:p>
          <a:p>
            <a:pPr marL="342900" indent="-342900" algn="l">
              <a:buFont typeface="Arial" panose="020B0604020202020204" pitchFamily="34" charset="0"/>
              <a:buChar char="•"/>
            </a:pPr>
            <a:endParaRPr lang="en-US" dirty="0">
              <a:solidFill>
                <a:schemeClr val="bg1"/>
              </a:solidFill>
              <a:latin typeface="Söhne"/>
            </a:endParaRPr>
          </a:p>
          <a:p>
            <a:pPr marL="342900" indent="-342900" algn="l">
              <a:buFont typeface="Arial" panose="020B0604020202020204" pitchFamily="34" charset="0"/>
              <a:buChar char="•"/>
            </a:pPr>
            <a:endParaRPr lang="en-US" dirty="0">
              <a:solidFill>
                <a:srgbClr val="D1D5DB"/>
              </a:solidFill>
              <a:latin typeface="Söhne"/>
            </a:endParaRPr>
          </a:p>
          <a:p>
            <a:pPr algn="l"/>
            <a:endParaRPr lang="en-US" b="1" i="0" dirty="0">
              <a:effectLst/>
              <a:latin typeface="Söhne"/>
            </a:endParaRPr>
          </a:p>
          <a:p>
            <a:pPr marL="342900" indent="-342900" algn="l">
              <a:buFont typeface="Arial" panose="020B0604020202020204" pitchFamily="34" charset="0"/>
              <a:buChar char="•"/>
            </a:pPr>
            <a:endParaRPr lang="en-US" b="1" i="0" dirty="0">
              <a:effectLst/>
              <a:latin typeface="Söhne"/>
            </a:endParaRPr>
          </a:p>
        </p:txBody>
      </p:sp>
    </p:spTree>
    <p:extLst>
      <p:ext uri="{BB962C8B-B14F-4D97-AF65-F5344CB8AC3E}">
        <p14:creationId xmlns:p14="http://schemas.microsoft.com/office/powerpoint/2010/main" val="420288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1FDD-EE0F-44BE-9D14-CC6237E0DD40}"/>
              </a:ext>
            </a:extLst>
          </p:cNvPr>
          <p:cNvSpPr>
            <a:spLocks noGrp="1"/>
          </p:cNvSpPr>
          <p:nvPr>
            <p:ph type="ctrTitle"/>
          </p:nvPr>
        </p:nvSpPr>
        <p:spPr>
          <a:xfrm>
            <a:off x="1578591" y="363652"/>
            <a:ext cx="9144000" cy="500433"/>
          </a:xfrm>
        </p:spPr>
        <p:txBody>
          <a:bodyPr>
            <a:normAutofit/>
          </a:bodyPr>
          <a:lstStyle/>
          <a:p>
            <a:r>
              <a:rPr lang="en-US" sz="1600" b="1" u="sng" dirty="0"/>
              <a:t>Other security concept</a:t>
            </a:r>
          </a:p>
        </p:txBody>
      </p:sp>
      <p:sp>
        <p:nvSpPr>
          <p:cNvPr id="3" name="Subtitle 2">
            <a:extLst>
              <a:ext uri="{FF2B5EF4-FFF2-40B4-BE49-F238E27FC236}">
                <a16:creationId xmlns:a16="http://schemas.microsoft.com/office/drawing/2014/main" id="{4AA9755B-2A71-4AC7-9B51-8AEC9D29894A}"/>
              </a:ext>
            </a:extLst>
          </p:cNvPr>
          <p:cNvSpPr>
            <a:spLocks noGrp="1"/>
          </p:cNvSpPr>
          <p:nvPr>
            <p:ph type="subTitle" idx="1"/>
          </p:nvPr>
        </p:nvSpPr>
        <p:spPr>
          <a:xfrm>
            <a:off x="1578591" y="1081751"/>
            <a:ext cx="9144000" cy="5446427"/>
          </a:xfrm>
        </p:spPr>
        <p:txBody>
          <a:bodyPr/>
          <a:lstStyle/>
          <a:p>
            <a:pPr marL="342900" indent="-342900" algn="l">
              <a:buFont typeface="Arial" panose="020B0604020202020204" pitchFamily="34" charset="0"/>
              <a:buChar char="•"/>
            </a:pPr>
            <a:r>
              <a:rPr lang="en-US" dirty="0">
                <a:solidFill>
                  <a:schemeClr val="bg1"/>
                </a:solidFill>
                <a:latin typeface="Söhne"/>
              </a:rPr>
              <a:t>The application uses input validation to ensure that user inputs are checked for correctness and sanitized to prevent malicious input from causing issues.</a:t>
            </a:r>
          </a:p>
          <a:p>
            <a:pPr marL="342900" indent="-342900" algn="l">
              <a:buFont typeface="Arial" panose="020B0604020202020204" pitchFamily="34" charset="0"/>
              <a:buChar char="•"/>
            </a:pPr>
            <a:r>
              <a:rPr lang="en-US" dirty="0">
                <a:solidFill>
                  <a:schemeClr val="bg1"/>
                </a:solidFill>
                <a:latin typeface="Söhne"/>
              </a:rPr>
              <a:t>Username only contain alphanumeric characters and underscores, helping to prevent potential security issues and enforcing a more secure username policy. </a:t>
            </a:r>
          </a:p>
          <a:p>
            <a:pPr marL="342900" indent="-342900" algn="l">
              <a:buFont typeface="Arial" panose="020B0604020202020204" pitchFamily="34" charset="0"/>
              <a:buChar char="•"/>
            </a:pPr>
            <a:r>
              <a:rPr lang="en-US" b="0" i="0" dirty="0">
                <a:solidFill>
                  <a:schemeClr val="bg1"/>
                </a:solidFill>
                <a:effectLst/>
                <a:latin typeface="Söhne"/>
              </a:rPr>
              <a:t>The certificate contains the server's public key. The client verifies the authenticity of the certificate to ensure that it is issued by a trusted Certificate Authority and that it is associated with the correct server.</a:t>
            </a:r>
          </a:p>
          <a:p>
            <a:pPr marL="342900" indent="-342900" algn="l">
              <a:buFont typeface="Arial" panose="020B0604020202020204" pitchFamily="34" charset="0"/>
              <a:buChar char="•"/>
            </a:pPr>
            <a:endParaRPr lang="en-US" dirty="0">
              <a:solidFill>
                <a:schemeClr val="bg1"/>
              </a:solidFill>
              <a:latin typeface="Söhne"/>
            </a:endParaRPr>
          </a:p>
          <a:p>
            <a:pPr marL="342900" indent="-342900" algn="l">
              <a:buFont typeface="Arial" panose="020B0604020202020204" pitchFamily="34" charset="0"/>
              <a:buChar char="•"/>
            </a:pPr>
            <a:endParaRPr lang="en-US" dirty="0">
              <a:solidFill>
                <a:srgbClr val="D1D5DB"/>
              </a:solidFill>
              <a:latin typeface="Söhne"/>
            </a:endParaRPr>
          </a:p>
          <a:p>
            <a:pPr algn="l"/>
            <a:endParaRPr lang="en-US" b="1" i="0" dirty="0">
              <a:effectLst/>
              <a:latin typeface="Söhne"/>
            </a:endParaRPr>
          </a:p>
          <a:p>
            <a:pPr marL="342900" indent="-342900" algn="l">
              <a:buFont typeface="Arial" panose="020B0604020202020204" pitchFamily="34" charset="0"/>
              <a:buChar char="•"/>
            </a:pPr>
            <a:endParaRPr lang="en-US" b="1" i="0" dirty="0">
              <a:effectLst/>
              <a:latin typeface="Söhne"/>
            </a:endParaRPr>
          </a:p>
        </p:txBody>
      </p:sp>
    </p:spTree>
    <p:extLst>
      <p:ext uri="{BB962C8B-B14F-4D97-AF65-F5344CB8AC3E}">
        <p14:creationId xmlns:p14="http://schemas.microsoft.com/office/powerpoint/2010/main" val="273574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2DFD-31C4-4D30-B11D-1F3535FB6B66}"/>
              </a:ext>
            </a:extLst>
          </p:cNvPr>
          <p:cNvSpPr>
            <a:spLocks noGrp="1"/>
          </p:cNvSpPr>
          <p:nvPr>
            <p:ph idx="1"/>
          </p:nvPr>
        </p:nvSpPr>
        <p:spPr/>
        <p:txBody>
          <a:bodyPr/>
          <a:lstStyle/>
          <a:p>
            <a:pPr marL="0" indent="0">
              <a:buNone/>
            </a:pPr>
            <a:r>
              <a:rPr lang="en-US" dirty="0" err="1"/>
              <a:t>Thanksssssss</a:t>
            </a:r>
            <a:endParaRPr lang="en-US" dirty="0"/>
          </a:p>
          <a:p>
            <a:endParaRPr lang="en-US" dirty="0"/>
          </a:p>
        </p:txBody>
      </p:sp>
    </p:spTree>
    <p:extLst>
      <p:ext uri="{BB962C8B-B14F-4D97-AF65-F5344CB8AC3E}">
        <p14:creationId xmlns:p14="http://schemas.microsoft.com/office/powerpoint/2010/main" val="26624673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8090</TotalTime>
  <Words>400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Söhne</vt:lpstr>
      <vt:lpstr>Wingdings 3</vt:lpstr>
      <vt:lpstr>Slice</vt:lpstr>
      <vt:lpstr>Secure Communications and collaboration Design, Programming and analysis</vt:lpstr>
      <vt:lpstr>Functional Requirements</vt:lpstr>
      <vt:lpstr>Non - Functional Requirements</vt:lpstr>
      <vt:lpstr>Transmission flow between user and receiver</vt:lpstr>
      <vt:lpstr>Transmission flow between user and receiver</vt:lpstr>
      <vt:lpstr>Other security concept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Requirements</dc:title>
  <dc:creator>Ankur Viradiya</dc:creator>
  <cp:lastModifiedBy>Ankur Viradiya</cp:lastModifiedBy>
  <cp:revision>13</cp:revision>
  <dcterms:created xsi:type="dcterms:W3CDTF">2023-08-01T09:17:04Z</dcterms:created>
  <dcterms:modified xsi:type="dcterms:W3CDTF">2023-08-07T22:00:26Z</dcterms:modified>
</cp:coreProperties>
</file>