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8/26/2024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8/26/2024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8/26/2024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8/26/2024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textract/latest/dg/what-i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aicte-india.org/bureaus/jk" TargetMode="External"/><Relationship Id="rId5" Type="http://schemas.openxmlformats.org/officeDocument/2006/relationships/hyperlink" Target="https://laravel.com/docs/11.x/readme"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966963" y="214440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551536"/>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164136" y="1152533"/>
            <a:ext cx="11673901" cy="5055999"/>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1728</a:t>
            </a:r>
          </a:p>
          <a:p>
            <a:pPr marL="285750" indent="-285750" algn="just">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Development of a Paperless Scholarship Disbursement System for PMSSS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Miscellaneous</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 - </a:t>
            </a:r>
            <a:r>
              <a:rPr lang="en-US" sz="2400" b="1" dirty="0" err="1">
                <a:latin typeface="Arial" panose="020B0604020202020204" pitchFamily="34" charset="0"/>
                <a:cs typeface="Arial" panose="020B0604020202020204" pitchFamily="34" charset="0"/>
              </a:rPr>
              <a:t>Devengers</a:t>
            </a:r>
            <a:endParaRPr lang="en-IN" sz="2400" b="1" dirty="0">
              <a:latin typeface="Arial" panose="020B0604020202020204" pitchFamily="34" charset="0"/>
              <a:cs typeface="Arial" panose="020B0604020202020204" pitchFamily="34" charset="0"/>
            </a:endParaRP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 y="1282876"/>
            <a:ext cx="12191999" cy="95410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000" b="1" u="sng" dirty="0">
                <a:solidFill>
                  <a:schemeClr val="tx2"/>
                </a:solidFill>
                <a:latin typeface="Arial" pitchFamily="34" charset="0"/>
                <a:cs typeface="Arial" pitchFamily="34" charset="0"/>
              </a:rPr>
              <a:t>Proposed Solution (Describe your Idea/Solution/Prototype)</a:t>
            </a:r>
          </a:p>
          <a:p>
            <a:pPr marL="342900" indent="-342900">
              <a:buFont typeface="Wingdings" panose="05000000000000000000" pitchFamily="2" charset="2"/>
              <a:buChar char="v"/>
            </a:pPr>
            <a:endParaRPr lang="en-US" sz="2000" u="sng" dirty="0">
              <a:solidFill>
                <a:schemeClr val="tx2"/>
              </a:solidFill>
              <a:latin typeface="Arial" pitchFamily="34" charset="0"/>
              <a:cs typeface="Arial" pitchFamily="34" charset="0"/>
            </a:endParaRPr>
          </a:p>
          <a:p>
            <a:pPr marL="342900" indent="-342900" algn="just">
              <a:buFont typeface="Arial" panose="020B0604020202020204" pitchFamily="34" charset="0"/>
              <a:buChar char="•"/>
            </a:pPr>
            <a:r>
              <a:rPr lang="en-US" sz="1600" dirty="0">
                <a:latin typeface="Arial" pitchFamily="34" charset="0"/>
                <a:cs typeface="Arial" pitchFamily="34" charset="0"/>
              </a:rPr>
              <a:t>Detailed explanation of the proposed solution</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pic>
        <p:nvPicPr>
          <p:cNvPr id="4" name="Picture 3" descr="A blue square with black text&#10;&#10;Description automatically generated">
            <a:extLst>
              <a:ext uri="{FF2B5EF4-FFF2-40B4-BE49-F238E27FC236}">
                <a16:creationId xmlns:a16="http://schemas.microsoft.com/office/drawing/2014/main" id="{765EED20-F696-861E-D238-86F77F7CA82B}"/>
              </a:ext>
            </a:extLst>
          </p:cNvPr>
          <p:cNvPicPr>
            <a:picLocks noChangeAspect="1"/>
          </p:cNvPicPr>
          <p:nvPr/>
        </p:nvPicPr>
        <p:blipFill>
          <a:blip r:embed="rId4"/>
          <a:stretch>
            <a:fillRect/>
          </a:stretch>
        </p:blipFill>
        <p:spPr>
          <a:xfrm>
            <a:off x="317639" y="2212345"/>
            <a:ext cx="11556718" cy="1513401"/>
          </a:xfrm>
          <a:prstGeom prst="rect">
            <a:avLst/>
          </a:prstGeom>
        </p:spPr>
      </p:pic>
      <p:sp>
        <p:nvSpPr>
          <p:cNvPr id="10" name="TextBox 9">
            <a:extLst>
              <a:ext uri="{FF2B5EF4-FFF2-40B4-BE49-F238E27FC236}">
                <a16:creationId xmlns:a16="http://schemas.microsoft.com/office/drawing/2014/main" id="{8197D5B4-85FD-C8F7-A866-BCA7C5622E97}"/>
              </a:ext>
            </a:extLst>
          </p:cNvPr>
          <p:cNvSpPr txBox="1"/>
          <p:nvPr/>
        </p:nvSpPr>
        <p:spPr>
          <a:xfrm>
            <a:off x="-1" y="3919352"/>
            <a:ext cx="10835149" cy="861774"/>
          </a:xfrm>
          <a:prstGeom prst="rect">
            <a:avLst/>
          </a:prstGeom>
          <a:noFill/>
        </p:spPr>
        <p:txBody>
          <a:bodyPr wrap="square">
            <a:spAutoFit/>
          </a:bodyPr>
          <a:lstStyle/>
          <a:p>
            <a:pPr marL="342900" indent="-342900" algn="just">
              <a:buFont typeface="Arial" panose="020B0604020202020204" pitchFamily="34" charset="0"/>
              <a:buChar char="•"/>
            </a:pPr>
            <a:r>
              <a:rPr lang="en-US" sz="1800" dirty="0">
                <a:latin typeface="Arial" pitchFamily="34" charset="0"/>
                <a:cs typeface="Arial" pitchFamily="34" charset="0"/>
              </a:rPr>
              <a:t> </a:t>
            </a:r>
            <a:r>
              <a:rPr lang="en-US" sz="1600" dirty="0">
                <a:latin typeface="Arial" pitchFamily="34" charset="0"/>
                <a:cs typeface="Arial" pitchFamily="34" charset="0"/>
              </a:rPr>
              <a:t>How it addresses the problem</a:t>
            </a:r>
          </a:p>
          <a:p>
            <a:r>
              <a:rPr lang="en-US" sz="1600" dirty="0"/>
              <a:t>            1) No paper waste will be created                                               4) Student will get information about process on their phone</a:t>
            </a:r>
          </a:p>
          <a:p>
            <a:r>
              <a:rPr lang="en-US" sz="1600" dirty="0"/>
              <a:t>            2) No requirement of Local office for doc verification             3) Process will become faster</a:t>
            </a:r>
          </a:p>
        </p:txBody>
      </p:sp>
      <p:sp>
        <p:nvSpPr>
          <p:cNvPr id="14" name="TextBox 13">
            <a:extLst>
              <a:ext uri="{FF2B5EF4-FFF2-40B4-BE49-F238E27FC236}">
                <a16:creationId xmlns:a16="http://schemas.microsoft.com/office/drawing/2014/main" id="{0AA9621F-DA7E-AA88-95C7-8E5746DEA53D}"/>
              </a:ext>
            </a:extLst>
          </p:cNvPr>
          <p:cNvSpPr txBox="1"/>
          <p:nvPr/>
        </p:nvSpPr>
        <p:spPr>
          <a:xfrm>
            <a:off x="317639" y="4843797"/>
            <a:ext cx="11782860" cy="1477328"/>
          </a:xfrm>
          <a:prstGeom prst="rect">
            <a:avLst/>
          </a:prstGeom>
          <a:noFill/>
        </p:spPr>
        <p:txBody>
          <a:bodyPr wrap="square">
            <a:spAutoFit/>
          </a:bodyPr>
          <a:lstStyle/>
          <a:p>
            <a:r>
              <a:rPr lang="en-US" sz="1800" dirty="0">
                <a:latin typeface="Arial" pitchFamily="34" charset="0"/>
                <a:cs typeface="Arial" pitchFamily="34" charset="0"/>
              </a:rPr>
              <a:t>Innovation and uniqueness of the solution </a:t>
            </a:r>
            <a:endParaRPr lang="en-IN" sz="1800" dirty="0">
              <a:latin typeface="Arial" pitchFamily="34" charset="0"/>
              <a:cs typeface="Arial" pitchFamily="34" charset="0"/>
            </a:endParaRPr>
          </a:p>
          <a:p>
            <a:pPr marL="285750" indent="-285750">
              <a:buFont typeface="Arial" panose="020B0604020202020204" pitchFamily="34" charset="0"/>
              <a:buChar char="•"/>
            </a:pPr>
            <a:r>
              <a:rPr lang="en-US" dirty="0">
                <a:latin typeface="Arial" pitchFamily="34" charset="0"/>
                <a:cs typeface="Arial" pitchFamily="34" charset="0"/>
              </a:rPr>
              <a:t> Decision of whether Student Application is accepted or rejected will be made in minutes.</a:t>
            </a:r>
          </a:p>
          <a:p>
            <a:pPr marL="285750" indent="-285750">
              <a:buFont typeface="Arial" panose="020B0604020202020204" pitchFamily="34" charset="0"/>
              <a:buChar char="•"/>
            </a:pPr>
            <a:r>
              <a:rPr lang="en-US" dirty="0">
                <a:latin typeface="Arial" pitchFamily="34" charset="0"/>
                <a:cs typeface="Arial" pitchFamily="34" charset="0"/>
              </a:rPr>
              <a:t>We are using OCR (optical character recognition) model for fast process.</a:t>
            </a:r>
          </a:p>
          <a:p>
            <a:pPr marL="285750" indent="-285750">
              <a:buFont typeface="Arial" panose="020B0604020202020204" pitchFamily="34" charset="0"/>
              <a:buChar char="•"/>
            </a:pPr>
            <a:r>
              <a:rPr lang="en-US" dirty="0">
                <a:latin typeface="Arial" pitchFamily="34" charset="0"/>
                <a:cs typeface="Arial" pitchFamily="34" charset="0"/>
              </a:rPr>
              <a:t>It can read thousands of different documents in multiple layouts and formats at high speed.</a:t>
            </a:r>
          </a:p>
          <a:p>
            <a:pPr marL="285750" indent="-285750">
              <a:buFont typeface="Arial" panose="020B0604020202020204" pitchFamily="34" charset="0"/>
              <a:buChar char="•"/>
            </a:pPr>
            <a:r>
              <a:rPr lang="en-US" dirty="0">
                <a:latin typeface="Arial" pitchFamily="34" charset="0"/>
                <a:cs typeface="Arial" pitchFamily="34" charset="0"/>
              </a:rPr>
              <a:t>For data security and scalability we are using mongo DB </a:t>
            </a:r>
          </a:p>
        </p:txBody>
      </p:sp>
      <p:sp>
        <p:nvSpPr>
          <p:cNvPr id="15" name="Oval 14" descr="Your startup LOGO">
            <a:extLst>
              <a:ext uri="{FF2B5EF4-FFF2-40B4-BE49-F238E27FC236}">
                <a16:creationId xmlns:a16="http://schemas.microsoft.com/office/drawing/2014/main" id="{413CBE30-084D-4424-B922-D1272B46092A}"/>
              </a:ext>
              <a:ext uri="{C183D7F6-B498-43B3-948B-1728B52AA6E4}">
                <adec:decorative xmlns:adec="http://schemas.microsoft.com/office/drawing/2017/decorative" val="0"/>
              </a:ext>
            </a:extLst>
          </p:cNvPr>
          <p:cNvSpPr/>
          <p:nvPr/>
        </p:nvSpPr>
        <p:spPr>
          <a:xfrm>
            <a:off x="141514" y="107065"/>
            <a:ext cx="1756112" cy="1068599"/>
          </a:xfrm>
          <a:prstGeom prst="ellipse">
            <a:avLst/>
          </a:prstGeom>
          <a:solidFill>
            <a:schemeClr val="accent1">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DEVENGERS</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845574" y="1224376"/>
            <a:ext cx="9385300" cy="1538883"/>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000" dirty="0">
                <a:latin typeface="Arial" pitchFamily="34" charset="0"/>
                <a:cs typeface="Arial" pitchFamily="34" charset="0"/>
              </a:rPr>
              <a:t>Technologies to be used (e.g. programming languages, frameworks, hardware)</a:t>
            </a:r>
          </a:p>
          <a:p>
            <a:pPr algn="just"/>
            <a:r>
              <a:rPr lang="en-US" sz="2000" dirty="0">
                <a:latin typeface="Arial" pitchFamily="34" charset="0"/>
                <a:cs typeface="Arial" pitchFamily="34" charset="0"/>
              </a:rPr>
              <a:t>     </a:t>
            </a:r>
            <a:r>
              <a:rPr lang="en-US" dirty="0">
                <a:latin typeface="Arial" pitchFamily="34" charset="0"/>
                <a:cs typeface="Arial" pitchFamily="34" charset="0"/>
              </a:rPr>
              <a:t>1) PHP/Laravel</a:t>
            </a:r>
          </a:p>
          <a:p>
            <a:pPr algn="just"/>
            <a:r>
              <a:rPr lang="en-US" dirty="0">
                <a:latin typeface="Arial" pitchFamily="34" charset="0"/>
                <a:cs typeface="Arial" pitchFamily="34" charset="0"/>
              </a:rPr>
              <a:t>      2) Mongo DB      </a:t>
            </a:r>
          </a:p>
          <a:p>
            <a:pPr algn="just"/>
            <a:r>
              <a:rPr lang="en-US" dirty="0">
                <a:latin typeface="Arial" pitchFamily="34" charset="0"/>
                <a:cs typeface="Arial" pitchFamily="34" charset="0"/>
              </a:rPr>
              <a:t>      3) AWS</a:t>
            </a:r>
          </a:p>
          <a:p>
            <a:pPr algn="just"/>
            <a:r>
              <a:rPr lang="en-US" dirty="0">
                <a:latin typeface="Arial" pitchFamily="34" charset="0"/>
                <a:cs typeface="Arial" pitchFamily="34" charset="0"/>
              </a:rPr>
              <a:t>      4) HTML/ Tailwind CSS /JavaScript  </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D40E0074-D8C6-C0D9-2E6E-CD37AF40CF62}"/>
              </a:ext>
              <a:ext uri="{C183D7F6-B498-43B3-948B-1728B52AA6E4}">
                <adec:decorative xmlns:adec="http://schemas.microsoft.com/office/drawing/2017/decorative" val="0"/>
              </a:ext>
            </a:extLst>
          </p:cNvPr>
          <p:cNvSpPr/>
          <p:nvPr/>
        </p:nvSpPr>
        <p:spPr>
          <a:xfrm>
            <a:off x="141514" y="107065"/>
            <a:ext cx="1756112" cy="1068599"/>
          </a:xfrm>
          <a:prstGeom prst="ellipse">
            <a:avLst/>
          </a:prstGeom>
          <a:solidFill>
            <a:schemeClr val="accent1">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DEVENGERS</a:t>
            </a:r>
            <a:endParaRPr lang="en-IN" sz="1600" dirty="0"/>
          </a:p>
        </p:txBody>
      </p:sp>
      <p:pic>
        <p:nvPicPr>
          <p:cNvPr id="4" name="Picture 3" descr="A diagram of a computer process&#10;&#10;Description automatically generated">
            <a:extLst>
              <a:ext uri="{FF2B5EF4-FFF2-40B4-BE49-F238E27FC236}">
                <a16:creationId xmlns:a16="http://schemas.microsoft.com/office/drawing/2014/main" id="{D610AA7D-E309-5CE8-E937-BB89145B089E}"/>
              </a:ext>
            </a:extLst>
          </p:cNvPr>
          <p:cNvPicPr>
            <a:picLocks noChangeAspect="1"/>
          </p:cNvPicPr>
          <p:nvPr/>
        </p:nvPicPr>
        <p:blipFill>
          <a:blip r:embed="rId4"/>
          <a:stretch>
            <a:fillRect/>
          </a:stretch>
        </p:blipFill>
        <p:spPr>
          <a:xfrm>
            <a:off x="776748" y="3341958"/>
            <a:ext cx="10157954" cy="2876282"/>
          </a:xfrm>
          <a:prstGeom prst="rect">
            <a:avLst/>
          </a:prstGeom>
        </p:spPr>
      </p:pic>
      <p:sp>
        <p:nvSpPr>
          <p:cNvPr id="9" name="TextBox 8">
            <a:extLst>
              <a:ext uri="{FF2B5EF4-FFF2-40B4-BE49-F238E27FC236}">
                <a16:creationId xmlns:a16="http://schemas.microsoft.com/office/drawing/2014/main" id="{5554E503-1AA1-1CE5-9B2F-44DD6BC90A56}"/>
              </a:ext>
            </a:extLst>
          </p:cNvPr>
          <p:cNvSpPr txBox="1"/>
          <p:nvPr/>
        </p:nvSpPr>
        <p:spPr>
          <a:xfrm>
            <a:off x="845574" y="2918866"/>
            <a:ext cx="9674942" cy="369332"/>
          </a:xfrm>
          <a:prstGeom prst="rect">
            <a:avLst/>
          </a:prstGeom>
          <a:noFill/>
        </p:spPr>
        <p:txBody>
          <a:bodyPr wrap="square">
            <a:spAutoFit/>
          </a:bodyPr>
          <a:lstStyle/>
          <a:p>
            <a:pPr marL="342900" indent="-342900" algn="just">
              <a:buFont typeface="Arial" panose="020B0604020202020204" pitchFamily="34" charset="0"/>
              <a:buChar char="•"/>
            </a:pPr>
            <a:r>
              <a:rPr lang="en-US" sz="1800" dirty="0">
                <a:latin typeface="Arial" pitchFamily="34" charset="0"/>
                <a:cs typeface="Arial" pitchFamily="34" charset="0"/>
              </a:rPr>
              <a:t>Methodology and process for implementation (Flow Charts/Images/ working prototype)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557550" y="1250065"/>
            <a:ext cx="9385300" cy="4462760"/>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Analysis of the feasibility of the idea</a:t>
            </a:r>
          </a:p>
          <a:p>
            <a:pPr marR="0" lvl="0" algn="just" defTabSz="457200" rtl="0" eaLnBrk="1" fontAlgn="base" latinLnBrk="0" hangingPunct="1">
              <a:lnSpc>
                <a:spcPct val="100000"/>
              </a:lnSpc>
              <a:spcBef>
                <a:spcPct val="0"/>
              </a:spcBef>
              <a:spcAft>
                <a:spcPct val="0"/>
              </a:spcAft>
              <a:buClrTx/>
              <a:buSzTx/>
              <a:tabLst/>
              <a:defRPr/>
            </a:pPr>
            <a:r>
              <a:rPr lang="en-US" sz="1600" dirty="0"/>
              <a:t>The digital scholarship management system is highly feasible due to its ability to automate processes,               reduce manual effort, and enhance efficiency. Leveraging existing technologies like OCR and secure web platforms is technically achievable and aligns with modern trends in digital transformation, ensuring smooth implementation.</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Potential challenges and risks</a:t>
            </a:r>
          </a:p>
          <a:p>
            <a:pPr marR="0" lvl="0" algn="just" defTabSz="457200" rtl="0" eaLnBrk="1" fontAlgn="base" latinLnBrk="0" hangingPunct="1">
              <a:lnSpc>
                <a:spcPct val="100000"/>
              </a:lnSpc>
              <a:spcBef>
                <a:spcPct val="0"/>
              </a:spcBef>
              <a:spcAft>
                <a:spcPct val="0"/>
              </a:spcAft>
              <a:buClrTx/>
              <a:buSzTx/>
              <a:tabLst/>
              <a:defRPr/>
            </a:pPr>
            <a:r>
              <a:rPr lang="en-US" dirty="0"/>
              <a:t>Challenges include ensuring data security, managing high traffic and server load, and achieving user adoption across diverse student demographics. Risks involve potential technical glitches, data breaches, and resistance from stakeholders accustomed to traditional processes.</a:t>
            </a:r>
            <a:endParaRPr lang="en-US"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Strategies</a:t>
            </a:r>
            <a:r>
              <a:rPr kumimoji="0" lang="en-US" sz="2800"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 for overcoming these challenges</a:t>
            </a:r>
          </a:p>
          <a:p>
            <a:pPr marR="0" lvl="0" algn="just" defTabSz="457200" rtl="0" eaLnBrk="1" fontAlgn="base" latinLnBrk="0" hangingPunct="1">
              <a:lnSpc>
                <a:spcPct val="100000"/>
              </a:lnSpc>
              <a:spcBef>
                <a:spcPct val="0"/>
              </a:spcBef>
              <a:spcAft>
                <a:spcPct val="0"/>
              </a:spcAft>
              <a:buClrTx/>
              <a:buSzTx/>
              <a:tabLst/>
              <a:defRPr/>
            </a:pPr>
            <a:r>
              <a:rPr lang="en-US" dirty="0"/>
              <a:t>To overcome these challenges, implement robust cybersecurity measures, use scalable cloud infrastructure, and provide comprehensive training and support for users. Engage stakeholders early through awareness campaigns and pilot testing to ensure smooth adoption and address potential concerns proactively.</a:t>
            </a:r>
            <a:endPar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Oval 2" descr="Your startup LOGO">
            <a:extLst>
              <a:ext uri="{FF2B5EF4-FFF2-40B4-BE49-F238E27FC236}">
                <a16:creationId xmlns:a16="http://schemas.microsoft.com/office/drawing/2014/main" id="{59D20C62-F38D-4BC5-CB63-EA3574961B97}"/>
              </a:ext>
              <a:ext uri="{C183D7F6-B498-43B3-948B-1728B52AA6E4}">
                <adec:decorative xmlns:adec="http://schemas.microsoft.com/office/drawing/2017/decorative" val="0"/>
              </a:ext>
            </a:extLst>
          </p:cNvPr>
          <p:cNvSpPr/>
          <p:nvPr/>
        </p:nvSpPr>
        <p:spPr>
          <a:xfrm>
            <a:off x="141514" y="107065"/>
            <a:ext cx="1756112" cy="1068599"/>
          </a:xfrm>
          <a:prstGeom prst="ellipse">
            <a:avLst/>
          </a:prstGeom>
          <a:solidFill>
            <a:schemeClr val="accent1">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DEVENGERS</a:t>
            </a:r>
            <a:endParaRPr lang="en-IN" sz="1600"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855406" y="1232042"/>
            <a:ext cx="9385300" cy="4585871"/>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Potential impact on the target audience</a:t>
            </a:r>
          </a:p>
          <a:p>
            <a:pPr marR="0" lvl="0" algn="just" defTabSz="457200" rtl="0" eaLnBrk="1" fontAlgn="base" latinLnBrk="0" hangingPunct="1">
              <a:lnSpc>
                <a:spcPct val="100000"/>
              </a:lnSpc>
              <a:spcBef>
                <a:spcPct val="0"/>
              </a:spcBef>
              <a:spcAft>
                <a:spcPct val="0"/>
              </a:spcAft>
              <a:buClrTx/>
              <a:buSzTx/>
              <a:tabLst/>
              <a:defRPr/>
            </a:pPr>
            <a:r>
              <a:rPr lang="en-US" sz="2000" dirty="0"/>
              <a:t>The digital scholarship management system will significantly benefit students by providing a faster, more efficient application process, reducing wait times, and improving accessibility. It will empower students from diverse backgrounds to apply easily, enhancing their opportunities for higher education without the burden of extensive paperwork</a:t>
            </a:r>
            <a:endParaRPr kumimoji="0" lang="en-US" sz="20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sz="2800" dirty="0">
                <a:solidFill>
                  <a:prstClr val="black"/>
                </a:solidFill>
                <a:latin typeface="Arial" pitchFamily="34" charset="0"/>
                <a:cs typeface="Arial" pitchFamily="34" charset="0"/>
              </a:rPr>
              <a:t>Benefits of the solution (social, economic, environmental, etc.)</a:t>
            </a:r>
          </a:p>
          <a:p>
            <a:pPr marR="0" lvl="0" algn="just" defTabSz="457200" rtl="0" eaLnBrk="1" fontAlgn="base" latinLnBrk="0" hangingPunct="1">
              <a:lnSpc>
                <a:spcPct val="100000"/>
              </a:lnSpc>
              <a:spcBef>
                <a:spcPct val="0"/>
              </a:spcBef>
              <a:spcAft>
                <a:spcPct val="0"/>
              </a:spcAft>
              <a:buClrTx/>
              <a:buSzTx/>
              <a:tabLst/>
              <a:defRPr/>
            </a:pPr>
            <a:r>
              <a:rPr lang="en-US" sz="2000" dirty="0"/>
              <a:t>The solution offers social benefits by increasing educational accessibility, economic benefits by reducing administrative costs and processing times, and environmental benefits by eliminating paper usage. It promotes transparency and efficiency in scholarship disbursement, ensuring fair and timely financial support for students.</a:t>
            </a:r>
            <a:endParaRPr lang="en-US" sz="200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lang="en-US" sz="28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Oval 2" descr="Your startup LOGO">
            <a:extLst>
              <a:ext uri="{FF2B5EF4-FFF2-40B4-BE49-F238E27FC236}">
                <a16:creationId xmlns:a16="http://schemas.microsoft.com/office/drawing/2014/main" id="{1CC26AA6-3FD1-E834-D72B-27DBF6E9B074}"/>
              </a:ext>
              <a:ext uri="{C183D7F6-B498-43B3-948B-1728B52AA6E4}">
                <adec:decorative xmlns:adec="http://schemas.microsoft.com/office/drawing/2017/decorative" val="0"/>
              </a:ext>
            </a:extLst>
          </p:cNvPr>
          <p:cNvSpPr/>
          <p:nvPr/>
        </p:nvSpPr>
        <p:spPr>
          <a:xfrm>
            <a:off x="141514" y="107065"/>
            <a:ext cx="1756112" cy="1068599"/>
          </a:xfrm>
          <a:prstGeom prst="ellipse">
            <a:avLst/>
          </a:prstGeom>
          <a:solidFill>
            <a:schemeClr val="accent1">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DEVENGERS</a:t>
            </a:r>
            <a:endParaRPr lang="en-IN" sz="1600"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18611" y="1555777"/>
            <a:ext cx="9385300" cy="1631216"/>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noProof="0" dirty="0">
                <a:solidFill>
                  <a:prstClr val="black"/>
                </a:solidFill>
                <a:latin typeface="Arial" pitchFamily="34" charset="0"/>
                <a:cs typeface="Arial" pitchFamily="34" charset="0"/>
              </a:rPr>
              <a:t>Details / Links of the reference and research work</a:t>
            </a:r>
          </a:p>
          <a:p>
            <a:pPr marR="0" lvl="0" algn="just" defTabSz="457200" rtl="0" eaLnBrk="1" fontAlgn="base" latinLnBrk="0" hangingPunct="1">
              <a:lnSpc>
                <a:spcPct val="100000"/>
              </a:lnSpc>
              <a:spcBef>
                <a:spcPct val="0"/>
              </a:spcBef>
              <a:spcAft>
                <a:spcPct val="0"/>
              </a:spcAft>
              <a:buClrTx/>
              <a:buSzTx/>
              <a:tabLst/>
              <a:defRPr/>
            </a:pPr>
            <a:r>
              <a:rPr lang="en-US" sz="2400" dirty="0">
                <a:solidFill>
                  <a:prstClr val="black"/>
                </a:solidFill>
                <a:latin typeface="Arial" pitchFamily="34" charset="0"/>
                <a:cs typeface="Arial" pitchFamily="34" charset="0"/>
              </a:rPr>
              <a:t> </a:t>
            </a:r>
            <a:r>
              <a:rPr kumimoji="0" lang="en-US" sz="24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rPr>
              <a:t>    </a:t>
            </a:r>
            <a:r>
              <a:rPr kumimoji="0" lang="en-US" sz="24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hlinkClick r:id="rId3"/>
              </a:rPr>
              <a:t>https://docs.aws.amazon.com/textract/latest/dg/what-is.html</a:t>
            </a:r>
            <a:endParaRPr kumimoji="0" lang="en-US" sz="24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sz="2400" dirty="0">
                <a:solidFill>
                  <a:prstClr val="black"/>
                </a:solidFill>
                <a:latin typeface="Arial" pitchFamily="34" charset="0"/>
                <a:cs typeface="Arial" pitchFamily="34" charset="0"/>
              </a:rPr>
              <a:t>    </a:t>
            </a:r>
            <a:endPar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4">
            <a:alphaModFix/>
          </a:blip>
          <a:srcRect/>
          <a:stretch/>
        </p:blipFill>
        <p:spPr>
          <a:xfrm>
            <a:off x="9803911" y="81376"/>
            <a:ext cx="2246575" cy="1149075"/>
          </a:xfrm>
          <a:prstGeom prst="rect">
            <a:avLst/>
          </a:prstGeom>
          <a:noFill/>
          <a:ln>
            <a:noFill/>
          </a:ln>
        </p:spPr>
      </p:pic>
      <p:sp>
        <p:nvSpPr>
          <p:cNvPr id="3" name="Oval 2" descr="Your startup LOGO">
            <a:extLst>
              <a:ext uri="{FF2B5EF4-FFF2-40B4-BE49-F238E27FC236}">
                <a16:creationId xmlns:a16="http://schemas.microsoft.com/office/drawing/2014/main" id="{27562618-9B1D-459D-6427-3F5D9A3227F8}"/>
              </a:ext>
              <a:ext uri="{C183D7F6-B498-43B3-948B-1728B52AA6E4}">
                <adec:decorative xmlns:adec="http://schemas.microsoft.com/office/drawing/2017/decorative" val="0"/>
              </a:ext>
            </a:extLst>
          </p:cNvPr>
          <p:cNvSpPr/>
          <p:nvPr/>
        </p:nvSpPr>
        <p:spPr>
          <a:xfrm>
            <a:off x="141514" y="107065"/>
            <a:ext cx="1756112" cy="1068599"/>
          </a:xfrm>
          <a:prstGeom prst="ellipse">
            <a:avLst/>
          </a:prstGeom>
          <a:solidFill>
            <a:schemeClr val="accent1">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DEVENGERS</a:t>
            </a:r>
            <a:endParaRPr lang="en-IN" sz="1600" dirty="0"/>
          </a:p>
        </p:txBody>
      </p:sp>
      <p:sp>
        <p:nvSpPr>
          <p:cNvPr id="5" name="TextBox 4">
            <a:hlinkClick r:id="rId5"/>
            <a:extLst>
              <a:ext uri="{FF2B5EF4-FFF2-40B4-BE49-F238E27FC236}">
                <a16:creationId xmlns:a16="http://schemas.microsoft.com/office/drawing/2014/main" id="{AB54751B-834F-CFEC-4CE6-5D5CB7C52D43}"/>
              </a:ext>
            </a:extLst>
          </p:cNvPr>
          <p:cNvSpPr txBox="1"/>
          <p:nvPr/>
        </p:nvSpPr>
        <p:spPr>
          <a:xfrm>
            <a:off x="842590" y="2626893"/>
            <a:ext cx="6096000" cy="477054"/>
          </a:xfrm>
          <a:prstGeom prst="rect">
            <a:avLst/>
          </a:prstGeom>
          <a:noFill/>
        </p:spPr>
        <p:txBody>
          <a:bodyPr wrap="square">
            <a:spAutoFit/>
          </a:bodyPr>
          <a:lstStyle/>
          <a:p>
            <a:r>
              <a:rPr lang="en-IN" sz="2500" dirty="0">
                <a:hlinkClick r:id="rId5"/>
              </a:rPr>
              <a:t>https://laravel.com/docs/11.x/readme</a:t>
            </a:r>
            <a:endParaRPr lang="en-IN" sz="2500" dirty="0"/>
          </a:p>
        </p:txBody>
      </p:sp>
      <p:sp>
        <p:nvSpPr>
          <p:cNvPr id="11" name="TextBox 10">
            <a:extLst>
              <a:ext uri="{FF2B5EF4-FFF2-40B4-BE49-F238E27FC236}">
                <a16:creationId xmlns:a16="http://schemas.microsoft.com/office/drawing/2014/main" id="{1ECF25F2-76F7-90C7-C2D7-AF9ED2624BDF}"/>
              </a:ext>
            </a:extLst>
          </p:cNvPr>
          <p:cNvSpPr txBox="1"/>
          <p:nvPr/>
        </p:nvSpPr>
        <p:spPr>
          <a:xfrm>
            <a:off x="842590" y="3273792"/>
            <a:ext cx="6096000" cy="477054"/>
          </a:xfrm>
          <a:prstGeom prst="rect">
            <a:avLst/>
          </a:prstGeom>
          <a:noFill/>
        </p:spPr>
        <p:txBody>
          <a:bodyPr wrap="square">
            <a:spAutoFit/>
          </a:bodyPr>
          <a:lstStyle/>
          <a:p>
            <a:r>
              <a:rPr lang="en-IN" sz="2500" dirty="0">
                <a:hlinkClick r:id="rId6"/>
              </a:rPr>
              <a:t>https://www.aicte-india.org/bureaus/jk</a:t>
            </a:r>
            <a:endParaRPr lang="en-IN" sz="2500"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7744</TotalTime>
  <Words>586</Words>
  <Application>Microsoft Office PowerPoint</Application>
  <PresentationFormat>Widescreen</PresentationFormat>
  <Paragraphs>68</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HARIOM TIWARI</cp:lastModifiedBy>
  <cp:revision>147</cp:revision>
  <dcterms:created xsi:type="dcterms:W3CDTF">2013-12-12T18:46:50Z</dcterms:created>
  <dcterms:modified xsi:type="dcterms:W3CDTF">2024-08-26T17:40:11Z</dcterms:modified>
  <cp:category/>
</cp:coreProperties>
</file>