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9/10/2022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latin typeface="Times New Roman" panose="02020603050405020304" pitchFamily="18" charset="0"/>
                <a:cs typeface="Times New Roman" panose="02020603050405020304" pitchFamily="18" charset="0"/>
              </a:rPr>
              <a:t>OBJECT DETECTION WITH MACHINE LEARNING</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050833"/>
            <a:ext cx="7766936" cy="1844870"/>
          </a:xfrm>
        </p:spPr>
        <p:txBody>
          <a:bodyPr>
            <a:noAutofit/>
          </a:bodyPr>
          <a:lstStyle/>
          <a:p>
            <a:pPr algn="ctr"/>
            <a:r>
              <a:rPr lang="en-US" sz="1600" dirty="0" smtClean="0"/>
              <a:t>SUBMITTED BY</a:t>
            </a:r>
          </a:p>
          <a:p>
            <a:pPr algn="ctr"/>
            <a:r>
              <a:rPr lang="en-US" sz="1600" dirty="0" smtClean="0"/>
              <a:t>AMNA NOREEN</a:t>
            </a:r>
          </a:p>
          <a:p>
            <a:pPr algn="ctr"/>
            <a:r>
              <a:rPr lang="en-US" sz="1600" dirty="0" smtClean="0"/>
              <a:t>FATIMA JAVED</a:t>
            </a:r>
          </a:p>
          <a:p>
            <a:pPr algn="ctr"/>
            <a:r>
              <a:rPr lang="en-US" sz="1600" dirty="0" smtClean="0"/>
              <a:t>SAMAN </a:t>
            </a:r>
          </a:p>
          <a:p>
            <a:pPr algn="ctr"/>
            <a:r>
              <a:rPr lang="en-US" sz="1600" dirty="0" smtClean="0"/>
              <a:t>HAFIZA FIZA KHAN</a:t>
            </a:r>
            <a:endParaRPr lang="en-US" sz="1600" dirty="0"/>
          </a:p>
        </p:txBody>
      </p:sp>
    </p:spTree>
    <p:extLst>
      <p:ext uri="{BB962C8B-B14F-4D97-AF65-F5344CB8AC3E}">
        <p14:creationId xmlns:p14="http://schemas.microsoft.com/office/powerpoint/2010/main" val="122574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DATASET &amp; PREPROCESSING</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preprocessing in Machine Learning refers to the technique of preparing (cleaning and organizing) the raw data to make it suitable for a building and training Machine Learning models.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4261" t="2564" r="2188" b="-1"/>
          <a:stretch/>
        </p:blipFill>
        <p:spPr>
          <a:xfrm>
            <a:off x="2873828" y="2873828"/>
            <a:ext cx="5503818" cy="2979109"/>
          </a:xfrm>
          <a:prstGeom prst="rect">
            <a:avLst/>
          </a:prstGeom>
        </p:spPr>
      </p:pic>
    </p:spTree>
    <p:extLst>
      <p:ext uri="{BB962C8B-B14F-4D97-AF65-F5344CB8AC3E}">
        <p14:creationId xmlns:p14="http://schemas.microsoft.com/office/powerpoint/2010/main" val="67153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WHAT IS SSD?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SSD </a:t>
            </a:r>
            <a:r>
              <a:rPr lang="en-US" dirty="0">
                <a:latin typeface="Times New Roman" panose="02020603050405020304" pitchFamily="18" charset="0"/>
                <a:cs typeface="Times New Roman" panose="02020603050405020304" pitchFamily="18" charset="0"/>
              </a:rPr>
              <a:t>is a single-stage object detection method that discretizes the output space of bounding boxes into a set of default boxes over different aspect ratios and scales per feature map location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366338" y="3160580"/>
            <a:ext cx="4968671" cy="2034716"/>
          </a:xfrm>
          <a:prstGeom prst="rect">
            <a:avLst/>
          </a:prstGeom>
        </p:spPr>
      </p:pic>
    </p:spTree>
    <p:extLst>
      <p:ext uri="{BB962C8B-B14F-4D97-AF65-F5344CB8AC3E}">
        <p14:creationId xmlns:p14="http://schemas.microsoft.com/office/powerpoint/2010/main" val="2916568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SSD FRAMEWORK</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Multi-scale feature maps for detection.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Convolutional </a:t>
            </a:r>
            <a:r>
              <a:rPr lang="en-US" dirty="0">
                <a:latin typeface="Times New Roman" panose="02020603050405020304" pitchFamily="18" charset="0"/>
                <a:cs typeface="Times New Roman" panose="02020603050405020304" pitchFamily="18" charset="0"/>
              </a:rPr>
              <a:t>predictors for detection.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Default </a:t>
            </a:r>
            <a:r>
              <a:rPr lang="en-US" dirty="0">
                <a:latin typeface="Times New Roman" panose="02020603050405020304" pitchFamily="18" charset="0"/>
                <a:cs typeface="Times New Roman" panose="02020603050405020304" pitchFamily="18" charset="0"/>
              </a:rPr>
              <a:t>boxes and aspect ratios.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77405" y="3000588"/>
            <a:ext cx="4497646" cy="1980716"/>
          </a:xfrm>
          <a:prstGeom prst="rect">
            <a:avLst/>
          </a:prstGeom>
        </p:spPr>
      </p:pic>
    </p:spTree>
    <p:extLst>
      <p:ext uri="{BB962C8B-B14F-4D97-AF65-F5344CB8AC3E}">
        <p14:creationId xmlns:p14="http://schemas.microsoft.com/office/powerpoint/2010/main" val="366644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FEATURE EXTRACTION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 object is represented by a group of features in form of a feature vector. This feature vector is used to recognize objects and classify them</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1726" y="3206297"/>
            <a:ext cx="4168501" cy="2065199"/>
          </a:xfrm>
          <a:prstGeom prst="rect">
            <a:avLst/>
          </a:prstGeom>
        </p:spPr>
      </p:pic>
    </p:spTree>
    <p:extLst>
      <p:ext uri="{BB962C8B-B14F-4D97-AF65-F5344CB8AC3E}">
        <p14:creationId xmlns:p14="http://schemas.microsoft.com/office/powerpoint/2010/main" val="214407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CLASSIFICATION &amp; LOCALIZATION</a:t>
            </a:r>
            <a:endParaRPr lang="en-US" dirty="0"/>
          </a:p>
        </p:txBody>
      </p:sp>
      <p:sp>
        <p:nvSpPr>
          <p:cNvPr id="3" name="Content Placeholder 2"/>
          <p:cNvSpPr>
            <a:spLocks noGrp="1"/>
          </p:cNvSpPr>
          <p:nvPr>
            <p:ph idx="1"/>
          </p:nvPr>
        </p:nvSpPr>
        <p:spPr/>
        <p:txBody>
          <a:bodyPr/>
          <a:lstStyle/>
          <a:p>
            <a:r>
              <a:rPr lang="en-US" dirty="0"/>
              <a:t>Classify each region using </a:t>
            </a:r>
            <a:r>
              <a:rPr lang="en-US" dirty="0" err="1"/>
              <a:t>MobileNet</a:t>
            </a:r>
            <a:r>
              <a:rPr lang="en-US" dirty="0"/>
              <a:t> V1 Architecture for each category by passing feature vector created from feature extraction and scored region are then adjusted with bounding box regression. </a:t>
            </a:r>
            <a:endParaRPr lang="en-US" dirty="0"/>
          </a:p>
          <a:p>
            <a:r>
              <a:rPr lang="en-US" dirty="0" smtClean="0"/>
              <a:t>This </a:t>
            </a:r>
            <a:r>
              <a:rPr lang="en-US" dirty="0"/>
              <a:t>architecture uses </a:t>
            </a:r>
            <a:r>
              <a:rPr lang="en-US" dirty="0" smtClean="0"/>
              <a:t>depth wise </a:t>
            </a:r>
            <a:r>
              <a:rPr lang="en-US" dirty="0"/>
              <a:t>separable convolutions which significantly reduces the number of parameters when compared to the network with normal convolutions. </a:t>
            </a:r>
            <a:endParaRPr lang="en-US" dirty="0" smtClean="0"/>
          </a:p>
          <a:p>
            <a:endParaRPr lang="en-US" dirty="0"/>
          </a:p>
        </p:txBody>
      </p:sp>
      <p:pic>
        <p:nvPicPr>
          <p:cNvPr id="4" name="Picture 3"/>
          <p:cNvPicPr>
            <a:picLocks noChangeAspect="1"/>
          </p:cNvPicPr>
          <p:nvPr/>
        </p:nvPicPr>
        <p:blipFill>
          <a:blip r:embed="rId2"/>
          <a:stretch>
            <a:fillRect/>
          </a:stretch>
        </p:blipFill>
        <p:spPr>
          <a:xfrm>
            <a:off x="3814355" y="4100975"/>
            <a:ext cx="4022945" cy="2057537"/>
          </a:xfrm>
          <a:prstGeom prst="rect">
            <a:avLst/>
          </a:prstGeom>
        </p:spPr>
      </p:pic>
    </p:spTree>
    <p:extLst>
      <p:ext uri="{BB962C8B-B14F-4D97-AF65-F5344CB8AC3E}">
        <p14:creationId xmlns:p14="http://schemas.microsoft.com/office/powerpoint/2010/main" val="88583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MOBILENET V1 ARCHITECTURE</a:t>
            </a:r>
            <a:endParaRPr lang="en-US" dirty="0"/>
          </a:p>
        </p:txBody>
      </p:sp>
      <p:sp>
        <p:nvSpPr>
          <p:cNvPr id="3" name="Content Placeholder 2"/>
          <p:cNvSpPr>
            <a:spLocks noGrp="1"/>
          </p:cNvSpPr>
          <p:nvPr>
            <p:ph idx="1"/>
          </p:nvPr>
        </p:nvSpPr>
        <p:spPr/>
        <p:txBody>
          <a:bodyPr/>
          <a:lstStyle/>
          <a:p>
            <a:r>
              <a:rPr lang="en-US" dirty="0"/>
              <a:t>It uses Separable Convolution to reduce the model size and complexity. </a:t>
            </a:r>
            <a:endParaRPr lang="en-US" dirty="0" smtClean="0"/>
          </a:p>
          <a:p>
            <a:r>
              <a:rPr lang="en-US" dirty="0" smtClean="0"/>
              <a:t>Smaller </a:t>
            </a:r>
            <a:r>
              <a:rPr lang="en-US" dirty="0"/>
              <a:t>model size: Fewer number of parameters. </a:t>
            </a:r>
            <a:endParaRPr lang="en-US" dirty="0"/>
          </a:p>
          <a:p>
            <a:r>
              <a:rPr lang="en-US" dirty="0" smtClean="0"/>
              <a:t>Smaller </a:t>
            </a:r>
            <a:r>
              <a:rPr lang="en-US" dirty="0"/>
              <a:t>complexity: Fewer Multiplications and Additions (Multi-Adds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706880" y="3553097"/>
            <a:ext cx="5502903" cy="1918675"/>
          </a:xfrm>
          <a:prstGeom prst="rect">
            <a:avLst/>
          </a:prstGeom>
        </p:spPr>
      </p:pic>
    </p:spTree>
    <p:extLst>
      <p:ext uri="{BB962C8B-B14F-4D97-AF65-F5344CB8AC3E}">
        <p14:creationId xmlns:p14="http://schemas.microsoft.com/office/powerpoint/2010/main" val="294886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ADVANTAGES OF MOBILENET V1 ARCHITECTURE</a:t>
            </a:r>
            <a:endParaRPr lang="en-US" sz="3200" dirty="0"/>
          </a:p>
        </p:txBody>
      </p:sp>
      <p:sp>
        <p:nvSpPr>
          <p:cNvPr id="3" name="Content Placeholder 2"/>
          <p:cNvSpPr>
            <a:spLocks noGrp="1"/>
          </p:cNvSpPr>
          <p:nvPr>
            <p:ph idx="1"/>
          </p:nvPr>
        </p:nvSpPr>
        <p:spPr/>
        <p:txBody>
          <a:bodyPr/>
          <a:lstStyle/>
          <a:p>
            <a:r>
              <a:rPr lang="en-US" dirty="0"/>
              <a:t>The main advantages is their accuracy in image recognition problem. </a:t>
            </a:r>
            <a:endParaRPr lang="en-US" dirty="0"/>
          </a:p>
          <a:p>
            <a:r>
              <a:rPr lang="en-US" dirty="0" smtClean="0"/>
              <a:t>It </a:t>
            </a:r>
            <a:r>
              <a:rPr lang="en-US" dirty="0"/>
              <a:t>takes less time. </a:t>
            </a:r>
            <a:endParaRPr lang="en-US" dirty="0"/>
          </a:p>
          <a:p>
            <a:r>
              <a:rPr lang="en-US" dirty="0" smtClean="0"/>
              <a:t>Improve </a:t>
            </a:r>
            <a:r>
              <a:rPr lang="en-US" dirty="0"/>
              <a:t>the quality of candidate bounding boxes</a:t>
            </a:r>
            <a:r>
              <a:rPr lang="en-US" dirty="0" smtClean="0"/>
              <a:t>.</a:t>
            </a:r>
          </a:p>
          <a:p>
            <a:endParaRPr lang="en-US" dirty="0" smtClean="0"/>
          </a:p>
        </p:txBody>
      </p:sp>
    </p:spTree>
    <p:extLst>
      <p:ext uri="{BB962C8B-B14F-4D97-AF65-F5344CB8AC3E}">
        <p14:creationId xmlns:p14="http://schemas.microsoft.com/office/powerpoint/2010/main" val="16573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LIBRARIES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Anaconda — Anaconda is a free and open source distribution of the Python and R programming languages for data science and machine learning related applications. </a:t>
            </a:r>
          </a:p>
          <a:p>
            <a:r>
              <a:rPr lang="en-US" dirty="0" err="1">
                <a:latin typeface="Times New Roman" panose="02020603050405020304" pitchFamily="18" charset="0"/>
                <a:cs typeface="Times New Roman" panose="02020603050405020304" pitchFamily="18" charset="0"/>
              </a:rPr>
              <a:t>Spyder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Spyder</a:t>
            </a:r>
            <a:r>
              <a:rPr lang="en-US" dirty="0">
                <a:latin typeface="Times New Roman" panose="02020603050405020304" pitchFamily="18" charset="0"/>
                <a:cs typeface="Times New Roman" panose="02020603050405020304" pitchFamily="18" charset="0"/>
              </a:rPr>
              <a:t> is an open source cross-platform IDE for scientific programming in the Python language. </a:t>
            </a:r>
          </a:p>
          <a:p>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is a Python 2D plotting library which produces publication quality figures in a variety of hardcopy formats and interactive environments across platforms. </a:t>
            </a:r>
          </a:p>
          <a:p>
            <a:r>
              <a:rPr lang="en-US" dirty="0">
                <a:latin typeface="Times New Roman" panose="02020603050405020304" pitchFamily="18" charset="0"/>
                <a:cs typeface="Times New Roman" panose="02020603050405020304" pitchFamily="18" charset="0"/>
              </a:rPr>
              <a:t>CV2- cv2 is the module import name for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-python, "Unofficial pre-built CPU-only OpenCV packages for Python“.</a:t>
            </a:r>
          </a:p>
          <a:p>
            <a:endParaRPr lang="en-US" dirty="0"/>
          </a:p>
        </p:txBody>
      </p:sp>
    </p:spTree>
    <p:extLst>
      <p:ext uri="{BB962C8B-B14F-4D97-AF65-F5344CB8AC3E}">
        <p14:creationId xmlns:p14="http://schemas.microsoft.com/office/powerpoint/2010/main" val="284301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5394"/>
          </a:xfrm>
        </p:spPr>
        <p:txBody>
          <a:bodyPr/>
          <a:lstStyle/>
          <a:p>
            <a:r>
              <a:rPr lang="en-US" dirty="0" smtClean="0"/>
              <a:t>DRY RUN</a:t>
            </a:r>
            <a:endParaRPr lang="en-US" dirty="0"/>
          </a:p>
        </p:txBody>
      </p:sp>
      <p:sp>
        <p:nvSpPr>
          <p:cNvPr id="3" name="Content Placeholder 2"/>
          <p:cNvSpPr>
            <a:spLocks noGrp="1"/>
          </p:cNvSpPr>
          <p:nvPr>
            <p:ph idx="1"/>
          </p:nvPr>
        </p:nvSpPr>
        <p:spPr>
          <a:xfrm>
            <a:off x="677334" y="1393371"/>
            <a:ext cx="8596668" cy="4647991"/>
          </a:xfrm>
        </p:spPr>
        <p:txBody>
          <a:bodyPr>
            <a:noAutofit/>
          </a:bodyPr>
          <a:lstStyle/>
          <a:p>
            <a:r>
              <a:rPr lang="en-US" sz="1200" dirty="0"/>
              <a:t>import cv2</a:t>
            </a:r>
          </a:p>
          <a:p>
            <a:r>
              <a:rPr lang="en-US" sz="1200" dirty="0"/>
              <a:t>import </a:t>
            </a:r>
            <a:r>
              <a:rPr lang="en-US" sz="1200" dirty="0" err="1"/>
              <a:t>matplotlib.pyplot</a:t>
            </a:r>
            <a:r>
              <a:rPr lang="en-US" sz="1200" dirty="0"/>
              <a:t> as </a:t>
            </a:r>
            <a:r>
              <a:rPr lang="en-US" sz="1200" dirty="0" err="1"/>
              <a:t>plt</a:t>
            </a:r>
            <a:endParaRPr lang="en-US" sz="1200" dirty="0"/>
          </a:p>
          <a:p>
            <a:r>
              <a:rPr lang="en-US" sz="1200" dirty="0" err="1"/>
              <a:t>config_file</a:t>
            </a:r>
            <a:r>
              <a:rPr lang="en-US" sz="1200" dirty="0"/>
              <a:t>= 'F:/</a:t>
            </a:r>
            <a:r>
              <a:rPr lang="en-US" sz="1200" dirty="0" err="1"/>
              <a:t>Saman</a:t>
            </a:r>
            <a:r>
              <a:rPr lang="en-US" sz="1200" dirty="0"/>
              <a:t>/ssd_mobilenet_v3_large_coco_2020_01_14.pbtxt'</a:t>
            </a:r>
          </a:p>
          <a:p>
            <a:r>
              <a:rPr lang="en-US" sz="1200" dirty="0" err="1"/>
              <a:t>frozen_model</a:t>
            </a:r>
            <a:r>
              <a:rPr lang="en-US" sz="1200" dirty="0"/>
              <a:t>= 'F:/</a:t>
            </a:r>
            <a:r>
              <a:rPr lang="en-US" sz="1200" dirty="0" err="1"/>
              <a:t>Saman</a:t>
            </a:r>
            <a:r>
              <a:rPr lang="en-US" sz="1200" dirty="0"/>
              <a:t>/</a:t>
            </a:r>
            <a:r>
              <a:rPr lang="en-US" sz="1200" dirty="0" err="1"/>
              <a:t>frozen_inference_graph.pb</a:t>
            </a:r>
            <a:r>
              <a:rPr lang="en-US" sz="1200" dirty="0"/>
              <a:t>'</a:t>
            </a:r>
          </a:p>
          <a:p>
            <a:r>
              <a:rPr lang="en-US" sz="1200" dirty="0"/>
              <a:t>model=cv2.dnn_DetectionModel(</a:t>
            </a:r>
            <a:r>
              <a:rPr lang="en-US" sz="1200" dirty="0" err="1"/>
              <a:t>frozen_model,config_file</a:t>
            </a:r>
            <a:r>
              <a:rPr lang="en-US" sz="1200" dirty="0"/>
              <a:t>)</a:t>
            </a:r>
          </a:p>
          <a:p>
            <a:r>
              <a:rPr lang="en-US" sz="1200" dirty="0" err="1"/>
              <a:t>classLabels</a:t>
            </a:r>
            <a:r>
              <a:rPr lang="en-US" sz="1200" dirty="0"/>
              <a:t>=[]</a:t>
            </a:r>
          </a:p>
          <a:p>
            <a:r>
              <a:rPr lang="en-US" sz="1200" dirty="0" err="1"/>
              <a:t>file_name</a:t>
            </a:r>
            <a:r>
              <a:rPr lang="en-US" sz="1200" dirty="0"/>
              <a:t>='F:/</a:t>
            </a:r>
            <a:r>
              <a:rPr lang="en-US" sz="1200" dirty="0" err="1"/>
              <a:t>Saman</a:t>
            </a:r>
            <a:r>
              <a:rPr lang="en-US" sz="1200" dirty="0"/>
              <a:t>/Labels.txt'</a:t>
            </a:r>
          </a:p>
          <a:p>
            <a:r>
              <a:rPr lang="en-US" sz="1200" dirty="0"/>
              <a:t>with open(file_name,'</a:t>
            </a:r>
            <a:r>
              <a:rPr lang="en-US" sz="1200" dirty="0" err="1"/>
              <a:t>rt</a:t>
            </a:r>
            <a:r>
              <a:rPr lang="en-US" sz="1200" dirty="0"/>
              <a:t>') as </a:t>
            </a:r>
            <a:r>
              <a:rPr lang="en-US" sz="1200" dirty="0" err="1"/>
              <a:t>fpt</a:t>
            </a:r>
            <a:r>
              <a:rPr lang="en-US" sz="1200" dirty="0"/>
              <a:t>:</a:t>
            </a:r>
          </a:p>
          <a:p>
            <a:r>
              <a:rPr lang="en-US" sz="1200" dirty="0"/>
              <a:t>    </a:t>
            </a:r>
            <a:r>
              <a:rPr lang="en-US" sz="1200" dirty="0" err="1"/>
              <a:t>classLabels</a:t>
            </a:r>
            <a:r>
              <a:rPr lang="en-US" sz="1200" dirty="0"/>
              <a:t>=</a:t>
            </a:r>
            <a:r>
              <a:rPr lang="en-US" sz="1200" dirty="0" err="1"/>
              <a:t>fpt.read</a:t>
            </a:r>
            <a:r>
              <a:rPr lang="en-US" sz="1200" dirty="0"/>
              <a:t>().</a:t>
            </a:r>
            <a:r>
              <a:rPr lang="en-US" sz="1200" dirty="0" err="1"/>
              <a:t>rstrip</a:t>
            </a:r>
            <a:r>
              <a:rPr lang="en-US" sz="1200" dirty="0"/>
              <a:t>('\n').split('\n')</a:t>
            </a:r>
          </a:p>
          <a:p>
            <a:r>
              <a:rPr lang="en-US" sz="1200" dirty="0"/>
              <a:t>print(</a:t>
            </a:r>
            <a:r>
              <a:rPr lang="en-US" sz="1200" dirty="0" err="1"/>
              <a:t>classLabels</a:t>
            </a:r>
            <a:r>
              <a:rPr lang="en-US" sz="1200" dirty="0"/>
              <a:t>)</a:t>
            </a:r>
          </a:p>
          <a:p>
            <a:r>
              <a:rPr lang="en-US" sz="1200" dirty="0"/>
              <a:t>print(</a:t>
            </a:r>
            <a:r>
              <a:rPr lang="en-US" sz="1200" dirty="0" err="1"/>
              <a:t>len</a:t>
            </a:r>
            <a:r>
              <a:rPr lang="en-US" sz="1200" dirty="0"/>
              <a:t>(</a:t>
            </a:r>
            <a:r>
              <a:rPr lang="en-US" sz="1200" dirty="0" err="1"/>
              <a:t>classLabels</a:t>
            </a:r>
            <a:r>
              <a:rPr lang="en-US" sz="1200" dirty="0"/>
              <a:t>))</a:t>
            </a:r>
          </a:p>
          <a:p>
            <a:r>
              <a:rPr lang="en-US" sz="1200" dirty="0" err="1"/>
              <a:t>model.setInputSize</a:t>
            </a:r>
            <a:r>
              <a:rPr lang="en-US" sz="1200" dirty="0"/>
              <a:t>(320,320)</a:t>
            </a:r>
          </a:p>
          <a:p>
            <a:r>
              <a:rPr lang="en-US" sz="1200" dirty="0" err="1"/>
              <a:t>model.setInputScale</a:t>
            </a:r>
            <a:r>
              <a:rPr lang="en-US" sz="1200" dirty="0"/>
              <a:t>(1.0/127.5)</a:t>
            </a:r>
          </a:p>
          <a:p>
            <a:r>
              <a:rPr lang="en-US" sz="1200" dirty="0" err="1"/>
              <a:t>model.setInputMean</a:t>
            </a:r>
            <a:r>
              <a:rPr lang="en-US" sz="1200" dirty="0"/>
              <a:t>((127.5,127.5,127.5))</a:t>
            </a:r>
          </a:p>
          <a:p>
            <a:r>
              <a:rPr lang="en-US" sz="1200" dirty="0" err="1"/>
              <a:t>model.setInputSwapRB</a:t>
            </a:r>
            <a:r>
              <a:rPr lang="en-US" sz="1200" dirty="0"/>
              <a:t>(True)</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20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703" y="502246"/>
            <a:ext cx="6096000" cy="5414431"/>
          </a:xfrm>
          <a:prstGeom prst="rect">
            <a:avLst/>
          </a:prstGeom>
        </p:spPr>
        <p:txBody>
          <a:bodyPr>
            <a:spAutoFit/>
          </a:bodyPr>
          <a:lstStyle/>
          <a:p>
            <a:pPr>
              <a:lnSpc>
                <a:spcPct val="107000"/>
              </a:lnSpc>
              <a:spcAft>
                <a:spcPts val="800"/>
              </a:spcAft>
            </a:pPr>
            <a:r>
              <a:rPr lang="en-US" sz="1400" dirty="0" smtClean="0">
                <a:latin typeface="Calibri" panose="020F0502020204030204" pitchFamily="34" charset="0"/>
                <a:ea typeface="Calibri" panose="020F0502020204030204" pitchFamily="34" charset="0"/>
                <a:cs typeface="Times New Roman" panose="02020603050405020304" pitchFamily="18" charset="0"/>
              </a:rPr>
              <a:t>#</a:t>
            </a:r>
            <a:r>
              <a:rPr lang="en-US" sz="1400" dirty="0">
                <a:latin typeface="Calibri" panose="020F0502020204030204" pitchFamily="34" charset="0"/>
                <a:ea typeface="Calibri" panose="020F0502020204030204" pitchFamily="34" charset="0"/>
                <a:cs typeface="Times New Roman" panose="02020603050405020304" pitchFamily="18" charset="0"/>
              </a:rPr>
              <a:t>read an image</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img</a:t>
            </a:r>
            <a:r>
              <a:rPr lang="en-US" sz="1400" dirty="0">
                <a:latin typeface="Calibri" panose="020F0502020204030204" pitchFamily="34" charset="0"/>
                <a:ea typeface="Calibri" panose="020F0502020204030204" pitchFamily="34" charset="0"/>
                <a:cs typeface="Times New Roman" panose="02020603050405020304" pitchFamily="18" charset="0"/>
              </a:rPr>
              <a:t>=cv2.imread('F:/</a:t>
            </a:r>
            <a:r>
              <a:rPr lang="en-US" sz="1400" dirty="0" err="1">
                <a:latin typeface="Calibri" panose="020F0502020204030204" pitchFamily="34" charset="0"/>
                <a:ea typeface="Calibri" panose="020F0502020204030204" pitchFamily="34" charset="0"/>
                <a:cs typeface="Times New Roman" panose="02020603050405020304" pitchFamily="18" charset="0"/>
              </a:rPr>
              <a:t>Saman</a:t>
            </a:r>
            <a:r>
              <a:rPr lang="en-US" sz="1400" dirty="0">
                <a:latin typeface="Calibri" panose="020F0502020204030204" pitchFamily="34" charset="0"/>
                <a:ea typeface="Calibri" panose="020F0502020204030204" pitchFamily="34" charset="0"/>
                <a:cs typeface="Times New Roman" panose="02020603050405020304" pitchFamily="18" charset="0"/>
              </a:rPr>
              <a:t>/ik.jpg')</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plt.imshow</a:t>
            </a:r>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img</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plt.imshow</a:t>
            </a:r>
            <a:r>
              <a:rPr lang="en-US" sz="1400" dirty="0">
                <a:latin typeface="Calibri" panose="020F0502020204030204" pitchFamily="34" charset="0"/>
                <a:ea typeface="Calibri" panose="020F0502020204030204" pitchFamily="34" charset="0"/>
                <a:cs typeface="Times New Roman" panose="02020603050405020304" pitchFamily="18" charset="0"/>
              </a:rPr>
              <a:t>(cv2.cvtColor(img,cv2.COLOR_BGR2RGB))</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ClassIndex</a:t>
            </a:r>
            <a:r>
              <a:rPr lang="en-US" sz="1400" dirty="0">
                <a:latin typeface="Calibri" panose="020F0502020204030204" pitchFamily="34" charset="0"/>
                <a:ea typeface="Calibri" panose="020F0502020204030204" pitchFamily="34" charset="0"/>
                <a:cs typeface="Times New Roman" panose="02020603050405020304" pitchFamily="18" charset="0"/>
              </a:rPr>
              <a:t>, confidence, </a:t>
            </a:r>
            <a:r>
              <a:rPr lang="en-US" sz="1400" dirty="0" err="1">
                <a:latin typeface="Calibri" panose="020F0502020204030204" pitchFamily="34" charset="0"/>
                <a:ea typeface="Calibri" panose="020F0502020204030204" pitchFamily="34" charset="0"/>
                <a:cs typeface="Times New Roman" panose="02020603050405020304" pitchFamily="18" charset="0"/>
              </a:rPr>
              <a:t>bbox</a:t>
            </a:r>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model.detect</a:t>
            </a:r>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img,confThreshold</a:t>
            </a:r>
            <a:r>
              <a:rPr lang="en-US" sz="1400" dirty="0">
                <a:latin typeface="Calibri" panose="020F0502020204030204" pitchFamily="34" charset="0"/>
                <a:ea typeface="Calibri" panose="020F0502020204030204" pitchFamily="34" charset="0"/>
                <a:cs typeface="Times New Roman" panose="02020603050405020304" pitchFamily="18" charset="0"/>
              </a:rPr>
              <a:t>=0.5)</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print(</a:t>
            </a:r>
            <a:r>
              <a:rPr lang="en-US" sz="1400" dirty="0" err="1">
                <a:latin typeface="Calibri" panose="020F0502020204030204" pitchFamily="34" charset="0"/>
                <a:ea typeface="Calibri" panose="020F0502020204030204" pitchFamily="34" charset="0"/>
                <a:cs typeface="Times New Roman" panose="02020603050405020304" pitchFamily="18" charset="0"/>
              </a:rPr>
              <a:t>ClassIndex</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font_scale</a:t>
            </a:r>
            <a:r>
              <a:rPr lang="en-US" sz="1400" dirty="0">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font=cv2.FONT_HERSHEY_PLAIN</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for </a:t>
            </a:r>
            <a:r>
              <a:rPr lang="en-US" sz="1400" dirty="0" err="1">
                <a:latin typeface="Calibri" panose="020F0502020204030204" pitchFamily="34" charset="0"/>
                <a:ea typeface="Calibri" panose="020F0502020204030204" pitchFamily="34" charset="0"/>
                <a:cs typeface="Times New Roman" panose="02020603050405020304" pitchFamily="18" charset="0"/>
              </a:rPr>
              <a:t>ClassInd</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conf</a:t>
            </a:r>
            <a:r>
              <a:rPr lang="en-US" sz="1400" dirty="0">
                <a:latin typeface="Calibri" panose="020F0502020204030204" pitchFamily="34" charset="0"/>
                <a:ea typeface="Calibri" panose="020F0502020204030204" pitchFamily="34" charset="0"/>
                <a:cs typeface="Times New Roman" panose="02020603050405020304" pitchFamily="18" charset="0"/>
              </a:rPr>
              <a:t>, boxes in zip(</a:t>
            </a:r>
            <a:r>
              <a:rPr lang="en-US" sz="1400" dirty="0" err="1">
                <a:latin typeface="Calibri" panose="020F0502020204030204" pitchFamily="34" charset="0"/>
                <a:ea typeface="Calibri" panose="020F0502020204030204" pitchFamily="34" charset="0"/>
                <a:cs typeface="Times New Roman" panose="02020603050405020304" pitchFamily="18" charset="0"/>
              </a:rPr>
              <a:t>ClassIndex.flatten</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confidence.flatten</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bbox</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#cv2.rectangle(frame, (x, y), (</a:t>
            </a:r>
            <a:r>
              <a:rPr lang="en-US" sz="1400" dirty="0" err="1">
                <a:latin typeface="Calibri" panose="020F0502020204030204" pitchFamily="34" charset="0"/>
                <a:ea typeface="Calibri" panose="020F0502020204030204" pitchFamily="34" charset="0"/>
                <a:cs typeface="Times New Roman" panose="02020603050405020304" pitchFamily="18" charset="0"/>
              </a:rPr>
              <a:t>x+w</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y+h</a:t>
            </a:r>
            <a:r>
              <a:rPr lang="en-US" sz="1400" dirty="0">
                <a:latin typeface="Calibri" panose="020F0502020204030204" pitchFamily="34" charset="0"/>
                <a:ea typeface="Calibri" panose="020F0502020204030204" pitchFamily="34" charset="0"/>
                <a:cs typeface="Times New Roman" panose="02020603050405020304" pitchFamily="18" charset="0"/>
              </a:rPr>
              <a:t>), (255, 0, 0), 2)</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#cv2.putText(</a:t>
            </a:r>
            <a:r>
              <a:rPr lang="en-US" sz="1400" dirty="0" err="1">
                <a:latin typeface="Calibri" panose="020F0502020204030204" pitchFamily="34" charset="0"/>
                <a:ea typeface="Calibri" panose="020F0502020204030204" pitchFamily="34" charset="0"/>
                <a:cs typeface="Times New Roman" panose="02020603050405020304" pitchFamily="18" charset="0"/>
              </a:rPr>
              <a:t>img</a:t>
            </a:r>
            <a:r>
              <a:rPr lang="en-US" sz="1400" dirty="0">
                <a:latin typeface="Calibri" panose="020F0502020204030204" pitchFamily="34" charset="0"/>
                <a:ea typeface="Calibri" panose="020F0502020204030204" pitchFamily="34" charset="0"/>
                <a:cs typeface="Times New Roman" panose="02020603050405020304" pitchFamily="18" charset="0"/>
              </a:rPr>
              <a:t>, text, (</a:t>
            </a:r>
            <a:r>
              <a:rPr lang="en-US" sz="1400" dirty="0" err="1">
                <a:latin typeface="Calibri" panose="020F0502020204030204" pitchFamily="34" charset="0"/>
                <a:ea typeface="Calibri" panose="020F0502020204030204" pitchFamily="34" charset="0"/>
                <a:cs typeface="Times New Roman" panose="02020603050405020304" pitchFamily="18" charset="0"/>
              </a:rPr>
              <a:t>text_offset_x</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text_offset_y</a:t>
            </a:r>
            <a:r>
              <a:rPr lang="en-US" sz="1400" dirty="0">
                <a:latin typeface="Calibri" panose="020F0502020204030204" pitchFamily="34" charset="0"/>
                <a:ea typeface="Calibri" panose="020F0502020204030204" pitchFamily="34" charset="0"/>
                <a:cs typeface="Times New Roman" panose="02020603050405020304" pitchFamily="18" charset="0"/>
              </a:rPr>
              <a:t>), font, </a:t>
            </a:r>
            <a:r>
              <a:rPr lang="en-US" sz="1400" dirty="0" err="1">
                <a:latin typeface="Calibri" panose="020F0502020204030204" pitchFamily="34" charset="0"/>
                <a:ea typeface="Calibri" panose="020F0502020204030204" pitchFamily="34" charset="0"/>
                <a:cs typeface="Times New Roman" panose="02020603050405020304" pitchFamily="18" charset="0"/>
              </a:rPr>
              <a:t>fontScale</a:t>
            </a:r>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font_scale</a:t>
            </a:r>
            <a:r>
              <a:rPr lang="en-US" sz="1400" dirty="0">
                <a:latin typeface="Calibri" panose="020F0502020204030204" pitchFamily="34" charset="0"/>
                <a:ea typeface="Calibri" panose="020F0502020204030204" pitchFamily="34" charset="0"/>
                <a:cs typeface="Times New Roman" panose="02020603050405020304" pitchFamily="18" charset="0"/>
              </a:rPr>
              <a:t>, color=(0, 0, 0), thickness=1)</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cv2.rectangle(</a:t>
            </a:r>
            <a:r>
              <a:rPr lang="en-US" sz="1400" dirty="0" err="1">
                <a:latin typeface="Calibri" panose="020F0502020204030204" pitchFamily="34" charset="0"/>
                <a:ea typeface="Calibri" panose="020F0502020204030204" pitchFamily="34" charset="0"/>
                <a:cs typeface="Times New Roman" panose="02020603050405020304" pitchFamily="18" charset="0"/>
              </a:rPr>
              <a:t>img,boxes</a:t>
            </a:r>
            <a:r>
              <a:rPr lang="en-US" sz="1400" dirty="0">
                <a:latin typeface="Calibri" panose="020F0502020204030204" pitchFamily="34" charset="0"/>
                <a:ea typeface="Calibri" panose="020F0502020204030204" pitchFamily="34" charset="0"/>
                <a:cs typeface="Times New Roman" panose="02020603050405020304" pitchFamily="18" charset="0"/>
              </a:rPr>
              <a:t>,(255, 0, 0), 2)</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cv2.putText(</a:t>
            </a:r>
            <a:r>
              <a:rPr lang="en-US" sz="1400" dirty="0" err="1">
                <a:latin typeface="Calibri" panose="020F0502020204030204" pitchFamily="34" charset="0"/>
                <a:ea typeface="Calibri" panose="020F0502020204030204" pitchFamily="34" charset="0"/>
                <a:cs typeface="Times New Roman" panose="02020603050405020304" pitchFamily="18" charset="0"/>
              </a:rPr>
              <a:t>img,classLabels</a:t>
            </a:r>
            <a:r>
              <a:rPr lang="en-US" sz="1400" dirty="0">
                <a:latin typeface="Calibri" panose="020F0502020204030204" pitchFamily="34" charset="0"/>
                <a:ea typeface="Calibri" panose="020F0502020204030204" pitchFamily="34" charset="0"/>
                <a:cs typeface="Times New Roman" panose="02020603050405020304" pitchFamily="18" charset="0"/>
              </a:rPr>
              <a:t>[ClassInd-1],(boxes[0]+10,boxes[1]+40), font, </a:t>
            </a:r>
            <a:r>
              <a:rPr lang="en-US" sz="1400" dirty="0" err="1">
                <a:latin typeface="Calibri" panose="020F0502020204030204" pitchFamily="34" charset="0"/>
                <a:ea typeface="Calibri" panose="020F0502020204030204" pitchFamily="34" charset="0"/>
                <a:cs typeface="Times New Roman" panose="02020603050405020304" pitchFamily="18" charset="0"/>
              </a:rPr>
              <a:t>fontScale</a:t>
            </a:r>
            <a:r>
              <a:rPr lang="en-US" sz="1400" dirty="0">
                <a:latin typeface="Calibri" panose="020F0502020204030204" pitchFamily="34" charset="0"/>
                <a:ea typeface="Calibri" panose="020F0502020204030204" pitchFamily="34" charset="0"/>
                <a:cs typeface="Times New Roman" panose="02020603050405020304" pitchFamily="18" charset="0"/>
              </a:rPr>
              <a:t>=</a:t>
            </a:r>
            <a:r>
              <a:rPr lang="en-US" sz="1400" dirty="0" err="1">
                <a:latin typeface="Calibri" panose="020F0502020204030204" pitchFamily="34" charset="0"/>
                <a:ea typeface="Calibri" panose="020F0502020204030204" pitchFamily="34" charset="0"/>
                <a:cs typeface="Times New Roman" panose="02020603050405020304" pitchFamily="18" charset="0"/>
              </a:rPr>
              <a:t>font_scale,color</a:t>
            </a:r>
            <a:r>
              <a:rPr lang="en-US" sz="1400" dirty="0">
                <a:latin typeface="Calibri" panose="020F0502020204030204" pitchFamily="34" charset="0"/>
                <a:ea typeface="Calibri" panose="020F0502020204030204" pitchFamily="34" charset="0"/>
                <a:cs typeface="Times New Roman" panose="02020603050405020304" pitchFamily="18" charset="0"/>
              </a:rPr>
              <a:t>=(0, 255, 0), thickness=3)</a:t>
            </a:r>
          </a:p>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plt.imshow</a:t>
            </a:r>
            <a:r>
              <a:rPr lang="en-US" sz="1400" dirty="0">
                <a:latin typeface="Calibri" panose="020F0502020204030204" pitchFamily="34" charset="0"/>
                <a:ea typeface="Calibri" panose="020F0502020204030204" pitchFamily="34" charset="0"/>
                <a:cs typeface="Times New Roman" panose="02020603050405020304" pitchFamily="18" charset="0"/>
              </a:rPr>
              <a:t>(cv2.cvtColor(</a:t>
            </a:r>
            <a:r>
              <a:rPr lang="en-US" sz="1400" dirty="0" err="1">
                <a:latin typeface="Calibri" panose="020F0502020204030204" pitchFamily="34" charset="0"/>
                <a:ea typeface="Calibri" panose="020F0502020204030204" pitchFamily="34" charset="0"/>
                <a:cs typeface="Times New Roman" panose="02020603050405020304" pitchFamily="18" charset="0"/>
              </a:rPr>
              <a:t>img</a:t>
            </a:r>
            <a:r>
              <a:rPr lang="en-US" sz="1400" dirty="0">
                <a:latin typeface="Calibri" panose="020F0502020204030204" pitchFamily="34" charset="0"/>
                <a:ea typeface="Calibri" panose="020F0502020204030204" pitchFamily="34" charset="0"/>
                <a:cs typeface="Times New Roman" panose="02020603050405020304" pitchFamily="18" charset="0"/>
              </a:rPr>
              <a:t>, cv2.COLOR_BGR2RGB))</a:t>
            </a:r>
          </a:p>
          <a:p>
            <a:pPr>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22177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sz="3200" dirty="0" smtClean="0"/>
              <a:t>INTRODUCTION TO OBJECT DETECTION</a:t>
            </a:r>
            <a:endParaRPr lang="en-US" sz="3200" dirty="0"/>
          </a:p>
        </p:txBody>
      </p:sp>
      <p:sp>
        <p:nvSpPr>
          <p:cNvPr id="3" name="Content Placeholder 2"/>
          <p:cNvSpPr>
            <a:spLocks noGrp="1"/>
          </p:cNvSpPr>
          <p:nvPr>
            <p:ph idx="1"/>
          </p:nvPr>
        </p:nvSpPr>
        <p:spPr/>
        <p:txBody>
          <a:bodyPr/>
          <a:lstStyle/>
          <a:p>
            <a:r>
              <a:rPr lang="en-US" dirty="0"/>
              <a:t>Object Detection is </a:t>
            </a:r>
            <a:r>
              <a:rPr lang="en-US" b="1" dirty="0"/>
              <a:t>a common Computer Vision problem which deals with identifying and </a:t>
            </a:r>
            <a:r>
              <a:rPr lang="en-US" b="1" dirty="0" smtClean="0"/>
              <a:t>locating </a:t>
            </a:r>
            <a:r>
              <a:rPr lang="en-US" b="1" dirty="0"/>
              <a:t>object of certain classes in the </a:t>
            </a:r>
            <a:r>
              <a:rPr lang="en-US" b="1" dirty="0" smtClean="0"/>
              <a:t>image or video.</a:t>
            </a:r>
          </a:p>
          <a:p>
            <a:endParaRPr lang="en-US" dirty="0"/>
          </a:p>
        </p:txBody>
      </p:sp>
      <p:pic>
        <p:nvPicPr>
          <p:cNvPr id="4" name="Picture 3"/>
          <p:cNvPicPr>
            <a:picLocks noChangeAspect="1"/>
          </p:cNvPicPr>
          <p:nvPr/>
        </p:nvPicPr>
        <p:blipFill>
          <a:blip r:embed="rId2"/>
          <a:stretch>
            <a:fillRect/>
          </a:stretch>
        </p:blipFill>
        <p:spPr>
          <a:xfrm>
            <a:off x="1445622" y="2846108"/>
            <a:ext cx="6670767" cy="3425443"/>
          </a:xfrm>
          <a:prstGeom prst="rect">
            <a:avLst/>
          </a:prstGeom>
        </p:spPr>
      </p:pic>
    </p:spTree>
    <p:extLst>
      <p:ext uri="{BB962C8B-B14F-4D97-AF65-F5344CB8AC3E}">
        <p14:creationId xmlns:p14="http://schemas.microsoft.com/office/powerpoint/2010/main" val="395612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4" y="182880"/>
            <a:ext cx="6505303" cy="6648102"/>
          </a:xfrm>
          <a:prstGeom prst="rect">
            <a:avLst/>
          </a:prstGeom>
        </p:spPr>
        <p:txBody>
          <a:bodyPr wrap="square">
            <a:spAutoFit/>
          </a:bodyPr>
          <a:lstStyle/>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#for video</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cap=cv2.VideoCapture("F:/Saman/bicycle.mp4")</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if not </a:t>
            </a:r>
            <a:r>
              <a:rPr lang="en-US" sz="900" dirty="0" err="1">
                <a:latin typeface="Calibri" panose="020F0502020204030204" pitchFamily="34" charset="0"/>
                <a:ea typeface="Calibri" panose="020F0502020204030204" pitchFamily="34" charset="0"/>
                <a:cs typeface="Calibri" panose="020F0502020204030204" pitchFamily="34" charset="0"/>
              </a:rPr>
              <a:t>cap.isOpened</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cap=cv2.VideoCapture(0)</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if not </a:t>
            </a:r>
            <a:r>
              <a:rPr lang="en-US" sz="900" dirty="0" err="1">
                <a:latin typeface="Calibri" panose="020F0502020204030204" pitchFamily="34" charset="0"/>
                <a:ea typeface="Calibri" panose="020F0502020204030204" pitchFamily="34" charset="0"/>
                <a:cs typeface="Calibri" panose="020F0502020204030204" pitchFamily="34" charset="0"/>
              </a:rPr>
              <a:t>cap.isOpened</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raise </a:t>
            </a:r>
            <a:r>
              <a:rPr lang="en-US" sz="900" dirty="0" err="1">
                <a:latin typeface="Calibri" panose="020F0502020204030204" pitchFamily="34" charset="0"/>
                <a:ea typeface="Calibri" panose="020F0502020204030204" pitchFamily="34" charset="0"/>
                <a:cs typeface="Calibri" panose="020F0502020204030204" pitchFamily="34" charset="0"/>
              </a:rPr>
              <a:t>IOError</a:t>
            </a:r>
            <a:r>
              <a:rPr lang="en-US" sz="900" dirty="0">
                <a:latin typeface="Calibri" panose="020F0502020204030204" pitchFamily="34" charset="0"/>
                <a:ea typeface="Calibri" panose="020F0502020204030204" pitchFamily="34" charset="0"/>
                <a:cs typeface="Calibri" panose="020F0502020204030204" pitchFamily="34" charset="0"/>
              </a:rPr>
              <a:t>("Cannot open Video")</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900" dirty="0" err="1">
                <a:latin typeface="Calibri" panose="020F0502020204030204" pitchFamily="34" charset="0"/>
                <a:ea typeface="Calibri" panose="020F0502020204030204" pitchFamily="34" charset="0"/>
                <a:cs typeface="Calibri" panose="020F0502020204030204" pitchFamily="34" charset="0"/>
              </a:rPr>
              <a:t>font_scale</a:t>
            </a:r>
            <a:r>
              <a:rPr lang="en-US" sz="900" dirty="0">
                <a:latin typeface="Calibri" panose="020F0502020204030204" pitchFamily="34" charset="0"/>
                <a:ea typeface="Calibri" panose="020F0502020204030204" pitchFamily="34" charset="0"/>
                <a:cs typeface="Calibri" panose="020F0502020204030204" pitchFamily="34" charset="0"/>
              </a:rPr>
              <a:t>=3</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font=cv2.FONT_HERSHEY_PLAIN</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while True:</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r>
              <a:rPr lang="en-US" sz="900" dirty="0" err="1">
                <a:latin typeface="Calibri" panose="020F0502020204030204" pitchFamily="34" charset="0"/>
                <a:ea typeface="Calibri" panose="020F0502020204030204" pitchFamily="34" charset="0"/>
                <a:cs typeface="Calibri" panose="020F0502020204030204" pitchFamily="34" charset="0"/>
              </a:rPr>
              <a:t>ret,frame</a:t>
            </a:r>
            <a:r>
              <a:rPr lang="en-US" sz="900" dirty="0">
                <a:latin typeface="Calibri" panose="020F0502020204030204" pitchFamily="34" charset="0"/>
                <a:ea typeface="Calibri" panose="020F0502020204030204" pitchFamily="34" charset="0"/>
                <a:cs typeface="Calibri" panose="020F0502020204030204" pitchFamily="34" charset="0"/>
              </a:rPr>
              <a:t> = </a:t>
            </a:r>
            <a:r>
              <a:rPr lang="en-US" sz="900" dirty="0" err="1">
                <a:latin typeface="Calibri" panose="020F0502020204030204" pitchFamily="34" charset="0"/>
                <a:ea typeface="Calibri" panose="020F0502020204030204" pitchFamily="34" charset="0"/>
                <a:cs typeface="Calibri" panose="020F0502020204030204" pitchFamily="34" charset="0"/>
              </a:rPr>
              <a:t>cap.read</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r>
              <a:rPr lang="en-US" sz="900" dirty="0" err="1">
                <a:latin typeface="Calibri" panose="020F0502020204030204" pitchFamily="34" charset="0"/>
                <a:ea typeface="Calibri" panose="020F0502020204030204" pitchFamily="34" charset="0"/>
                <a:cs typeface="Calibri" panose="020F0502020204030204" pitchFamily="34" charset="0"/>
              </a:rPr>
              <a:t>ClassIndex</a:t>
            </a:r>
            <a:r>
              <a:rPr lang="en-US" sz="900" dirty="0">
                <a:latin typeface="Calibri" panose="020F0502020204030204" pitchFamily="34" charset="0"/>
                <a:ea typeface="Calibri" panose="020F0502020204030204" pitchFamily="34" charset="0"/>
                <a:cs typeface="Calibri" panose="020F0502020204030204" pitchFamily="34" charset="0"/>
              </a:rPr>
              <a:t>, confidence, </a:t>
            </a:r>
            <a:r>
              <a:rPr lang="en-US" sz="900" dirty="0" err="1">
                <a:latin typeface="Calibri" panose="020F0502020204030204" pitchFamily="34" charset="0"/>
                <a:ea typeface="Calibri" panose="020F0502020204030204" pitchFamily="34" charset="0"/>
                <a:cs typeface="Calibri" panose="020F0502020204030204" pitchFamily="34" charset="0"/>
              </a:rPr>
              <a:t>bbox</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model.detect</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frame,confThreshold</a:t>
            </a:r>
            <a:r>
              <a:rPr lang="en-US" sz="900" dirty="0">
                <a:latin typeface="Calibri" panose="020F0502020204030204" pitchFamily="34" charset="0"/>
                <a:ea typeface="Calibri" panose="020F0502020204030204" pitchFamily="34" charset="0"/>
                <a:cs typeface="Calibri" panose="020F0502020204030204" pitchFamily="34" charset="0"/>
              </a:rPr>
              <a:t>=0.55)</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print(</a:t>
            </a:r>
            <a:r>
              <a:rPr lang="en-US" sz="900" dirty="0" err="1">
                <a:latin typeface="Calibri" panose="020F0502020204030204" pitchFamily="34" charset="0"/>
                <a:ea typeface="Calibri" panose="020F0502020204030204" pitchFamily="34" charset="0"/>
                <a:cs typeface="Calibri" panose="020F0502020204030204" pitchFamily="34" charset="0"/>
              </a:rPr>
              <a:t>ClassIndex</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if(</a:t>
            </a:r>
            <a:r>
              <a:rPr lang="en-US" sz="900" dirty="0" err="1">
                <a:latin typeface="Calibri" panose="020F0502020204030204" pitchFamily="34" charset="0"/>
                <a:ea typeface="Calibri" panose="020F0502020204030204" pitchFamily="34" charset="0"/>
                <a:cs typeface="Calibri" panose="020F0502020204030204" pitchFamily="34" charset="0"/>
              </a:rPr>
              <a:t>len</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ClassIndex</a:t>
            </a:r>
            <a:r>
              <a:rPr lang="en-US" sz="900" dirty="0">
                <a:latin typeface="Calibri" panose="020F0502020204030204" pitchFamily="34" charset="0"/>
                <a:ea typeface="Calibri" panose="020F0502020204030204" pitchFamily="34" charset="0"/>
                <a:cs typeface="Calibri" panose="020F0502020204030204" pitchFamily="34" charset="0"/>
              </a:rPr>
              <a:t>)!=0):</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for </a:t>
            </a:r>
            <a:r>
              <a:rPr lang="en-US" sz="900" dirty="0" err="1">
                <a:latin typeface="Calibri" panose="020F0502020204030204" pitchFamily="34" charset="0"/>
                <a:ea typeface="Calibri" panose="020F0502020204030204" pitchFamily="34" charset="0"/>
                <a:cs typeface="Calibri" panose="020F0502020204030204" pitchFamily="34" charset="0"/>
              </a:rPr>
              <a:t>ClassInd</a:t>
            </a:r>
            <a:r>
              <a:rPr lang="en-US" sz="900" dirty="0">
                <a:latin typeface="Calibri" panose="020F0502020204030204" pitchFamily="34" charset="0"/>
                <a:ea typeface="Calibri" panose="020F0502020204030204" pitchFamily="34" charset="0"/>
                <a:cs typeface="Calibri" panose="020F0502020204030204" pitchFamily="34" charset="0"/>
              </a:rPr>
              <a:t>, </a:t>
            </a:r>
            <a:r>
              <a:rPr lang="en-US" sz="900" dirty="0" err="1">
                <a:latin typeface="Calibri" panose="020F0502020204030204" pitchFamily="34" charset="0"/>
                <a:ea typeface="Calibri" panose="020F0502020204030204" pitchFamily="34" charset="0"/>
                <a:cs typeface="Calibri" panose="020F0502020204030204" pitchFamily="34" charset="0"/>
              </a:rPr>
              <a:t>conf</a:t>
            </a:r>
            <a:r>
              <a:rPr lang="en-US" sz="900" dirty="0">
                <a:latin typeface="Calibri" panose="020F0502020204030204" pitchFamily="34" charset="0"/>
                <a:ea typeface="Calibri" panose="020F0502020204030204" pitchFamily="34" charset="0"/>
                <a:cs typeface="Calibri" panose="020F0502020204030204" pitchFamily="34" charset="0"/>
              </a:rPr>
              <a:t>, boxes in zip(</a:t>
            </a:r>
            <a:r>
              <a:rPr lang="en-US" sz="900" dirty="0" err="1">
                <a:latin typeface="Calibri" panose="020F0502020204030204" pitchFamily="34" charset="0"/>
                <a:ea typeface="Calibri" panose="020F0502020204030204" pitchFamily="34" charset="0"/>
                <a:cs typeface="Calibri" panose="020F0502020204030204" pitchFamily="34" charset="0"/>
              </a:rPr>
              <a:t>ClassIndex.flatten</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confidence.flatten</a:t>
            </a:r>
            <a:r>
              <a:rPr lang="en-US" sz="900" dirty="0">
                <a:latin typeface="Calibri" panose="020F0502020204030204" pitchFamily="34" charset="0"/>
                <a:ea typeface="Calibri" panose="020F0502020204030204" pitchFamily="34" charset="0"/>
                <a:cs typeface="Calibri" panose="020F0502020204030204" pitchFamily="34" charset="0"/>
              </a:rPr>
              <a:t>(), </a:t>
            </a:r>
            <a:r>
              <a:rPr lang="en-US" sz="900" dirty="0" err="1">
                <a:latin typeface="Calibri" panose="020F0502020204030204" pitchFamily="34" charset="0"/>
                <a:ea typeface="Calibri" panose="020F0502020204030204" pitchFamily="34" charset="0"/>
                <a:cs typeface="Calibri" panose="020F0502020204030204" pitchFamily="34" charset="0"/>
              </a:rPr>
              <a:t>bbox</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if(</a:t>
            </a:r>
            <a:r>
              <a:rPr lang="en-US" sz="900" dirty="0" err="1">
                <a:latin typeface="Calibri" panose="020F0502020204030204" pitchFamily="34" charset="0"/>
                <a:ea typeface="Calibri" panose="020F0502020204030204" pitchFamily="34" charset="0"/>
                <a:cs typeface="Calibri" panose="020F0502020204030204" pitchFamily="34" charset="0"/>
              </a:rPr>
              <a:t>ClassInd</a:t>
            </a:r>
            <a:r>
              <a:rPr lang="en-US" sz="900" dirty="0">
                <a:latin typeface="Calibri" panose="020F0502020204030204" pitchFamily="34" charset="0"/>
                <a:ea typeface="Calibri" panose="020F0502020204030204" pitchFamily="34" charset="0"/>
                <a:cs typeface="Calibri" panose="020F0502020204030204" pitchFamily="34" charset="0"/>
              </a:rPr>
              <a:t> &lt;= 80):</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cv2.rectangle(</a:t>
            </a:r>
            <a:r>
              <a:rPr lang="en-US" sz="900" dirty="0" err="1">
                <a:latin typeface="Calibri" panose="020F0502020204030204" pitchFamily="34" charset="0"/>
                <a:ea typeface="Calibri" panose="020F0502020204030204" pitchFamily="34" charset="0"/>
                <a:cs typeface="Calibri" panose="020F0502020204030204" pitchFamily="34" charset="0"/>
              </a:rPr>
              <a:t>frame,boxes</a:t>
            </a:r>
            <a:r>
              <a:rPr lang="en-US" sz="900" dirty="0">
                <a:latin typeface="Calibri" panose="020F0502020204030204" pitchFamily="34" charset="0"/>
                <a:ea typeface="Calibri" panose="020F0502020204030204" pitchFamily="34" charset="0"/>
                <a:cs typeface="Calibri" panose="020F0502020204030204" pitchFamily="34" charset="0"/>
              </a:rPr>
              <a:t>,(255,0,0),2)</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cv2.putText(</a:t>
            </a:r>
            <a:r>
              <a:rPr lang="en-US" sz="900" dirty="0" err="1">
                <a:latin typeface="Calibri" panose="020F0502020204030204" pitchFamily="34" charset="0"/>
                <a:ea typeface="Calibri" panose="020F0502020204030204" pitchFamily="34" charset="0"/>
                <a:cs typeface="Calibri" panose="020F0502020204030204" pitchFamily="34" charset="0"/>
              </a:rPr>
              <a:t>frame,classLabels</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ClassInd</a:t>
            </a:r>
            <a:r>
              <a:rPr lang="en-US" sz="900" dirty="0">
                <a:latin typeface="Calibri" panose="020F0502020204030204" pitchFamily="34" charset="0"/>
                <a:ea typeface="Calibri" panose="020F0502020204030204" pitchFamily="34" charset="0"/>
                <a:cs typeface="Calibri" panose="020F0502020204030204" pitchFamily="34" charset="0"/>
              </a:rPr>
              <a:t> - 1],(boxes[0]+10,boxes[1]+40),</a:t>
            </a:r>
            <a:r>
              <a:rPr lang="en-US" sz="900" dirty="0" err="1">
                <a:latin typeface="Calibri" panose="020F0502020204030204" pitchFamily="34" charset="0"/>
                <a:ea typeface="Calibri" panose="020F0502020204030204" pitchFamily="34" charset="0"/>
                <a:cs typeface="Calibri" panose="020F0502020204030204" pitchFamily="34" charset="0"/>
              </a:rPr>
              <a:t>font,fontScale</a:t>
            </a:r>
            <a:r>
              <a:rPr lang="en-US" sz="900" dirty="0">
                <a:latin typeface="Calibri" panose="020F0502020204030204" pitchFamily="34" charset="0"/>
                <a:ea typeface="Calibri" panose="020F0502020204030204" pitchFamily="34" charset="0"/>
                <a:cs typeface="Calibri" panose="020F0502020204030204" pitchFamily="34" charset="0"/>
              </a:rPr>
              <a:t>=</a:t>
            </a:r>
            <a:r>
              <a:rPr lang="en-US" sz="900" dirty="0" err="1">
                <a:latin typeface="Calibri" panose="020F0502020204030204" pitchFamily="34" charset="0"/>
                <a:ea typeface="Calibri" panose="020F0502020204030204" pitchFamily="34" charset="0"/>
                <a:cs typeface="Calibri" panose="020F0502020204030204" pitchFamily="34" charset="0"/>
              </a:rPr>
              <a:t>font_scale,color</a:t>
            </a:r>
            <a:r>
              <a:rPr lang="en-US" sz="900" dirty="0">
                <a:latin typeface="Calibri" panose="020F0502020204030204" pitchFamily="34" charset="0"/>
                <a:ea typeface="Calibri" panose="020F0502020204030204" pitchFamily="34" charset="0"/>
                <a:cs typeface="Calibri" panose="020F0502020204030204" pitchFamily="34" charset="0"/>
              </a:rPr>
              <a:t>=(0,255,0),thickness=3)</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cv2.imshow('Object Detection Tutorial', frame)</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if cv2.waitKey(2) &amp; </a:t>
            </a:r>
            <a:r>
              <a:rPr lang="en-US" sz="900" dirty="0" err="1">
                <a:latin typeface="Calibri" panose="020F0502020204030204" pitchFamily="34" charset="0"/>
                <a:ea typeface="Calibri" panose="020F0502020204030204" pitchFamily="34" charset="0"/>
                <a:cs typeface="Calibri" panose="020F0502020204030204" pitchFamily="34" charset="0"/>
              </a:rPr>
              <a:t>OxFF</a:t>
            </a:r>
            <a:r>
              <a:rPr lang="en-US" sz="900" dirty="0">
                <a:latin typeface="Calibri" panose="020F0502020204030204" pitchFamily="34" charset="0"/>
                <a:ea typeface="Calibri" panose="020F0502020204030204" pitchFamily="34" charset="0"/>
                <a:cs typeface="Calibri" panose="020F0502020204030204" pitchFamily="34" charset="0"/>
              </a:rPr>
              <a:t> == </a:t>
            </a:r>
            <a:r>
              <a:rPr lang="en-US" sz="900" dirty="0" err="1">
                <a:latin typeface="Calibri" panose="020F0502020204030204" pitchFamily="34" charset="0"/>
                <a:ea typeface="Calibri" panose="020F0502020204030204" pitchFamily="34" charset="0"/>
                <a:cs typeface="Calibri" panose="020F0502020204030204" pitchFamily="34" charset="0"/>
              </a:rPr>
              <a:t>ord</a:t>
            </a:r>
            <a:r>
              <a:rPr lang="en-US" sz="900" dirty="0">
                <a:latin typeface="Calibri" panose="020F0502020204030204" pitchFamily="34" charset="0"/>
                <a:ea typeface="Calibri" panose="020F0502020204030204" pitchFamily="34" charset="0"/>
                <a:cs typeface="Calibri" panose="020F0502020204030204" pitchFamily="34" charset="0"/>
              </a:rPr>
              <a:t>('q'):</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    break</a:t>
            </a:r>
          </a:p>
          <a:p>
            <a:pPr>
              <a:lnSpc>
                <a:spcPct val="107000"/>
              </a:lnSpc>
              <a:spcAft>
                <a:spcPts val="800"/>
              </a:spcAft>
            </a:pPr>
            <a:r>
              <a:rPr lang="en-US" sz="900" dirty="0" err="1">
                <a:latin typeface="Calibri" panose="020F0502020204030204" pitchFamily="34" charset="0"/>
                <a:ea typeface="Calibri" panose="020F0502020204030204" pitchFamily="34" charset="0"/>
                <a:cs typeface="Calibri" panose="020F0502020204030204" pitchFamily="34" charset="0"/>
              </a:rPr>
              <a:t>cap.release</a:t>
            </a:r>
            <a:r>
              <a:rPr lang="en-US" sz="9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sz="900" dirty="0">
                <a:latin typeface="Calibri" panose="020F0502020204030204" pitchFamily="34" charset="0"/>
                <a:ea typeface="Calibri" panose="020F0502020204030204" pitchFamily="34" charset="0"/>
                <a:cs typeface="Calibri" panose="020F0502020204030204" pitchFamily="34" charset="0"/>
              </a:rPr>
              <a:t>cv2.destroyAllwindows()</a:t>
            </a:r>
          </a:p>
        </p:txBody>
      </p:sp>
    </p:spTree>
    <p:extLst>
      <p:ext uri="{BB962C8B-B14F-4D97-AF65-F5344CB8AC3E}">
        <p14:creationId xmlns:p14="http://schemas.microsoft.com/office/powerpoint/2010/main" val="201450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07720" y="710292"/>
            <a:ext cx="5943600" cy="2232660"/>
          </a:xfrm>
          <a:prstGeom prst="rect">
            <a:avLst/>
          </a:prstGeom>
        </p:spPr>
      </p:pic>
      <p:pic>
        <p:nvPicPr>
          <p:cNvPr id="3" name="Picture 2"/>
          <p:cNvPicPr/>
          <p:nvPr/>
        </p:nvPicPr>
        <p:blipFill>
          <a:blip r:embed="rId3"/>
          <a:stretch>
            <a:fillRect/>
          </a:stretch>
        </p:blipFill>
        <p:spPr>
          <a:xfrm>
            <a:off x="807720" y="3165929"/>
            <a:ext cx="5943600" cy="2372360"/>
          </a:xfrm>
          <a:prstGeom prst="rect">
            <a:avLst/>
          </a:prstGeom>
        </p:spPr>
      </p:pic>
    </p:spTree>
    <p:extLst>
      <p:ext uri="{BB962C8B-B14F-4D97-AF65-F5344CB8AC3E}">
        <p14:creationId xmlns:p14="http://schemas.microsoft.com/office/powerpoint/2010/main" val="3484098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402081" y="1576251"/>
            <a:ext cx="6087291" cy="3431178"/>
          </a:xfrm>
          <a:prstGeom prst="rect">
            <a:avLst/>
          </a:prstGeom>
        </p:spPr>
      </p:pic>
    </p:spTree>
    <p:extLst>
      <p:ext uri="{BB962C8B-B14F-4D97-AF65-F5344CB8AC3E}">
        <p14:creationId xmlns:p14="http://schemas.microsoft.com/office/powerpoint/2010/main" val="183993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VIDEO LINK</a:t>
            </a:r>
            <a:endParaRPr lang="en-US" dirty="0"/>
          </a:p>
        </p:txBody>
      </p:sp>
      <p:sp>
        <p:nvSpPr>
          <p:cNvPr id="3" name="Content Placeholder 2"/>
          <p:cNvSpPr>
            <a:spLocks noGrp="1"/>
          </p:cNvSpPr>
          <p:nvPr>
            <p:ph idx="1"/>
          </p:nvPr>
        </p:nvSpPr>
        <p:spPr/>
        <p:txBody>
          <a:bodyPr/>
          <a:lstStyle/>
          <a:p>
            <a:r>
              <a:rPr lang="en-US" dirty="0"/>
              <a:t>https://www.youtube.com/watch?v=pDhTv83_wfI&amp;feature=youtu.be</a:t>
            </a:r>
          </a:p>
        </p:txBody>
      </p:sp>
    </p:spTree>
    <p:extLst>
      <p:ext uri="{BB962C8B-B14F-4D97-AF65-F5344CB8AC3E}">
        <p14:creationId xmlns:p14="http://schemas.microsoft.com/office/powerpoint/2010/main" val="4071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1069" y="2747945"/>
            <a:ext cx="4478021" cy="1015663"/>
          </a:xfrm>
          <a:prstGeom prst="rect">
            <a:avLst/>
          </a:prstGeom>
        </p:spPr>
        <p:txBody>
          <a:bodyPr wrap="none">
            <a:spAutoFit/>
          </a:bodyPr>
          <a:lstStyle/>
          <a:p>
            <a:r>
              <a:rPr lang="en-US" sz="6000" dirty="0" smtClean="0"/>
              <a:t>THANK YOU.</a:t>
            </a:r>
            <a:endParaRPr lang="en-US" sz="6000" dirty="0"/>
          </a:p>
        </p:txBody>
      </p:sp>
    </p:spTree>
    <p:extLst>
      <p:ext uri="{BB962C8B-B14F-4D97-AF65-F5344CB8AC3E}">
        <p14:creationId xmlns:p14="http://schemas.microsoft.com/office/powerpoint/2010/main" val="394684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Object </a:t>
            </a:r>
            <a:r>
              <a:rPr lang="en-US" sz="1600" dirty="0">
                <a:latin typeface="Times New Roman" panose="02020603050405020304" pitchFamily="18" charset="0"/>
                <a:cs typeface="Times New Roman" panose="02020603050405020304" pitchFamily="18" charset="0"/>
              </a:rPr>
              <a:t>detection is a common term for computer vision techniques classifying and locating objects in an image. Modern object detection is largely based on use of convolutional neural networks Some of the most relevant system types today are Faster R-CNN, R-FCN, </a:t>
            </a:r>
            <a:r>
              <a:rPr lang="en-US" sz="1600" dirty="0" err="1">
                <a:latin typeface="Times New Roman" panose="02020603050405020304" pitchFamily="18" charset="0"/>
                <a:cs typeface="Times New Roman" panose="02020603050405020304" pitchFamily="18" charset="0"/>
              </a:rPr>
              <a:t>Multibox</a:t>
            </a:r>
            <a:r>
              <a:rPr lang="en-US" sz="1600" dirty="0">
                <a:latin typeface="Times New Roman" panose="02020603050405020304" pitchFamily="18" charset="0"/>
                <a:cs typeface="Times New Roman" panose="02020603050405020304" pitchFamily="18" charset="0"/>
              </a:rPr>
              <a:t> Single Shot Detector (SSD) and YOLO (You Only Look Once)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Original R-CNN method worked by running a neural net classifier on samples cropped from images using externally computed box proposals (=samples cropped with externally computed box proposals; feature extraction done on all the cropped samples). This approach was computationally expensive due to many crops.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Single Shot </a:t>
            </a:r>
            <a:r>
              <a:rPr lang="en-US" sz="1600" dirty="0" err="1">
                <a:latin typeface="Times New Roman" panose="02020603050405020304" pitchFamily="18" charset="0"/>
                <a:cs typeface="Times New Roman" panose="02020603050405020304" pitchFamily="18" charset="0"/>
              </a:rPr>
              <a:t>Multibox</a:t>
            </a:r>
            <a:r>
              <a:rPr lang="en-US" sz="1600" dirty="0">
                <a:latin typeface="Times New Roman" panose="02020603050405020304" pitchFamily="18" charset="0"/>
                <a:cs typeface="Times New Roman" panose="02020603050405020304" pitchFamily="18" charset="0"/>
              </a:rPr>
              <a:t> Detector (SSD) differs from the R-CNN based approaches by not requiring a second stage per-proposal classification operation. This makes it fast enough for real-time detection applications. However, this comes with a price of reduced precision . “SSD with </a:t>
            </a:r>
            <a:r>
              <a:rPr lang="en-US" sz="1600" dirty="0" err="1">
                <a:latin typeface="Times New Roman" panose="02020603050405020304" pitchFamily="18" charset="0"/>
                <a:cs typeface="Times New Roman" panose="02020603050405020304" pitchFamily="18" charset="0"/>
              </a:rPr>
              <a:t>MobileNet</a:t>
            </a:r>
            <a:r>
              <a:rPr lang="en-US" sz="1600" dirty="0">
                <a:latin typeface="Times New Roman" panose="02020603050405020304" pitchFamily="18" charset="0"/>
                <a:cs typeface="Times New Roman" panose="02020603050405020304" pitchFamily="18" charset="0"/>
              </a:rPr>
              <a:t>” refers to a model where model meta architecture is SSD and the feature extractor type is </a:t>
            </a:r>
            <a:r>
              <a:rPr lang="en-US" sz="1600" dirty="0" err="1">
                <a:latin typeface="Times New Roman" panose="02020603050405020304" pitchFamily="18" charset="0"/>
                <a:cs typeface="Times New Roman" panose="02020603050405020304" pitchFamily="18" charset="0"/>
              </a:rPr>
              <a:t>MobileNet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5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GENERIC OBJECT DETECTION</a:t>
            </a:r>
            <a:endParaRPr lang="en-US" dirty="0"/>
          </a:p>
        </p:txBody>
      </p:sp>
      <p:sp>
        <p:nvSpPr>
          <p:cNvPr id="3" name="Content Placeholder 2"/>
          <p:cNvSpPr>
            <a:spLocks noGrp="1"/>
          </p:cNvSpPr>
          <p:nvPr>
            <p:ph idx="1"/>
          </p:nvPr>
        </p:nvSpPr>
        <p:spPr/>
        <p:txBody>
          <a:bodyPr/>
          <a:lstStyle/>
          <a:p>
            <a:r>
              <a:rPr lang="en-US" b="1" dirty="0"/>
              <a:t>A</a:t>
            </a:r>
            <a:r>
              <a:rPr lang="en-US" b="1" dirty="0" smtClean="0"/>
              <a:t>iming </a:t>
            </a:r>
            <a:r>
              <a:rPr lang="en-US" b="1" dirty="0"/>
              <a:t>at locating object instances from a large number of predefined </a:t>
            </a:r>
            <a:r>
              <a:rPr lang="en-US" b="1" dirty="0" smtClean="0"/>
              <a:t>categories </a:t>
            </a:r>
            <a:r>
              <a:rPr lang="en-US" b="1" dirty="0"/>
              <a:t>in natural </a:t>
            </a:r>
            <a:r>
              <a:rPr lang="en-US" b="1" dirty="0" smtClean="0"/>
              <a:t>images.</a:t>
            </a:r>
          </a:p>
          <a:p>
            <a:endParaRPr lang="en-US" dirty="0"/>
          </a:p>
        </p:txBody>
      </p:sp>
      <p:pic>
        <p:nvPicPr>
          <p:cNvPr id="4" name="Picture 3"/>
          <p:cNvPicPr>
            <a:picLocks noChangeAspect="1"/>
          </p:cNvPicPr>
          <p:nvPr/>
        </p:nvPicPr>
        <p:blipFill>
          <a:blip r:embed="rId2"/>
          <a:stretch>
            <a:fillRect/>
          </a:stretch>
        </p:blipFill>
        <p:spPr>
          <a:xfrm>
            <a:off x="3430419" y="2750806"/>
            <a:ext cx="4930567" cy="3520745"/>
          </a:xfrm>
          <a:prstGeom prst="rect">
            <a:avLst/>
          </a:prstGeom>
        </p:spPr>
      </p:pic>
    </p:spTree>
    <p:extLst>
      <p:ext uri="{BB962C8B-B14F-4D97-AF65-F5344CB8AC3E}">
        <p14:creationId xmlns:p14="http://schemas.microsoft.com/office/powerpoint/2010/main" val="26339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ARCHITECTURE OF CNN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Convolutional Neural Network (CNN) is a Deep Learning algorithm that can take in an input image, assign importance to different aspects/objects in the image, and distinguish one from the other</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1694077" y="3015187"/>
            <a:ext cx="6047844" cy="2941475"/>
          </a:xfrm>
          <a:prstGeom prst="rect">
            <a:avLst/>
          </a:prstGeom>
        </p:spPr>
      </p:pic>
    </p:spTree>
    <p:extLst>
      <p:ext uri="{BB962C8B-B14F-4D97-AF65-F5344CB8AC3E}">
        <p14:creationId xmlns:p14="http://schemas.microsoft.com/office/powerpoint/2010/main" val="172416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BUILDING THE CNN</a:t>
            </a:r>
            <a:endParaRPr lang="en-US" dirty="0"/>
          </a:p>
        </p:txBody>
      </p:sp>
      <p:sp>
        <p:nvSpPr>
          <p:cNvPr id="3" name="Content Placeholder 2"/>
          <p:cNvSpPr>
            <a:spLocks noGrp="1"/>
          </p:cNvSpPr>
          <p:nvPr>
            <p:ph idx="1"/>
          </p:nvPr>
        </p:nvSpPr>
        <p:spPr/>
        <p:txBody>
          <a:bodyPr/>
          <a:lstStyle/>
          <a:p>
            <a:r>
              <a:rPr lang="en-US" dirty="0" smtClean="0"/>
              <a:t>CONVOLUTION</a:t>
            </a:r>
          </a:p>
          <a:p>
            <a:r>
              <a:rPr lang="en-US" dirty="0" smtClean="0"/>
              <a:t>POOLING</a:t>
            </a:r>
          </a:p>
          <a:p>
            <a:r>
              <a:rPr lang="en-US" dirty="0" smtClean="0"/>
              <a:t>FLATTENING</a:t>
            </a:r>
            <a:endParaRPr lang="en-US" dirty="0"/>
          </a:p>
        </p:txBody>
      </p:sp>
    </p:spTree>
    <p:extLst>
      <p:ext uri="{BB962C8B-B14F-4D97-AF65-F5344CB8AC3E}">
        <p14:creationId xmlns:p14="http://schemas.microsoft.com/office/powerpoint/2010/main" val="156423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t>
            </a:r>
            <a:endParaRPr lang="en-US" dirty="0"/>
          </a:p>
        </p:txBody>
      </p:sp>
      <p:sp>
        <p:nvSpPr>
          <p:cNvPr id="5" name="Content Placeholder 4"/>
          <p:cNvSpPr>
            <a:spLocks noGrp="1"/>
          </p:cNvSpPr>
          <p:nvPr>
            <p:ph idx="1"/>
          </p:nvPr>
        </p:nvSpPr>
        <p:spPr/>
        <p:txBody>
          <a:bodyPr/>
          <a:lstStyle/>
          <a:p>
            <a:r>
              <a:rPr lang="en-US" dirty="0" smtClean="0"/>
              <a:t>C</a:t>
            </a:r>
            <a:r>
              <a:rPr lang="en-US" dirty="0"/>
              <a:t>onvolution preserves the spatial relationship between pixels by learning image features using small squares of input data</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989859" y="2887864"/>
            <a:ext cx="4534293" cy="2667231"/>
          </a:xfrm>
          <a:prstGeom prst="rect">
            <a:avLst/>
          </a:prstGeom>
        </p:spPr>
      </p:pic>
    </p:spTree>
    <p:extLst>
      <p:ext uri="{BB962C8B-B14F-4D97-AF65-F5344CB8AC3E}">
        <p14:creationId xmlns:p14="http://schemas.microsoft.com/office/powerpoint/2010/main" val="211315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process of extracting the features from the image output of a convolution layer.</a:t>
            </a:r>
            <a:r>
              <a:rPr lang="en-US" dirty="0"/>
              <a:t> </a:t>
            </a:r>
            <a:endParaRPr lang="en-US" dirty="0" smtClean="0"/>
          </a:p>
          <a:p>
            <a:endParaRPr lang="en-US" dirty="0"/>
          </a:p>
        </p:txBody>
      </p:sp>
      <p:pic>
        <p:nvPicPr>
          <p:cNvPr id="4" name="Picture 3"/>
          <p:cNvPicPr>
            <a:picLocks noChangeAspect="1"/>
          </p:cNvPicPr>
          <p:nvPr/>
        </p:nvPicPr>
        <p:blipFill>
          <a:blip r:embed="rId2"/>
          <a:stretch>
            <a:fillRect/>
          </a:stretch>
        </p:blipFill>
        <p:spPr>
          <a:xfrm>
            <a:off x="2769326" y="2995730"/>
            <a:ext cx="3913370" cy="1633482"/>
          </a:xfrm>
          <a:prstGeom prst="rect">
            <a:avLst/>
          </a:prstGeom>
        </p:spPr>
      </p:pic>
    </p:spTree>
    <p:extLst>
      <p:ext uri="{BB962C8B-B14F-4D97-AF65-F5344CB8AC3E}">
        <p14:creationId xmlns:p14="http://schemas.microsoft.com/office/powerpoint/2010/main" val="368622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FLATTENING</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Flattening is converting the data into a 1-dimensional array for inputting it to the next layer</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52454" y="2813813"/>
            <a:ext cx="5646909" cy="3337849"/>
          </a:xfrm>
          <a:prstGeom prst="rect">
            <a:avLst/>
          </a:prstGeom>
        </p:spPr>
      </p:pic>
    </p:spTree>
    <p:extLst>
      <p:ext uri="{BB962C8B-B14F-4D97-AF65-F5344CB8AC3E}">
        <p14:creationId xmlns:p14="http://schemas.microsoft.com/office/powerpoint/2010/main" val="3247183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233</TotalTime>
  <Words>1010</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Wingdings 3</vt:lpstr>
      <vt:lpstr>Facet</vt:lpstr>
      <vt:lpstr>OBJECT DETECTION WITH MACHINE LEARNING</vt:lpstr>
      <vt:lpstr>1. INTRODUCTION TO OBJECT DETECTION</vt:lpstr>
      <vt:lpstr>LITERATURE REVIEW:</vt:lpstr>
      <vt:lpstr>2. GENERIC OBJECT DETECTION</vt:lpstr>
      <vt:lpstr>3. ARCHITECTURE OF CNN</vt:lpstr>
      <vt:lpstr>4. BUILDING THE CNN</vt:lpstr>
      <vt:lpstr>CONVOLUTION</vt:lpstr>
      <vt:lpstr>POOLING</vt:lpstr>
      <vt:lpstr>FLATTENING</vt:lpstr>
      <vt:lpstr>5. DATASET &amp; PREPROCESSING</vt:lpstr>
      <vt:lpstr>6. WHAT IS SSD?</vt:lpstr>
      <vt:lpstr>7. SSD FRAMEWORK</vt:lpstr>
      <vt:lpstr>8. FEATURE EXTRACTION</vt:lpstr>
      <vt:lpstr>9. CLASSIFICATION &amp; LOCALIZATION</vt:lpstr>
      <vt:lpstr>MOBILENET V1 ARCHITECTURE</vt:lpstr>
      <vt:lpstr>ADVANTAGES OF MOBILENET V1 ARCHITECTURE</vt:lpstr>
      <vt:lpstr>TOOLS &amp; LIBRARIES</vt:lpstr>
      <vt:lpstr>DRY RUN</vt:lpstr>
      <vt:lpstr>PowerPoint Presentation</vt:lpstr>
      <vt:lpstr>PowerPoint Presentation</vt:lpstr>
      <vt:lpstr>PowerPoint Presentation</vt:lpstr>
      <vt:lpstr>PowerPoint Presentation</vt:lpstr>
      <vt:lpstr>YOUTUBE VIDEO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WITH MACHINE LEARNING</dc:title>
  <dc:creator>admin</dc:creator>
  <cp:lastModifiedBy>admin</cp:lastModifiedBy>
  <cp:revision>16</cp:revision>
  <dcterms:created xsi:type="dcterms:W3CDTF">2022-09-10T13:00:32Z</dcterms:created>
  <dcterms:modified xsi:type="dcterms:W3CDTF">2022-09-10T16:54:03Z</dcterms:modified>
</cp:coreProperties>
</file>