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4458-AFB4-46EC-9227-FF1CCD115F0F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3BAD-DDB6-45D5-938E-FAF41638B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99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4458-AFB4-46EC-9227-FF1CCD115F0F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3BAD-DDB6-45D5-938E-FAF41638B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96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4458-AFB4-46EC-9227-FF1CCD115F0F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3BAD-DDB6-45D5-938E-FAF41638B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8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4458-AFB4-46EC-9227-FF1CCD115F0F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3BAD-DDB6-45D5-938E-FAF41638B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9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4458-AFB4-46EC-9227-FF1CCD115F0F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3BAD-DDB6-45D5-938E-FAF41638B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43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4458-AFB4-46EC-9227-FF1CCD115F0F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3BAD-DDB6-45D5-938E-FAF41638B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80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4458-AFB4-46EC-9227-FF1CCD115F0F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3BAD-DDB6-45D5-938E-FAF41638B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83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4458-AFB4-46EC-9227-FF1CCD115F0F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3BAD-DDB6-45D5-938E-FAF41638B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68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4458-AFB4-46EC-9227-FF1CCD115F0F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3BAD-DDB6-45D5-938E-FAF41638B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31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4458-AFB4-46EC-9227-FF1CCD115F0F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3BAD-DDB6-45D5-938E-FAF41638B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27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4458-AFB4-46EC-9227-FF1CCD115F0F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3BAD-DDB6-45D5-938E-FAF41638B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6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34458-AFB4-46EC-9227-FF1CCD115F0F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3BAD-DDB6-45D5-938E-FAF41638B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6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security/site/docs/5.3.2.BUILD-SNAPSHOT/reference/html5/#featur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security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36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SecurityFilterChain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40" y="1874173"/>
            <a:ext cx="70580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7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Security Exceptions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996" y="1470777"/>
            <a:ext cx="6012007" cy="525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8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137" y="1546168"/>
            <a:ext cx="7620145" cy="510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6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SecurityContextHolder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580366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 err="1" smtClean="0"/>
              <a:t>SecurityContextHolder</a:t>
            </a:r>
            <a:r>
              <a:rPr lang="en-US" sz="2800" dirty="0"/>
              <a:t> </a:t>
            </a:r>
            <a:r>
              <a:rPr lang="ru-RU" sz="2800" dirty="0" smtClean="0"/>
              <a:t>содержит информацию о текущем контексте безопасности приложения, который включает в себя подробную информацию о пользователе</a:t>
            </a:r>
            <a:r>
              <a:rPr lang="en-US" sz="2800" dirty="0" smtClean="0"/>
              <a:t> </a:t>
            </a:r>
            <a:r>
              <a:rPr lang="ru-RU" sz="2800" dirty="0" smtClean="0"/>
              <a:t>(</a:t>
            </a:r>
            <a:r>
              <a:rPr lang="ru-RU" sz="2800" dirty="0" err="1" smtClean="0"/>
              <a:t>Principal</a:t>
            </a:r>
            <a:r>
              <a:rPr lang="ru-RU" sz="2800" dirty="0" smtClean="0"/>
              <a:t>) работающем в настоящее время с приложением. </a:t>
            </a:r>
            <a:endParaRPr lang="ru-R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885" y="1761865"/>
            <a:ext cx="4629150" cy="170497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55496" y="5030275"/>
            <a:ext cx="9848675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SecurityContext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SecurityContextHolder.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getContext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Authentication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authentication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context.getAuthentication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authentication.getName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principal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authentication.getPrincipal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GrantedAuthority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authorities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authentication.getAuthorities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7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SecurityContext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838200" y="2468572"/>
            <a:ext cx="103922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err="1" smtClean="0"/>
              <a:t>SecurityContext</a:t>
            </a:r>
            <a:r>
              <a:rPr lang="ru-RU" sz="2800" dirty="0" smtClean="0"/>
              <a:t>, содержит объект </a:t>
            </a:r>
            <a:r>
              <a:rPr lang="ru-RU" sz="2800" dirty="0" err="1" smtClean="0"/>
              <a:t>Authentication</a:t>
            </a:r>
            <a:r>
              <a:rPr lang="ru-RU" sz="2800" dirty="0" smtClean="0"/>
              <a:t> и в случае необходимости информацию системы безопасности, связанную с запросом от пользователя.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9937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Authentication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838200" y="1950365"/>
            <a:ext cx="101609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 err="1" smtClean="0"/>
              <a:t>Authentication</a:t>
            </a:r>
            <a:r>
              <a:rPr lang="ru-RU" sz="2800" dirty="0" smtClean="0"/>
              <a:t> представляет пользователя (</a:t>
            </a:r>
            <a:r>
              <a:rPr lang="ru-RU" sz="2800" dirty="0" err="1" smtClean="0"/>
              <a:t>Principal</a:t>
            </a:r>
            <a:r>
              <a:rPr lang="ru-RU" sz="2800" dirty="0" smtClean="0"/>
              <a:t>) с точки зрения </a:t>
            </a:r>
            <a:r>
              <a:rPr lang="ru-RU" sz="2800" dirty="0" err="1" smtClean="0"/>
              <a:t>Spring</a:t>
            </a:r>
            <a:r>
              <a:rPr lang="ru-RU" sz="2800" dirty="0" smtClean="0"/>
              <a:t> </a:t>
            </a:r>
            <a:r>
              <a:rPr lang="ru-RU" sz="2800" dirty="0" err="1" smtClean="0"/>
              <a:t>Security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52349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GrantedAuthority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838200" y="2064065"/>
            <a:ext cx="10515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 err="1" smtClean="0"/>
              <a:t>GrantedAuthority</a:t>
            </a:r>
            <a:r>
              <a:rPr lang="ru-RU" sz="2800" dirty="0" smtClean="0"/>
              <a:t> отражает разрешения выданные пользователю в масштабе всего приложения, такие разрешения (как правило называются «роли»), например ROLE_ANONYMOUS, ROLE_USER, ROLE_ADMIN.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89221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UserDetails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838200" y="2429964"/>
            <a:ext cx="105156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 smtClean="0"/>
              <a:t>UserDetails</a:t>
            </a:r>
            <a:r>
              <a:rPr lang="en-US" sz="2400" dirty="0" smtClean="0"/>
              <a:t> </a:t>
            </a:r>
            <a:r>
              <a:rPr lang="ru-RU" sz="2400" dirty="0" smtClean="0"/>
              <a:t>предоставляет необходимую информацию для построения объекта </a:t>
            </a:r>
            <a:r>
              <a:rPr lang="en-US" sz="2400" dirty="0" smtClean="0"/>
              <a:t>Authentication </a:t>
            </a:r>
            <a:r>
              <a:rPr lang="ru-RU" sz="2400" dirty="0" smtClean="0"/>
              <a:t>из </a:t>
            </a:r>
            <a:r>
              <a:rPr lang="en-US" sz="2400" dirty="0" smtClean="0"/>
              <a:t>DAO </a:t>
            </a:r>
            <a:r>
              <a:rPr lang="ru-RU" sz="2400" dirty="0" smtClean="0"/>
              <a:t>объектов приложения или других источников данных системы безопасности. Объект </a:t>
            </a:r>
            <a:r>
              <a:rPr lang="en-US" sz="2400" dirty="0" err="1" smtClean="0"/>
              <a:t>UserDetails</a:t>
            </a:r>
            <a:r>
              <a:rPr lang="ru-RU" sz="2400" dirty="0" smtClean="0"/>
              <a:t>содержит имя пользователя, </a:t>
            </a:r>
            <a:r>
              <a:rPr lang="ru-RU" sz="2800" dirty="0" smtClean="0"/>
              <a:t>пароль</a:t>
            </a:r>
            <a:r>
              <a:rPr lang="ru-RU" sz="2400" dirty="0" smtClean="0"/>
              <a:t>, флаги: </a:t>
            </a:r>
            <a:r>
              <a:rPr lang="en-US" sz="2400" dirty="0" err="1" smtClean="0"/>
              <a:t>isAccountNonExpired</a:t>
            </a:r>
            <a:r>
              <a:rPr lang="en-US" sz="2400" dirty="0" smtClean="0"/>
              <a:t>, </a:t>
            </a:r>
            <a:r>
              <a:rPr lang="en-US" sz="2400" dirty="0" err="1" smtClean="0"/>
              <a:t>isAccountNonLocked</a:t>
            </a:r>
            <a:r>
              <a:rPr lang="en-US" sz="2400" dirty="0" smtClean="0"/>
              <a:t>, </a:t>
            </a:r>
            <a:r>
              <a:rPr lang="en-US" sz="2400" dirty="0" err="1" smtClean="0"/>
              <a:t>isCredentialsNonExpired</a:t>
            </a:r>
            <a:r>
              <a:rPr lang="en-US" sz="2400" dirty="0" smtClean="0"/>
              <a:t>, </a:t>
            </a:r>
            <a:r>
              <a:rPr lang="en-US" sz="2400" dirty="0" err="1" smtClean="0"/>
              <a:t>isEnabled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smtClean="0"/>
              <a:t>Collection — </a:t>
            </a:r>
            <a:r>
              <a:rPr lang="ru-RU" sz="2400" dirty="0" smtClean="0"/>
              <a:t>прав (ролей) пользователя.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745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UserDetailsService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838200" y="2335568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 smtClean="0"/>
              <a:t>UserDetailsService</a:t>
            </a:r>
            <a:r>
              <a:rPr lang="ru-RU" sz="2800" dirty="0" smtClean="0"/>
              <a:t>, используется чтобы создать </a:t>
            </a:r>
            <a:r>
              <a:rPr lang="ru-RU" sz="2800" dirty="0" err="1" smtClean="0"/>
              <a:t>UserDetails</a:t>
            </a:r>
            <a:r>
              <a:rPr lang="ru-RU" sz="2800" dirty="0" smtClean="0"/>
              <a:t> объект путем реализации единственного метода этого интерфейса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6917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Authentication</a:t>
            </a:r>
          </a:p>
          <a:p>
            <a:r>
              <a:rPr lang="en-US" b="1" dirty="0" smtClean="0"/>
              <a:t>Protection Against Exploits</a:t>
            </a:r>
            <a:endParaRPr lang="ru-RU" b="1" dirty="0" smtClean="0"/>
          </a:p>
          <a:p>
            <a:endParaRPr lang="ru-RU" b="1" dirty="0"/>
          </a:p>
          <a:p>
            <a:r>
              <a:rPr lang="en-US" b="1" dirty="0" smtClean="0">
                <a:hlinkClick r:id="rId2"/>
              </a:rPr>
              <a:t>https://docs.spring.io/spring-security/site/docs/5.3.2.BUILD-SNAPSHOT/reference/html5/#features</a:t>
            </a:r>
            <a:r>
              <a:rPr lang="ru-RU" b="1" dirty="0" smtClean="0"/>
              <a:t> </a:t>
            </a:r>
            <a:endParaRPr lang="en-US" b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607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ru-RU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80655" y="1792067"/>
            <a:ext cx="8287789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org.springframework.security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spring-security-web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&gt;${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org.springframework.securit.version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org.springframework.security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spring-security-config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&gt;${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org.springframework.securit.version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org.springframework.security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spring-security-taglibs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&gt;${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org.springframework.securit.version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94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Аутентификация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 smtClean="0"/>
              <a:t>Аутентифика́ция</a:t>
            </a:r>
            <a:r>
              <a:rPr lang="ru-RU" dirty="0" smtClean="0"/>
              <a:t> (англ. </a:t>
            </a:r>
            <a:r>
              <a:rPr lang="ru-RU" dirty="0" err="1" smtClean="0"/>
              <a:t>authentication</a:t>
            </a:r>
            <a:r>
              <a:rPr lang="ru-RU" dirty="0" smtClean="0"/>
              <a:t> &lt; греч. α</a:t>
            </a:r>
            <a:r>
              <a:rPr lang="ru-RU" dirty="0" err="1" smtClean="0"/>
              <a:t>ὐθεντικός</a:t>
            </a:r>
            <a:r>
              <a:rPr lang="ru-RU" dirty="0" smtClean="0"/>
              <a:t> [</a:t>
            </a:r>
            <a:r>
              <a:rPr lang="ru-RU" dirty="0" err="1" smtClean="0"/>
              <a:t>authentikos</a:t>
            </a:r>
            <a:r>
              <a:rPr lang="ru-RU" dirty="0" smtClean="0"/>
              <a:t>] «реальный, подлинный» &lt; α</a:t>
            </a:r>
            <a:r>
              <a:rPr lang="ru-RU" dirty="0" err="1" smtClean="0"/>
              <a:t>ὐτός</a:t>
            </a:r>
            <a:r>
              <a:rPr lang="ru-RU" dirty="0" smtClean="0"/>
              <a:t> [</a:t>
            </a:r>
            <a:r>
              <a:rPr lang="ru-RU" dirty="0" err="1" smtClean="0"/>
              <a:t>autos</a:t>
            </a:r>
            <a:r>
              <a:rPr lang="ru-RU" dirty="0" smtClean="0"/>
              <a:t>] «сам; он самый») — процедура проверки подлинности, например:</a:t>
            </a:r>
          </a:p>
          <a:p>
            <a:endParaRPr lang="ru-RU" dirty="0" smtClean="0"/>
          </a:p>
          <a:p>
            <a:r>
              <a:rPr lang="ru-RU" dirty="0" smtClean="0"/>
              <a:t>    проверка подлинности пользователя путём сравнения введённого им пароля (для указанного логина) с паролем, сохранённым в базе данных пользовательских логинов;</a:t>
            </a:r>
          </a:p>
          <a:p>
            <a:r>
              <a:rPr lang="ru-RU" dirty="0" smtClean="0"/>
              <a:t>    подтверждение подлинности электронного письма путём проверки цифровой подписи письма по открытому ключу отправителя;</a:t>
            </a:r>
          </a:p>
          <a:p>
            <a:r>
              <a:rPr lang="ru-RU" dirty="0" smtClean="0"/>
              <a:t>    проверка контрольной суммы файла на соответствие сумме, заявленной автором этого файла.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47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Авториза́ция</a:t>
            </a:r>
            <a:r>
              <a:rPr lang="ru-RU" dirty="0" smtClean="0"/>
              <a:t> (англ. </a:t>
            </a:r>
            <a:r>
              <a:rPr lang="ru-RU" dirty="0" err="1" smtClean="0"/>
              <a:t>authorization</a:t>
            </a:r>
            <a:r>
              <a:rPr lang="ru-RU" dirty="0" smtClean="0"/>
              <a:t> «разрешение; уполномочивание») — предоставление определённому лицу или группе лиц прав на выполнение определённых действий; а также процесс проверки (подтверждения) данных прав при попытке выполнения этих </a:t>
            </a:r>
            <a:r>
              <a:rPr lang="ru-RU" dirty="0" err="1" smtClean="0"/>
              <a:t>действий.Часто</a:t>
            </a:r>
            <a:r>
              <a:rPr lang="ru-RU" dirty="0" smtClean="0"/>
              <a:t> можно услышать выражение, что какой-то человек «авторизован» для выполнения данной операции — это значит, что он имеет на неё право.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9004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Авторизацию не следует путать с аутентификацией — процедурой проверки легальности пользователя или данных, например, проверки соответствия введённого пользователем пароля к учётной записи паролю в базе данных, или проверка цифровой подписи письма по ключу шифрования, или проверка контрольной суммы файла на соответствие заявленной автором этого файла. Авторизация же производит контроль доступа к различным ресурсам системы в процессе работы легальных пользователей после успешного прохождения ими аутентификации. 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0478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Servlet Applications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09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filters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814" y="2026746"/>
            <a:ext cx="30480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2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DelegatingFilterProxy</a:t>
            </a:r>
            <a:r>
              <a:rPr lang="en-US" b="1" dirty="0" smtClean="0"/>
              <a:t>, </a:t>
            </a:r>
            <a:r>
              <a:rPr lang="en-US" b="1" dirty="0" err="1" smtClean="0"/>
              <a:t>FilterChainProxy</a:t>
            </a:r>
            <a:r>
              <a:rPr lang="en-US" b="1" dirty="0" smtClean="0"/>
              <a:t>, </a:t>
            </a:r>
            <a:r>
              <a:rPr lang="en-US" b="1" dirty="0" err="1" smtClean="0"/>
              <a:t>SecurityFilterChain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540" y="1907425"/>
            <a:ext cx="65341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4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405</Words>
  <Application>Microsoft Office PowerPoint</Application>
  <PresentationFormat>Widescreen</PresentationFormat>
  <Paragraphs>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Spring security</vt:lpstr>
      <vt:lpstr>Features</vt:lpstr>
      <vt:lpstr>Dependencies</vt:lpstr>
      <vt:lpstr>Аутентификация</vt:lpstr>
      <vt:lpstr>Авторизация</vt:lpstr>
      <vt:lpstr>Авторизация</vt:lpstr>
      <vt:lpstr>Servlet Applications</vt:lpstr>
      <vt:lpstr>Servlet filters</vt:lpstr>
      <vt:lpstr>DelegatingFilterProxy, FilterChainProxy, SecurityFilterChain</vt:lpstr>
      <vt:lpstr>SecurityFilterChain</vt:lpstr>
      <vt:lpstr>Handling Security Exceptions</vt:lpstr>
      <vt:lpstr>Authentication</vt:lpstr>
      <vt:lpstr>SecurityContextHolder</vt:lpstr>
      <vt:lpstr>SecurityContext</vt:lpstr>
      <vt:lpstr>Authentication</vt:lpstr>
      <vt:lpstr>GrantedAuthority</vt:lpstr>
      <vt:lpstr>UserDetails</vt:lpstr>
      <vt:lpstr>UserDetailsService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</dc:title>
  <dc:creator>itstep teacher</dc:creator>
  <cp:lastModifiedBy>itstep teacher</cp:lastModifiedBy>
  <cp:revision>25</cp:revision>
  <dcterms:created xsi:type="dcterms:W3CDTF">2020-04-06T15:04:07Z</dcterms:created>
  <dcterms:modified xsi:type="dcterms:W3CDTF">2020-04-06T18:43:12Z</dcterms:modified>
</cp:coreProperties>
</file>