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3" r:id="rId4"/>
    <p:sldId id="408" r:id="rId5"/>
    <p:sldId id="423" r:id="rId6"/>
    <p:sldId id="421" r:id="rId7"/>
    <p:sldId id="424" r:id="rId8"/>
    <p:sldId id="425" r:id="rId9"/>
    <p:sldId id="426" r:id="rId10"/>
    <p:sldId id="42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9D4"/>
    <a:srgbClr val="FECCB3"/>
    <a:srgbClr val="EBE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88820" autoAdjust="0"/>
  </p:normalViewPr>
  <p:slideViewPr>
    <p:cSldViewPr snapToGrid="0">
      <p:cViewPr varScale="1">
        <p:scale>
          <a:sx n="100" d="100"/>
          <a:sy n="100" d="100"/>
        </p:scale>
        <p:origin x="11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9C5A5-FB7C-4404-8A54-1ABAD078A835}" type="datetimeFigureOut">
              <a:rPr lang="ko-KR" altLang="en-US" smtClean="0"/>
              <a:t>2024-12-05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3DFDED-2E9F-41DA-A9FA-780DFF419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4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https://wikidocs.net/91520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391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https://taehyeki.tistory.com/133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2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https://taehyeki.tistory.com/133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193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https://taehyeki.tistory.com/133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56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https://taehyeki.tistory.com/133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257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https://taehyeki.tistory.com/133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282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https://taehyeki.tistory.com/133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0437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https://taehyeki.tistory.com/133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3DFDED-2E9F-41DA-A9FA-780DFF41939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992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제목 2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0"/>
          </p:nvPr>
        </p:nvSpPr>
        <p:spPr>
          <a:xfrm>
            <a:off x="838200" y="2041525"/>
            <a:ext cx="105156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08305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1500325" y="302895"/>
            <a:ext cx="10515600" cy="7194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17979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1198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0" t="33911" r="16569" b="16584"/>
          <a:stretch/>
        </p:blipFill>
        <p:spPr>
          <a:xfrm>
            <a:off x="138886" y="-60960"/>
            <a:ext cx="1222553" cy="1280160"/>
          </a:xfrm>
          <a:prstGeom prst="rect">
            <a:avLst/>
          </a:prstGeom>
        </p:spPr>
      </p:pic>
      <p:cxnSp>
        <p:nvCxnSpPr>
          <p:cNvPr id="5" name="직선 연결선 4"/>
          <p:cNvCxnSpPr/>
          <p:nvPr userDrawn="1"/>
        </p:nvCxnSpPr>
        <p:spPr>
          <a:xfrm>
            <a:off x="1285239" y="1117600"/>
            <a:ext cx="10932161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83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69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그림 6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7" name="직선 연결선 66"/>
          <p:cNvCxnSpPr/>
          <p:nvPr/>
        </p:nvCxnSpPr>
        <p:spPr>
          <a:xfrm>
            <a:off x="1282007" y="3297382"/>
            <a:ext cx="530352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제목 1"/>
          <p:cNvSpPr>
            <a:spLocks noGrp="1"/>
          </p:cNvSpPr>
          <p:nvPr>
            <p:ph type="title"/>
          </p:nvPr>
        </p:nvSpPr>
        <p:spPr>
          <a:xfrm>
            <a:off x="296292" y="1732917"/>
            <a:ext cx="6794696" cy="1280159"/>
          </a:xfrm>
        </p:spPr>
        <p:txBody>
          <a:bodyPr/>
          <a:lstStyle/>
          <a:p>
            <a:pPr algn="ctr"/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너를 위한 파이썬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(Python)</a:t>
            </a:r>
            <a:b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</a:br>
            <a:r>
              <a:rPr lang="en-US" altLang="ko-KR" sz="4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dic</a:t>
            </a:r>
            <a:r>
              <a:rPr lang="ko-KR" altLang="en-US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생성과 </a:t>
            </a:r>
            <a:r>
              <a:rPr lang="en-US" altLang="ko-KR" sz="4000" dirty="0">
                <a:latin typeface="HY견고딕" panose="02030600000101010101" pitchFamily="18" charset="-127"/>
                <a:ea typeface="HY견고딕" panose="02030600000101010101" pitchFamily="18" charset="-127"/>
              </a:rPr>
              <a:t>zip</a:t>
            </a: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1" name="텍스트 개체 틀 70"/>
          <p:cNvSpPr>
            <a:spLocks noGrp="1"/>
          </p:cNvSpPr>
          <p:nvPr>
            <p:ph type="body" sz="quarter" idx="10"/>
          </p:nvPr>
        </p:nvSpPr>
        <p:spPr>
          <a:xfrm>
            <a:off x="1155007" y="3581689"/>
            <a:ext cx="5430520" cy="462914"/>
          </a:xfrm>
        </p:spPr>
        <p:txBody>
          <a:bodyPr/>
          <a:lstStyle/>
          <a:p>
            <a:pPr algn="ctr"/>
            <a:r>
              <a:rPr lang="ko-KR" altLang="en-US" sz="1800" dirty="0">
                <a:latin typeface="+mn-ea"/>
              </a:rPr>
              <a:t>강사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 err="1">
                <a:latin typeface="+mn-ea"/>
              </a:rPr>
              <a:t>쿵스보이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얼짱 뮤지션</a:t>
            </a:r>
            <a:r>
              <a:rPr lang="en-US" altLang="ko-KR" sz="1800" dirty="0">
                <a:latin typeface="+mn-ea"/>
              </a:rPr>
              <a:t>)</a:t>
            </a:r>
            <a:endParaRPr lang="ko-KR" altLang="en-US" sz="1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4204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C6AD9A-1C0C-4C60-9F89-25551904780A}"/>
              </a:ext>
            </a:extLst>
          </p:cNvPr>
          <p:cNvSpPr txBox="1"/>
          <p:nvPr/>
        </p:nvSpPr>
        <p:spPr>
          <a:xfrm>
            <a:off x="1531591" y="279123"/>
            <a:ext cx="1795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KR"/>
              </a:rPr>
              <a:t>Zip </a:t>
            </a:r>
            <a:r>
              <a:rPr lang="ko-KR" altLang="en-US" sz="3600" b="1" dirty="0">
                <a:solidFill>
                  <a:schemeClr val="bg1"/>
                </a:solidFill>
                <a:latin typeface="Noto Sans KR"/>
              </a:rPr>
              <a:t>함수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735E8A77-8FF3-4661-9A32-9B1B50B882C5}"/>
              </a:ext>
            </a:extLst>
          </p:cNvPr>
          <p:cNvSpPr/>
          <p:nvPr/>
        </p:nvSpPr>
        <p:spPr>
          <a:xfrm>
            <a:off x="4695417" y="1617980"/>
            <a:ext cx="7020334" cy="493522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2E9A00F6-FAEE-4A4F-B859-CB12433AB64B}"/>
              </a:ext>
            </a:extLst>
          </p:cNvPr>
          <p:cNvSpPr/>
          <p:nvPr/>
        </p:nvSpPr>
        <p:spPr>
          <a:xfrm>
            <a:off x="4562476" y="1485900"/>
            <a:ext cx="6919071" cy="4871093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i="1" dirty="0">
              <a:solidFill>
                <a:srgbClr val="555555"/>
              </a:solidFill>
              <a:effectLst/>
              <a:latin typeface="Noto Sans Light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i="1" dirty="0">
              <a:solidFill>
                <a:srgbClr val="555555"/>
              </a:solidFill>
              <a:latin typeface="Noto Sans Light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i="1" dirty="0">
              <a:solidFill>
                <a:srgbClr val="555555"/>
              </a:solidFill>
              <a:effectLst/>
              <a:latin typeface="Noto Sans Light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i="1" dirty="0">
              <a:solidFill>
                <a:srgbClr val="555555"/>
              </a:solidFill>
              <a:latin typeface="Noto Sans Light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i="1" dirty="0">
              <a:solidFill>
                <a:srgbClr val="555555"/>
              </a:solidFill>
              <a:effectLst/>
              <a:latin typeface="Noto Sans Ligh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FBDCD0C-9631-45A1-A8DC-0435A5CB36AC}"/>
              </a:ext>
            </a:extLst>
          </p:cNvPr>
          <p:cNvSpPr/>
          <p:nvPr/>
        </p:nvSpPr>
        <p:spPr>
          <a:xfrm>
            <a:off x="848246" y="3500570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1355AD-80B1-4946-BED2-4CB6405D3E30}"/>
              </a:ext>
            </a:extLst>
          </p:cNvPr>
          <p:cNvSpPr txBox="1"/>
          <p:nvPr/>
        </p:nvSpPr>
        <p:spPr>
          <a:xfrm>
            <a:off x="1408701" y="3512492"/>
            <a:ext cx="2422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3</a:t>
            </a:r>
            <a:r>
              <a:rPr kumimoji="0" lang="ko-KR" altLang="en-US" sz="2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개 이상의 </a:t>
            </a:r>
            <a:r>
              <a:rPr kumimoji="0" lang="en-US" altLang="ko-KR" sz="2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zip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842D20-4EA8-4E4E-B7D2-B75BF3799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900" y="3048627"/>
            <a:ext cx="6353176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177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278384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665172" y="317083"/>
            <a:ext cx="1453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</a:t>
            </a:r>
            <a:r>
              <a:rPr lang="ko-KR" altLang="en-US" sz="4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례</a:t>
            </a:r>
            <a:endParaRPr lang="ko-KR" altLang="en-US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210820" y="1148080"/>
            <a:ext cx="236220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783840" y="0"/>
            <a:ext cx="94081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280122" y="1505866"/>
            <a:ext cx="742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001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280119" y="2654784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002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280118" y="3809283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003</a:t>
            </a:r>
            <a:endParaRPr lang="ko-KR" altLang="en-US" sz="2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136990" y="2689207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2800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9530105" y="3282811"/>
            <a:ext cx="1002625" cy="1002625"/>
            <a:chOff x="7843891" y="896970"/>
            <a:chExt cx="1002625" cy="1002625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59" name="타원 58"/>
            <p:cNvSpPr/>
            <p:nvPr/>
          </p:nvSpPr>
          <p:spPr>
            <a:xfrm>
              <a:off x="7910432" y="972344"/>
              <a:ext cx="861703" cy="861703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843891" y="896970"/>
              <a:ext cx="1002625" cy="1002625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9119238" y="1331958"/>
            <a:ext cx="1126436" cy="1161619"/>
            <a:chOff x="9235480" y="796119"/>
            <a:chExt cx="1126436" cy="1161619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2" name="타원 61"/>
            <p:cNvSpPr/>
            <p:nvPr/>
          </p:nvSpPr>
          <p:spPr>
            <a:xfrm>
              <a:off x="9235480" y="796119"/>
              <a:ext cx="1126436" cy="116161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6476">
              <a:off x="9330610" y="874558"/>
              <a:ext cx="903180" cy="903180"/>
            </a:xfrm>
            <a:prstGeom prst="rect">
              <a:avLst/>
            </a:prstGeom>
          </p:spPr>
        </p:pic>
      </p:grpSp>
      <p:grpSp>
        <p:nvGrpSpPr>
          <p:cNvPr id="64" name="그룹 63"/>
          <p:cNvGrpSpPr/>
          <p:nvPr/>
        </p:nvGrpSpPr>
        <p:grpSpPr>
          <a:xfrm>
            <a:off x="10532730" y="2216387"/>
            <a:ext cx="945641" cy="945641"/>
            <a:chOff x="10598624" y="1250741"/>
            <a:chExt cx="1554480" cy="1554480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5" name="타원 64"/>
            <p:cNvSpPr/>
            <p:nvPr/>
          </p:nvSpPr>
          <p:spPr>
            <a:xfrm>
              <a:off x="10598624" y="1250741"/>
              <a:ext cx="1554480" cy="155448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6" name="그림 6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6085" flipH="1">
              <a:off x="10659225" y="1313972"/>
              <a:ext cx="1428019" cy="1428019"/>
            </a:xfrm>
            <a:prstGeom prst="rect">
              <a:avLst/>
            </a:prstGeom>
          </p:spPr>
        </p:pic>
      </p:grpSp>
      <p:grpSp>
        <p:nvGrpSpPr>
          <p:cNvPr id="67" name="그룹 66"/>
          <p:cNvGrpSpPr/>
          <p:nvPr/>
        </p:nvGrpSpPr>
        <p:grpSpPr>
          <a:xfrm rot="20306595">
            <a:off x="10624080" y="4282562"/>
            <a:ext cx="759741" cy="759741"/>
            <a:chOff x="7234606" y="2818164"/>
            <a:chExt cx="1299384" cy="1299384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68" name="타원 67"/>
            <p:cNvSpPr/>
            <p:nvPr/>
          </p:nvSpPr>
          <p:spPr>
            <a:xfrm>
              <a:off x="7234606" y="2818164"/>
              <a:ext cx="1299384" cy="129938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9" name="그림 6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068018">
              <a:off x="7348859" y="2906585"/>
              <a:ext cx="1028390" cy="1028390"/>
            </a:xfrm>
            <a:prstGeom prst="rect">
              <a:avLst/>
            </a:prstGeom>
          </p:spPr>
        </p:pic>
      </p:grpSp>
      <p:grpSp>
        <p:nvGrpSpPr>
          <p:cNvPr id="70" name="그룹 69"/>
          <p:cNvGrpSpPr/>
          <p:nvPr/>
        </p:nvGrpSpPr>
        <p:grpSpPr>
          <a:xfrm>
            <a:off x="10452677" y="43225"/>
            <a:ext cx="1384615" cy="1421211"/>
            <a:chOff x="6525279" y="4005131"/>
            <a:chExt cx="1384615" cy="1421211"/>
          </a:xfr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grpSpPr>
        <p:sp>
          <p:nvSpPr>
            <p:cNvPr id="71" name="타원 70"/>
            <p:cNvSpPr/>
            <p:nvPr/>
          </p:nvSpPr>
          <p:spPr>
            <a:xfrm rot="20906056">
              <a:off x="6536395" y="4005131"/>
              <a:ext cx="1373499" cy="142121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2" name="그룹 71"/>
            <p:cNvGrpSpPr/>
            <p:nvPr/>
          </p:nvGrpSpPr>
          <p:grpSpPr>
            <a:xfrm rot="21039598">
              <a:off x="6525279" y="4253758"/>
              <a:ext cx="1271708" cy="937561"/>
              <a:chOff x="8426887" y="595056"/>
              <a:chExt cx="1484025" cy="1094091"/>
            </a:xfrm>
          </p:grpSpPr>
          <p:pic>
            <p:nvPicPr>
              <p:cNvPr id="73" name="그림 72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6887" y="595056"/>
                <a:ext cx="965288" cy="965288"/>
              </a:xfrm>
              <a:prstGeom prst="rect">
                <a:avLst/>
              </a:prstGeom>
            </p:spPr>
          </p:pic>
          <p:pic>
            <p:nvPicPr>
              <p:cNvPr id="74" name="그림 73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07929" y="644056"/>
                <a:ext cx="702983" cy="702983"/>
              </a:xfrm>
              <a:prstGeom prst="rect">
                <a:avLst/>
              </a:prstGeom>
            </p:spPr>
          </p:pic>
          <p:pic>
            <p:nvPicPr>
              <p:cNvPr id="75" name="그림 74"/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85081" y="1318496"/>
                <a:ext cx="370651" cy="370651"/>
              </a:xfrm>
              <a:prstGeom prst="rect">
                <a:avLst/>
              </a:prstGeom>
            </p:spPr>
          </p:pic>
        </p:grpSp>
      </p:grp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66"/>
          <a:stretch/>
        </p:blipFill>
        <p:spPr>
          <a:xfrm>
            <a:off x="9530105" y="5088077"/>
            <a:ext cx="2307788" cy="1780083"/>
          </a:xfrm>
          <a:prstGeom prst="rect">
            <a:avLst/>
          </a:prstGeom>
        </p:spPr>
      </p:pic>
      <p:cxnSp>
        <p:nvCxnSpPr>
          <p:cNvPr id="78" name="직선 연결선 77"/>
          <p:cNvCxnSpPr/>
          <p:nvPr/>
        </p:nvCxnSpPr>
        <p:spPr>
          <a:xfrm>
            <a:off x="3367206" y="189641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3377366" y="3048733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3367206" y="4210461"/>
            <a:ext cx="497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157D04D-67E5-41EA-95DA-C4B2AA7A093E}"/>
              </a:ext>
            </a:extLst>
          </p:cNvPr>
          <p:cNvSpPr txBox="1"/>
          <p:nvPr/>
        </p:nvSpPr>
        <p:spPr>
          <a:xfrm>
            <a:off x="4167752" y="1505866"/>
            <a:ext cx="2866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err="1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dic</a:t>
            </a:r>
            <a:r>
              <a:rPr lang="ko-KR" altLang="en-US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의 생성과 </a:t>
            </a:r>
            <a:r>
              <a:rPr lang="en-US" altLang="ko-KR" sz="2800" b="1" dirty="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zip</a:t>
            </a:r>
            <a:endParaRPr lang="ko-KR" altLang="en-US" sz="2800" b="1" dirty="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0246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422640" y="0"/>
            <a:ext cx="3494867" cy="6447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1300" dirty="0">
                <a:solidFill>
                  <a:schemeClr val="accent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41300" dirty="0">
              <a:solidFill>
                <a:schemeClr val="accent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476303" y="3343642"/>
            <a:ext cx="4196080" cy="0"/>
          </a:xfrm>
          <a:prstGeom prst="line">
            <a:avLst/>
          </a:prstGeom>
          <a:ln w="539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>
            <a:cxnSpLocks/>
          </p:cNvCxnSpPr>
          <p:nvPr/>
        </p:nvCxnSpPr>
        <p:spPr>
          <a:xfrm>
            <a:off x="3132979" y="5031041"/>
            <a:ext cx="5055772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66457" y="2497258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파이썬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69361" y="4001932"/>
            <a:ext cx="3615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u="sng" dirty="0">
                <a:solidFill>
                  <a:schemeClr val="bg2">
                    <a:lumMod val="25000"/>
                  </a:schemeClr>
                </a:solidFill>
              </a:rPr>
              <a:t>001.</a:t>
            </a:r>
            <a:r>
              <a:rPr lang="ko-KR" altLang="en-US" sz="2800" u="sng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2800" u="sng" dirty="0" err="1">
                <a:solidFill>
                  <a:schemeClr val="bg2">
                    <a:lumMod val="25000"/>
                  </a:schemeClr>
                </a:solidFill>
              </a:rPr>
              <a:t>dic</a:t>
            </a:r>
            <a:r>
              <a:rPr lang="ko-KR" altLang="en-US" sz="2800" u="sng" dirty="0">
                <a:solidFill>
                  <a:schemeClr val="bg2">
                    <a:lumMod val="25000"/>
                  </a:schemeClr>
                </a:solidFill>
              </a:rPr>
              <a:t>의 생성과 </a:t>
            </a:r>
            <a:r>
              <a:rPr lang="en-US" altLang="ko-KR" sz="2800" u="sng" dirty="0">
                <a:solidFill>
                  <a:schemeClr val="bg2">
                    <a:lumMod val="25000"/>
                  </a:schemeClr>
                </a:solidFill>
              </a:rPr>
              <a:t>zip</a:t>
            </a:r>
            <a:endParaRPr lang="ko-KR" altLang="en-US" sz="28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81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C6AD9A-1C0C-4C60-9F89-25551904780A}"/>
              </a:ext>
            </a:extLst>
          </p:cNvPr>
          <p:cNvSpPr txBox="1"/>
          <p:nvPr/>
        </p:nvSpPr>
        <p:spPr>
          <a:xfrm>
            <a:off x="1531591" y="279123"/>
            <a:ext cx="3445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b="1" dirty="0" err="1">
                <a:solidFill>
                  <a:schemeClr val="bg1"/>
                </a:solidFill>
                <a:latin typeface="Noto Sans KR"/>
              </a:rPr>
              <a:t>dic</a:t>
            </a:r>
            <a:r>
              <a:rPr lang="en-US" altLang="ko-KR" sz="3600" b="1" dirty="0">
                <a:solidFill>
                  <a:schemeClr val="bg1"/>
                </a:solidFill>
                <a:latin typeface="Noto Sans KR"/>
              </a:rPr>
              <a:t> </a:t>
            </a:r>
            <a:r>
              <a:rPr lang="ko-KR" altLang="en-US" sz="3600" b="1" dirty="0">
                <a:solidFill>
                  <a:schemeClr val="bg1"/>
                </a:solidFill>
                <a:latin typeface="Noto Sans KR"/>
              </a:rPr>
              <a:t>의 생성과 </a:t>
            </a:r>
            <a:r>
              <a:rPr lang="en-US" altLang="ko-KR" sz="3600" b="1" dirty="0">
                <a:solidFill>
                  <a:schemeClr val="bg1"/>
                </a:solidFill>
                <a:latin typeface="Noto Sans KR"/>
              </a:rPr>
              <a:t>zip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735E8A77-8FF3-4661-9A32-9B1B50B882C5}"/>
              </a:ext>
            </a:extLst>
          </p:cNvPr>
          <p:cNvSpPr/>
          <p:nvPr/>
        </p:nvSpPr>
        <p:spPr>
          <a:xfrm>
            <a:off x="1394046" y="2550725"/>
            <a:ext cx="9769666" cy="406915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2E9A00F6-FAEE-4A4F-B859-CB12433AB64B}"/>
              </a:ext>
            </a:extLst>
          </p:cNvPr>
          <p:cNvSpPr/>
          <p:nvPr/>
        </p:nvSpPr>
        <p:spPr>
          <a:xfrm>
            <a:off x="1211166" y="2418645"/>
            <a:ext cx="9769666" cy="406915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0" i="0" dirty="0">
              <a:solidFill>
                <a:srgbClr val="555555"/>
              </a:solidFill>
              <a:effectLst/>
              <a:latin typeface="Noto Sans Light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0" i="0" dirty="0">
              <a:solidFill>
                <a:srgbClr val="555555"/>
              </a:solidFill>
              <a:effectLst/>
              <a:latin typeface="Noto Sans Light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0" i="0" dirty="0">
              <a:solidFill>
                <a:srgbClr val="555555"/>
              </a:solidFill>
              <a:effectLst/>
              <a:latin typeface="Noto Sans Ligh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FBDCD0C-9631-45A1-A8DC-0435A5CB36AC}"/>
              </a:ext>
            </a:extLst>
          </p:cNvPr>
          <p:cNvSpPr/>
          <p:nvPr/>
        </p:nvSpPr>
        <p:spPr>
          <a:xfrm>
            <a:off x="3924352" y="1576303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651ED0-BC36-48D6-AC79-E970B2ED06A2}"/>
              </a:ext>
            </a:extLst>
          </p:cNvPr>
          <p:cNvSpPr txBox="1"/>
          <p:nvPr/>
        </p:nvSpPr>
        <p:spPr>
          <a:xfrm>
            <a:off x="4565644" y="1579151"/>
            <a:ext cx="32512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 err="1">
                <a:solidFill>
                  <a:srgbClr val="555555"/>
                </a:solidFill>
                <a:effectLst/>
                <a:latin typeface="Noto Sans Light"/>
                <a:ea typeface="맑은 고딕"/>
              </a:rPr>
              <a:t>Dic</a:t>
            </a:r>
            <a:r>
              <a:rPr lang="ko-KR" altLang="en-US" sz="2400" b="1" dirty="0">
                <a:solidFill>
                  <a:srgbClr val="555555"/>
                </a:solidFill>
                <a:effectLst/>
                <a:latin typeface="Noto Sans Light"/>
                <a:ea typeface="맑은 고딕"/>
              </a:rPr>
              <a:t>의 다양한 생성 방법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B48ADE5-E94F-44BB-8223-83CA9AEF7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504" y="2733673"/>
            <a:ext cx="5155812" cy="346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07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C6AD9A-1C0C-4C60-9F89-25551904780A}"/>
              </a:ext>
            </a:extLst>
          </p:cNvPr>
          <p:cNvSpPr txBox="1"/>
          <p:nvPr/>
        </p:nvSpPr>
        <p:spPr>
          <a:xfrm>
            <a:off x="1531591" y="279123"/>
            <a:ext cx="3445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b="1" dirty="0" err="1">
                <a:solidFill>
                  <a:schemeClr val="bg1"/>
                </a:solidFill>
                <a:latin typeface="Noto Sans KR"/>
              </a:rPr>
              <a:t>dic</a:t>
            </a:r>
            <a:r>
              <a:rPr lang="en-US" altLang="ko-KR" sz="3600" b="1" dirty="0">
                <a:solidFill>
                  <a:schemeClr val="bg1"/>
                </a:solidFill>
                <a:latin typeface="Noto Sans KR"/>
              </a:rPr>
              <a:t> </a:t>
            </a:r>
            <a:r>
              <a:rPr lang="ko-KR" altLang="en-US" sz="3600" b="1" dirty="0">
                <a:solidFill>
                  <a:schemeClr val="bg1"/>
                </a:solidFill>
                <a:latin typeface="Noto Sans KR"/>
              </a:rPr>
              <a:t>의 생성과 </a:t>
            </a:r>
            <a:r>
              <a:rPr lang="en-US" altLang="ko-KR" sz="3600" b="1" dirty="0">
                <a:solidFill>
                  <a:schemeClr val="bg1"/>
                </a:solidFill>
                <a:latin typeface="Noto Sans KR"/>
              </a:rPr>
              <a:t>zip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735E8A77-8FF3-4661-9A32-9B1B50B882C5}"/>
              </a:ext>
            </a:extLst>
          </p:cNvPr>
          <p:cNvSpPr/>
          <p:nvPr/>
        </p:nvSpPr>
        <p:spPr>
          <a:xfrm>
            <a:off x="1394046" y="2550725"/>
            <a:ext cx="9769666" cy="406915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2E9A00F6-FAEE-4A4F-B859-CB12433AB64B}"/>
              </a:ext>
            </a:extLst>
          </p:cNvPr>
          <p:cNvSpPr/>
          <p:nvPr/>
        </p:nvSpPr>
        <p:spPr>
          <a:xfrm>
            <a:off x="1211166" y="2418645"/>
            <a:ext cx="9769666" cy="4069150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0" i="0" dirty="0">
              <a:solidFill>
                <a:srgbClr val="555555"/>
              </a:solidFill>
              <a:effectLst/>
              <a:latin typeface="Noto Sans Light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0" i="0" dirty="0">
              <a:solidFill>
                <a:srgbClr val="555555"/>
              </a:solidFill>
              <a:effectLst/>
              <a:latin typeface="Noto Sans Light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0" i="0" dirty="0">
              <a:solidFill>
                <a:srgbClr val="555555"/>
              </a:solidFill>
              <a:effectLst/>
              <a:latin typeface="Noto Sans Ligh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FBDCD0C-9631-45A1-A8DC-0435A5CB36AC}"/>
              </a:ext>
            </a:extLst>
          </p:cNvPr>
          <p:cNvSpPr/>
          <p:nvPr/>
        </p:nvSpPr>
        <p:spPr>
          <a:xfrm>
            <a:off x="995074" y="1613687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651ED0-BC36-48D6-AC79-E970B2ED06A2}"/>
              </a:ext>
            </a:extLst>
          </p:cNvPr>
          <p:cNvSpPr txBox="1"/>
          <p:nvPr/>
        </p:nvSpPr>
        <p:spPr>
          <a:xfrm>
            <a:off x="1531591" y="1616534"/>
            <a:ext cx="96728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i="0" dirty="0">
                <a:solidFill>
                  <a:srgbClr val="555555"/>
                </a:solidFill>
                <a:effectLst/>
                <a:latin typeface="Noto Sans Light"/>
              </a:rPr>
              <a:t> </a:t>
            </a:r>
            <a:r>
              <a:rPr lang="en-US" altLang="ko-KR" sz="2400" b="1" i="0" dirty="0" err="1">
                <a:solidFill>
                  <a:srgbClr val="555555"/>
                </a:solidFill>
                <a:effectLst/>
                <a:latin typeface="Noto Sans Light"/>
              </a:rPr>
              <a:t>dict</a:t>
            </a:r>
            <a:r>
              <a:rPr lang="ko-KR" altLang="en-US" sz="2400" b="1" i="0" dirty="0">
                <a:solidFill>
                  <a:srgbClr val="555555"/>
                </a:solidFill>
                <a:effectLst/>
                <a:latin typeface="Noto Sans Light"/>
              </a:rPr>
              <a:t>클래스의 객체를 직접 생성하는 형태로도 </a:t>
            </a:r>
            <a:r>
              <a:rPr lang="ko-KR" altLang="en-US" sz="2400" b="1" i="0" dirty="0" err="1">
                <a:solidFill>
                  <a:srgbClr val="555555"/>
                </a:solidFill>
                <a:effectLst/>
                <a:latin typeface="Noto Sans Light"/>
              </a:rPr>
              <a:t>딕셔너리를</a:t>
            </a:r>
            <a:r>
              <a:rPr lang="ko-KR" altLang="en-US" sz="2400" b="1" i="0" dirty="0">
                <a:solidFill>
                  <a:srgbClr val="555555"/>
                </a:solidFill>
                <a:effectLst/>
                <a:latin typeface="Noto Sans Light"/>
              </a:rPr>
              <a:t> 만들 수 있다</a:t>
            </a:r>
            <a:r>
              <a:rPr lang="en-US" altLang="ko-KR" sz="2400" b="1" i="0" dirty="0">
                <a:solidFill>
                  <a:srgbClr val="555555"/>
                </a:solidFill>
                <a:effectLst/>
                <a:latin typeface="Noto Sans Light"/>
              </a:rPr>
              <a:t>.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53D489-F04B-4682-8057-2F74C9873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526" y="2690580"/>
            <a:ext cx="5258534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79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C6AD9A-1C0C-4C60-9F89-25551904780A}"/>
              </a:ext>
            </a:extLst>
          </p:cNvPr>
          <p:cNvSpPr txBox="1"/>
          <p:nvPr/>
        </p:nvSpPr>
        <p:spPr>
          <a:xfrm>
            <a:off x="1531591" y="279123"/>
            <a:ext cx="3645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b="1" i="0" dirty="0" err="1">
                <a:solidFill>
                  <a:schemeClr val="bg1"/>
                </a:solidFill>
                <a:effectLst/>
                <a:latin typeface="Noto Sans KR"/>
              </a:rPr>
              <a:t>Dic</a:t>
            </a:r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KR"/>
              </a:rPr>
              <a:t> , Zip 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사용방법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735E8A77-8FF3-4661-9A32-9B1B50B882C5}"/>
              </a:ext>
            </a:extLst>
          </p:cNvPr>
          <p:cNvSpPr/>
          <p:nvPr/>
        </p:nvSpPr>
        <p:spPr>
          <a:xfrm>
            <a:off x="755459" y="2788850"/>
            <a:ext cx="9998266" cy="3790027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2E9A00F6-FAEE-4A4F-B859-CB12433AB64B}"/>
              </a:ext>
            </a:extLst>
          </p:cNvPr>
          <p:cNvSpPr/>
          <p:nvPr/>
        </p:nvSpPr>
        <p:spPr>
          <a:xfrm>
            <a:off x="572580" y="2656770"/>
            <a:ext cx="10285776" cy="3790027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i="1" dirty="0">
              <a:solidFill>
                <a:srgbClr val="555555"/>
              </a:solidFill>
              <a:effectLst/>
              <a:latin typeface="Noto Sans Light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i="1" dirty="0">
              <a:solidFill>
                <a:srgbClr val="555555"/>
              </a:solidFill>
              <a:latin typeface="Noto Sans Light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i="1" dirty="0">
              <a:solidFill>
                <a:srgbClr val="555555"/>
              </a:solidFill>
              <a:effectLst/>
              <a:latin typeface="Noto Sans Light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i="1" dirty="0">
              <a:solidFill>
                <a:srgbClr val="555555"/>
              </a:solidFill>
              <a:latin typeface="Noto Sans Light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i="1" dirty="0">
              <a:solidFill>
                <a:srgbClr val="555555"/>
              </a:solidFill>
              <a:effectLst/>
              <a:latin typeface="Noto Sans Light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i="1" dirty="0">
              <a:solidFill>
                <a:srgbClr val="555555"/>
              </a:solidFill>
              <a:latin typeface="Noto Sans Ligh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FBDCD0C-9631-45A1-A8DC-0435A5CB36AC}"/>
              </a:ext>
            </a:extLst>
          </p:cNvPr>
          <p:cNvSpPr/>
          <p:nvPr/>
        </p:nvSpPr>
        <p:spPr>
          <a:xfrm>
            <a:off x="1096454" y="1684941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651ED0-BC36-48D6-AC79-E970B2ED06A2}"/>
              </a:ext>
            </a:extLst>
          </p:cNvPr>
          <p:cNvSpPr txBox="1"/>
          <p:nvPr/>
        </p:nvSpPr>
        <p:spPr>
          <a:xfrm>
            <a:off x="1725104" y="1592539"/>
            <a:ext cx="98167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>
                <a:solidFill>
                  <a:srgbClr val="555555"/>
                </a:solidFill>
                <a:effectLst/>
                <a:latin typeface="Noto Sans Light"/>
              </a:rPr>
              <a:t>키는 키끼리 값은 값끼리 리스트에 묶어서 </a:t>
            </a:r>
            <a:r>
              <a:rPr lang="ko-KR" altLang="en-US" sz="2400" b="1" dirty="0" err="1">
                <a:solidFill>
                  <a:srgbClr val="555555"/>
                </a:solidFill>
                <a:effectLst/>
                <a:latin typeface="Noto Sans Light"/>
              </a:rPr>
              <a:t>딕셔너리를</a:t>
            </a:r>
            <a:r>
              <a:rPr lang="ko-KR" altLang="en-US" sz="2400" b="1" dirty="0">
                <a:solidFill>
                  <a:srgbClr val="555555"/>
                </a:solidFill>
                <a:effectLst/>
                <a:latin typeface="Noto Sans Light"/>
              </a:rPr>
              <a:t> 생성하는 방법도 있다</a:t>
            </a:r>
            <a:r>
              <a:rPr lang="en-US" altLang="ko-KR" sz="2400" b="1" dirty="0">
                <a:solidFill>
                  <a:srgbClr val="555555"/>
                </a:solidFill>
                <a:effectLst/>
                <a:latin typeface="Noto Sans Light"/>
              </a:rPr>
              <a:t>. </a:t>
            </a:r>
            <a:r>
              <a:rPr lang="ko-KR" altLang="en-US" sz="2400" b="1" dirty="0">
                <a:solidFill>
                  <a:srgbClr val="555555"/>
                </a:solidFill>
                <a:effectLst/>
                <a:latin typeface="Noto Sans Light"/>
              </a:rPr>
              <a:t>단 이때는 </a:t>
            </a:r>
            <a:r>
              <a:rPr lang="en-US" altLang="ko-KR" sz="2400" b="1" dirty="0">
                <a:solidFill>
                  <a:srgbClr val="555555"/>
                </a:solidFill>
                <a:effectLst/>
                <a:latin typeface="Noto Sans Light"/>
              </a:rPr>
              <a:t>zip</a:t>
            </a:r>
            <a:r>
              <a:rPr lang="ko-KR" altLang="en-US" sz="2400" b="1" dirty="0">
                <a:solidFill>
                  <a:srgbClr val="555555"/>
                </a:solidFill>
                <a:effectLst/>
                <a:latin typeface="Noto Sans Light"/>
              </a:rPr>
              <a:t>이라는 함수를 사용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6B397D-76F9-42BD-8963-CFB43ECB3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041" y="2932307"/>
            <a:ext cx="6040784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11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C6AD9A-1C0C-4C60-9F89-25551904780A}"/>
              </a:ext>
            </a:extLst>
          </p:cNvPr>
          <p:cNvSpPr txBox="1"/>
          <p:nvPr/>
        </p:nvSpPr>
        <p:spPr>
          <a:xfrm>
            <a:off x="1531591" y="279123"/>
            <a:ext cx="3645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b="1" i="0" dirty="0" err="1">
                <a:solidFill>
                  <a:schemeClr val="bg1"/>
                </a:solidFill>
                <a:effectLst/>
                <a:latin typeface="Noto Sans KR"/>
              </a:rPr>
              <a:t>Dic</a:t>
            </a:r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KR"/>
              </a:rPr>
              <a:t> , Zip </a:t>
            </a:r>
            <a:r>
              <a:rPr lang="ko-KR" altLang="en-US" sz="3600" b="1" i="0" dirty="0">
                <a:solidFill>
                  <a:schemeClr val="bg1"/>
                </a:solidFill>
                <a:effectLst/>
                <a:latin typeface="Noto Sans KR"/>
              </a:rPr>
              <a:t>사용방법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735E8A77-8FF3-4661-9A32-9B1B50B882C5}"/>
              </a:ext>
            </a:extLst>
          </p:cNvPr>
          <p:cNvSpPr/>
          <p:nvPr/>
        </p:nvSpPr>
        <p:spPr>
          <a:xfrm>
            <a:off x="755459" y="2788850"/>
            <a:ext cx="9998266" cy="3790027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2E9A00F6-FAEE-4A4F-B859-CB12433AB64B}"/>
              </a:ext>
            </a:extLst>
          </p:cNvPr>
          <p:cNvSpPr/>
          <p:nvPr/>
        </p:nvSpPr>
        <p:spPr>
          <a:xfrm>
            <a:off x="572580" y="2656770"/>
            <a:ext cx="10285776" cy="3790027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i="1" dirty="0">
              <a:solidFill>
                <a:srgbClr val="555555"/>
              </a:solidFill>
              <a:effectLst/>
              <a:latin typeface="Noto Sans Light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i="1" dirty="0">
              <a:solidFill>
                <a:srgbClr val="555555"/>
              </a:solidFill>
              <a:latin typeface="Noto Sans Light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i="1" dirty="0">
              <a:solidFill>
                <a:srgbClr val="555555"/>
              </a:solidFill>
              <a:effectLst/>
              <a:latin typeface="Noto Sans Light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i="1" dirty="0">
              <a:solidFill>
                <a:srgbClr val="555555"/>
              </a:solidFill>
              <a:latin typeface="Noto Sans Light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i="1" dirty="0">
              <a:solidFill>
                <a:srgbClr val="555555"/>
              </a:solidFill>
              <a:effectLst/>
              <a:latin typeface="Noto Sans Light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i="1" dirty="0">
              <a:solidFill>
                <a:srgbClr val="555555"/>
              </a:solidFill>
              <a:latin typeface="Noto Sans Ligh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FBDCD0C-9631-45A1-A8DC-0435A5CB36AC}"/>
              </a:ext>
            </a:extLst>
          </p:cNvPr>
          <p:cNvSpPr/>
          <p:nvPr/>
        </p:nvSpPr>
        <p:spPr>
          <a:xfrm>
            <a:off x="3884266" y="1712851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DD8C78-8F1C-4A3C-A2E1-E87273C44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97" y="3350158"/>
            <a:ext cx="3245472" cy="19838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58F053-E2D0-41BA-B85E-73D5F4E40B7C}"/>
              </a:ext>
            </a:extLst>
          </p:cNvPr>
          <p:cNvSpPr txBox="1"/>
          <p:nvPr/>
        </p:nvSpPr>
        <p:spPr>
          <a:xfrm>
            <a:off x="4533900" y="3852866"/>
            <a:ext cx="63037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400" b="1" dirty="0" err="1">
                <a:solidFill>
                  <a:srgbClr val="555555"/>
                </a:solidFill>
                <a:effectLst/>
                <a:latin typeface="Noto Sans Light"/>
              </a:rPr>
              <a:t>딕셔너리는</a:t>
            </a:r>
            <a:r>
              <a:rPr lang="ko-KR" altLang="en-US" sz="2400" b="1" dirty="0">
                <a:solidFill>
                  <a:srgbClr val="555555"/>
                </a:solidFill>
                <a:effectLst/>
                <a:latin typeface="Noto Sans Light"/>
              </a:rPr>
              <a:t> 원래 저장 순서를 보장하지 않는다</a:t>
            </a:r>
            <a:r>
              <a:rPr lang="en-US" altLang="ko-KR" sz="2400" b="1" dirty="0">
                <a:solidFill>
                  <a:srgbClr val="555555"/>
                </a:solidFill>
                <a:effectLst/>
                <a:latin typeface="Noto Sans Light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dirty="0">
                <a:solidFill>
                  <a:srgbClr val="555555"/>
                </a:solidFill>
                <a:effectLst/>
                <a:latin typeface="Noto Sans Light"/>
              </a:rPr>
              <a:t>3.7</a:t>
            </a:r>
            <a:r>
              <a:rPr lang="ko-KR" altLang="en-US" sz="2400" b="1" dirty="0">
                <a:solidFill>
                  <a:srgbClr val="555555"/>
                </a:solidFill>
                <a:effectLst/>
                <a:latin typeface="Noto Sans Light"/>
              </a:rPr>
              <a:t>버전 부터는 저장 순서를 보장</a:t>
            </a:r>
            <a:endParaRPr kumimoji="0" lang="ko-KR" altLang="en-US" sz="2400" b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1355AD-80B1-4946-BED2-4CB6405D3E30}"/>
              </a:ext>
            </a:extLst>
          </p:cNvPr>
          <p:cNvSpPr txBox="1"/>
          <p:nvPr/>
        </p:nvSpPr>
        <p:spPr>
          <a:xfrm>
            <a:off x="4684397" y="1725993"/>
            <a:ext cx="3155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딕셔너리</a:t>
            </a:r>
            <a:r>
              <a:rPr kumimoji="0" lang="ko-KR" altLang="en-US" sz="2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 순서 보장</a:t>
            </a:r>
          </a:p>
        </p:txBody>
      </p:sp>
    </p:spTree>
    <p:extLst>
      <p:ext uri="{BB962C8B-B14F-4D97-AF65-F5344CB8AC3E}">
        <p14:creationId xmlns:p14="http://schemas.microsoft.com/office/powerpoint/2010/main" val="1287589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C6AD9A-1C0C-4C60-9F89-25551904780A}"/>
              </a:ext>
            </a:extLst>
          </p:cNvPr>
          <p:cNvSpPr txBox="1"/>
          <p:nvPr/>
        </p:nvSpPr>
        <p:spPr>
          <a:xfrm>
            <a:off x="1531591" y="279123"/>
            <a:ext cx="1795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KR"/>
              </a:rPr>
              <a:t>Zip </a:t>
            </a:r>
            <a:r>
              <a:rPr lang="ko-KR" altLang="en-US" sz="3600" b="1" dirty="0">
                <a:solidFill>
                  <a:schemeClr val="bg1"/>
                </a:solidFill>
                <a:latin typeface="Noto Sans KR"/>
              </a:rPr>
              <a:t>함수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735E8A77-8FF3-4661-9A32-9B1B50B882C5}"/>
              </a:ext>
            </a:extLst>
          </p:cNvPr>
          <p:cNvSpPr/>
          <p:nvPr/>
        </p:nvSpPr>
        <p:spPr>
          <a:xfrm>
            <a:off x="1135991" y="2655500"/>
            <a:ext cx="9998266" cy="3790027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2E9A00F6-FAEE-4A4F-B859-CB12433AB64B}"/>
              </a:ext>
            </a:extLst>
          </p:cNvPr>
          <p:cNvSpPr/>
          <p:nvPr/>
        </p:nvSpPr>
        <p:spPr>
          <a:xfrm>
            <a:off x="953112" y="2523420"/>
            <a:ext cx="10285776" cy="3790027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i="1" dirty="0">
              <a:solidFill>
                <a:srgbClr val="555555"/>
              </a:solidFill>
              <a:effectLst/>
              <a:latin typeface="Noto Sans Light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i="1" dirty="0">
              <a:solidFill>
                <a:srgbClr val="555555"/>
              </a:solidFill>
              <a:latin typeface="Noto Sans Light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i="1" dirty="0">
              <a:solidFill>
                <a:srgbClr val="555555"/>
              </a:solidFill>
              <a:effectLst/>
              <a:latin typeface="Noto Sans Light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i="1" dirty="0">
              <a:solidFill>
                <a:srgbClr val="555555"/>
              </a:solidFill>
              <a:latin typeface="Noto Sans Light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i="1" dirty="0">
              <a:solidFill>
                <a:srgbClr val="555555"/>
              </a:solidFill>
              <a:effectLst/>
              <a:latin typeface="Noto Sans Light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i="1" dirty="0">
                <a:solidFill>
                  <a:srgbClr val="555555"/>
                </a:solidFill>
                <a:effectLst/>
                <a:latin typeface="Noto Sans Light"/>
              </a:rPr>
              <a:t>zip</a:t>
            </a:r>
            <a:r>
              <a:rPr lang="ko-KR" altLang="en-US" sz="2000" b="1" i="1" dirty="0">
                <a:solidFill>
                  <a:srgbClr val="555555"/>
                </a:solidFill>
                <a:effectLst/>
                <a:latin typeface="Noto Sans Light"/>
              </a:rPr>
              <a:t>은 첫 번째 인자로 저장된 값들</a:t>
            </a:r>
            <a:r>
              <a:rPr lang="en-US" altLang="ko-KR" sz="2000" b="1" i="1" dirty="0">
                <a:solidFill>
                  <a:srgbClr val="555555"/>
                </a:solidFill>
                <a:effectLst/>
                <a:latin typeface="Noto Sans Light"/>
              </a:rPr>
              <a:t>, </a:t>
            </a:r>
            <a:r>
              <a:rPr lang="ko-KR" altLang="en-US" sz="2000" b="1" i="1" dirty="0">
                <a:solidFill>
                  <a:srgbClr val="555555"/>
                </a:solidFill>
                <a:effectLst/>
                <a:latin typeface="Noto Sans Light"/>
              </a:rPr>
              <a:t>두 번째 인자로 저장된 값들 순서대로 하나씩 뽑아서 </a:t>
            </a:r>
            <a:r>
              <a:rPr lang="ko-KR" altLang="en-US" sz="2000" b="1" i="1" dirty="0" err="1">
                <a:solidFill>
                  <a:srgbClr val="555555"/>
                </a:solidFill>
                <a:effectLst/>
                <a:latin typeface="Noto Sans Light"/>
              </a:rPr>
              <a:t>튜플로</a:t>
            </a:r>
            <a:r>
              <a:rPr lang="ko-KR" altLang="en-US" sz="2000" b="1" i="1" dirty="0">
                <a:solidFill>
                  <a:srgbClr val="555555"/>
                </a:solidFill>
                <a:effectLst/>
                <a:latin typeface="Noto Sans Light"/>
              </a:rPr>
              <a:t> 만든 후 어떤 저장소에 담아둔다</a:t>
            </a:r>
            <a:r>
              <a:rPr lang="en-US" altLang="ko-KR" sz="2000" b="1" i="1" dirty="0">
                <a:solidFill>
                  <a:srgbClr val="555555"/>
                </a:solidFill>
                <a:effectLst/>
                <a:latin typeface="Noto Sans Light"/>
              </a:rPr>
              <a:t>.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i="1" dirty="0">
                <a:solidFill>
                  <a:srgbClr val="555555"/>
                </a:solidFill>
                <a:effectLst/>
                <a:latin typeface="Noto Sans Light"/>
              </a:rPr>
              <a:t>그리고 그 저장소에 접근할 수 있는 </a:t>
            </a:r>
            <a:r>
              <a:rPr lang="en-US" altLang="ko-KR" sz="2000" b="1" i="1" dirty="0" err="1">
                <a:solidFill>
                  <a:srgbClr val="555555"/>
                </a:solidFill>
                <a:effectLst/>
                <a:latin typeface="Noto Sans Light"/>
              </a:rPr>
              <a:t>iterable</a:t>
            </a:r>
            <a:r>
              <a:rPr lang="en-US" altLang="ko-KR" sz="2000" b="1" i="1" dirty="0">
                <a:solidFill>
                  <a:srgbClr val="555555"/>
                </a:solidFill>
                <a:effectLst/>
                <a:latin typeface="Noto Sans Light"/>
              </a:rPr>
              <a:t>(iterator)</a:t>
            </a:r>
            <a:r>
              <a:rPr lang="ko-KR" altLang="en-US" sz="2000" b="1" i="1" dirty="0">
                <a:solidFill>
                  <a:srgbClr val="555555"/>
                </a:solidFill>
                <a:effectLst/>
                <a:latin typeface="Noto Sans Light"/>
              </a:rPr>
              <a:t>를 반환한다</a:t>
            </a:r>
            <a:r>
              <a:rPr lang="en-US" altLang="ko-KR" sz="2000" b="1" i="1" dirty="0">
                <a:solidFill>
                  <a:srgbClr val="555555"/>
                </a:solidFill>
                <a:effectLst/>
                <a:latin typeface="Noto Sans Light"/>
              </a:rPr>
              <a:t>. </a:t>
            </a:r>
            <a:endParaRPr lang="en-US" altLang="ko-KR" sz="2000" b="1" i="1" dirty="0">
              <a:solidFill>
                <a:srgbClr val="555555"/>
              </a:solidFill>
              <a:latin typeface="Noto Sans Ligh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FBDCD0C-9631-45A1-A8DC-0435A5CB36AC}"/>
              </a:ext>
            </a:extLst>
          </p:cNvPr>
          <p:cNvSpPr/>
          <p:nvPr/>
        </p:nvSpPr>
        <p:spPr>
          <a:xfrm>
            <a:off x="3884266" y="1712851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1355AD-80B1-4946-BED2-4CB6405D3E30}"/>
              </a:ext>
            </a:extLst>
          </p:cNvPr>
          <p:cNvSpPr txBox="1"/>
          <p:nvPr/>
        </p:nvSpPr>
        <p:spPr>
          <a:xfrm>
            <a:off x="4684397" y="1725993"/>
            <a:ext cx="3155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Zip </a:t>
            </a:r>
            <a:r>
              <a:rPr kumimoji="0" lang="ko-KR" altLang="en-US" sz="2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함수의 이해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00DDEC-12C1-491A-B4C3-61F3BBBE7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651" y="2724069"/>
            <a:ext cx="7390318" cy="168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351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C6AD9A-1C0C-4C60-9F89-25551904780A}"/>
              </a:ext>
            </a:extLst>
          </p:cNvPr>
          <p:cNvSpPr txBox="1"/>
          <p:nvPr/>
        </p:nvSpPr>
        <p:spPr>
          <a:xfrm>
            <a:off x="1531591" y="279123"/>
            <a:ext cx="17956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600" b="1" i="0" dirty="0">
                <a:solidFill>
                  <a:schemeClr val="bg1"/>
                </a:solidFill>
                <a:effectLst/>
                <a:latin typeface="Noto Sans KR"/>
              </a:rPr>
              <a:t>Zip </a:t>
            </a:r>
            <a:r>
              <a:rPr lang="ko-KR" altLang="en-US" sz="3600" b="1" dirty="0">
                <a:solidFill>
                  <a:schemeClr val="bg1"/>
                </a:solidFill>
                <a:latin typeface="Noto Sans KR"/>
              </a:rPr>
              <a:t>함수</a:t>
            </a:r>
            <a:endParaRPr lang="en-US" altLang="ko-KR" sz="3600" b="1" i="0" dirty="0">
              <a:solidFill>
                <a:schemeClr val="bg1"/>
              </a:solidFill>
              <a:effectLst/>
              <a:latin typeface="Noto Sans KR"/>
            </a:endParaRPr>
          </a:p>
        </p:txBody>
      </p:sp>
      <p:sp>
        <p:nvSpPr>
          <p:cNvPr id="7" name="모서리가 둥근 직사각형 11">
            <a:extLst>
              <a:ext uri="{FF2B5EF4-FFF2-40B4-BE49-F238E27FC236}">
                <a16:creationId xmlns:a16="http://schemas.microsoft.com/office/drawing/2014/main" id="{735E8A77-8FF3-4661-9A32-9B1B50B882C5}"/>
              </a:ext>
            </a:extLst>
          </p:cNvPr>
          <p:cNvSpPr/>
          <p:nvPr/>
        </p:nvSpPr>
        <p:spPr>
          <a:xfrm>
            <a:off x="5245544" y="1389380"/>
            <a:ext cx="6536881" cy="5354320"/>
          </a:xfrm>
          <a:prstGeom prst="roundRect">
            <a:avLst/>
          </a:prstGeom>
          <a:solidFill>
            <a:srgbClr val="93C9D4"/>
          </a:solidFill>
          <a:ln w="19050" cmpd="sng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8" name="모서리가 둥근 직사각형 6">
            <a:extLst>
              <a:ext uri="{FF2B5EF4-FFF2-40B4-BE49-F238E27FC236}">
                <a16:creationId xmlns:a16="http://schemas.microsoft.com/office/drawing/2014/main" id="{2E9A00F6-FAEE-4A4F-B859-CB12433AB64B}"/>
              </a:ext>
            </a:extLst>
          </p:cNvPr>
          <p:cNvSpPr/>
          <p:nvPr/>
        </p:nvSpPr>
        <p:spPr>
          <a:xfrm>
            <a:off x="5172074" y="1257300"/>
            <a:ext cx="6371613" cy="5284747"/>
          </a:xfrm>
          <a:prstGeom prst="roundRect">
            <a:avLst/>
          </a:prstGeom>
          <a:solidFill>
            <a:schemeClr val="bg1"/>
          </a:solidFill>
          <a:ln w="19050" cmpd="sng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i="1" dirty="0">
              <a:solidFill>
                <a:srgbClr val="555555"/>
              </a:solidFill>
              <a:effectLst/>
              <a:latin typeface="Noto Sans Light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i="1" dirty="0">
              <a:solidFill>
                <a:srgbClr val="555555"/>
              </a:solidFill>
              <a:latin typeface="Noto Sans Light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i="1" dirty="0">
              <a:solidFill>
                <a:srgbClr val="555555"/>
              </a:solidFill>
              <a:effectLst/>
              <a:latin typeface="Noto Sans Light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i="1" dirty="0">
              <a:solidFill>
                <a:srgbClr val="555555"/>
              </a:solidFill>
              <a:latin typeface="Noto Sans Light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i="1" dirty="0">
              <a:solidFill>
                <a:srgbClr val="555555"/>
              </a:solidFill>
              <a:effectLst/>
              <a:latin typeface="Noto Sans Light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CFBDCD0C-9631-45A1-A8DC-0435A5CB36AC}"/>
              </a:ext>
            </a:extLst>
          </p:cNvPr>
          <p:cNvSpPr/>
          <p:nvPr/>
        </p:nvSpPr>
        <p:spPr>
          <a:xfrm>
            <a:off x="1138677" y="3498072"/>
            <a:ext cx="467360" cy="46736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>
                <a:solidFill>
                  <a:prstClr val="white"/>
                </a:solidFill>
                <a:latin typeface="나눔바른고딕 Light"/>
                <a:ea typeface="맑은 고딕"/>
              </a:rPr>
              <a:t>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 Light"/>
              <a:ea typeface="맑은 고딕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1355AD-80B1-4946-BED2-4CB6405D3E30}"/>
              </a:ext>
            </a:extLst>
          </p:cNvPr>
          <p:cNvSpPr txBox="1"/>
          <p:nvPr/>
        </p:nvSpPr>
        <p:spPr>
          <a:xfrm>
            <a:off x="1699132" y="3509994"/>
            <a:ext cx="3155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Zip </a:t>
            </a:r>
            <a:r>
              <a:rPr kumimoji="0" lang="ko-KR" altLang="en-US" sz="2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바른고딕 Light"/>
                <a:ea typeface="맑은 고딕"/>
                <a:cs typeface="+mn-cs"/>
              </a:rPr>
              <a:t>함수의 이해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5C2784-E60C-4A3C-B7F6-BFDB1FBFE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9850" y="1389380"/>
            <a:ext cx="4776059" cy="480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60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탬플릿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CA9AE"/>
      </a:accent1>
      <a:accent2>
        <a:srgbClr val="93C9D4"/>
      </a:accent2>
      <a:accent3>
        <a:srgbClr val="EBE2D9"/>
      </a:accent3>
      <a:accent4>
        <a:srgbClr val="FFC000"/>
      </a:accent4>
      <a:accent5>
        <a:srgbClr val="FECCB3"/>
      </a:accent5>
      <a:accent6>
        <a:srgbClr val="FF9763"/>
      </a:accent6>
      <a:hlink>
        <a:srgbClr val="0563C1"/>
      </a:hlink>
      <a:folHlink>
        <a:srgbClr val="954F72"/>
      </a:folHlink>
    </a:clrScheme>
    <a:fontScheme name="사용자 지정 3">
      <a:majorFont>
        <a:latin typeface="나눔고딕 ExtraBold"/>
        <a:ea typeface="맑은 고딕"/>
        <a:cs typeface=""/>
      </a:majorFont>
      <a:minorFont>
        <a:latin typeface="나눔바른고딕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3200" b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3554</TotalTime>
  <Words>237</Words>
  <Application>Microsoft Office PowerPoint</Application>
  <PresentationFormat>와이드스크린</PresentationFormat>
  <Paragraphs>72</Paragraphs>
  <Slides>10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HY견고딕</vt:lpstr>
      <vt:lpstr>Noto Sans KR</vt:lpstr>
      <vt:lpstr>Noto Sans Light</vt:lpstr>
      <vt:lpstr>나눔고딕 ExtraBold</vt:lpstr>
      <vt:lpstr>나눔바른고딕</vt:lpstr>
      <vt:lpstr>나눔바른고딕 Light</vt:lpstr>
      <vt:lpstr>맑은 고딕</vt:lpstr>
      <vt:lpstr>Arial</vt:lpstr>
      <vt:lpstr>Office 테마</vt:lpstr>
      <vt:lpstr>너를 위한 파이썬(Python) dic생성과 zip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최웅비</dc:creator>
  <cp:lastModifiedBy>jungsik heo</cp:lastModifiedBy>
  <cp:revision>421</cp:revision>
  <dcterms:created xsi:type="dcterms:W3CDTF">2017-06-16T14:09:50Z</dcterms:created>
  <dcterms:modified xsi:type="dcterms:W3CDTF">2024-12-05T02:57:32Z</dcterms:modified>
</cp:coreProperties>
</file>