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3" r:id="rId4"/>
    <p:sldId id="408" r:id="rId5"/>
    <p:sldId id="431" r:id="rId6"/>
    <p:sldId id="432" r:id="rId7"/>
    <p:sldId id="433" r:id="rId8"/>
    <p:sldId id="428" r:id="rId9"/>
    <p:sldId id="434" r:id="rId10"/>
    <p:sldId id="435" r:id="rId11"/>
    <p:sldId id="43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88820" autoAdjust="0"/>
  </p:normalViewPr>
  <p:slideViewPr>
    <p:cSldViewPr snapToGrid="0">
      <p:cViewPr varScale="1">
        <p:scale>
          <a:sx n="100" d="100"/>
          <a:sy n="100" d="100"/>
        </p:scale>
        <p:origin x="11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https://wikidocs.net/91520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8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https://pythontic.com/containers/dictionary_view/introduction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4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https://pythontic.com/containers/dictionary_view/introduction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0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385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5DB3C-2249-C85C-7909-2DAF0B897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31EBB9-7067-86F6-79FD-B21A41A3AE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B79CC2-70FF-95B6-3847-FD977FF0C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1E9A1-223F-A113-E630-EFAF05227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81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6132D-19F0-CC60-8C28-747341EBE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5FEC86-FD5B-B927-031C-2C05F452BD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0D4ACC-5233-4F76-B4F9-9FEA474E8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A2F707-5B2F-A681-8146-9E478EDDD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94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0051B-FFFC-BC72-B5C2-AADF64B5E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B3D6A1-557B-C73F-9D99-153CFB57B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0134FE-0977-5672-E523-C1CE6CAB5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D6AF24-9884-F01C-1AAD-8E889C9D07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0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파이썬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(Python)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dic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루핑과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컴프리헨션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581689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A13D1-0D11-C3D2-EA81-765DBBEB3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8D7AB2-431F-6C83-5357-23BA4BC42BAC}"/>
              </a:ext>
            </a:extLst>
          </p:cNvPr>
          <p:cNvSpPr txBox="1"/>
          <p:nvPr/>
        </p:nvSpPr>
        <p:spPr>
          <a:xfrm>
            <a:off x="1531591" y="279123"/>
            <a:ext cx="3357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0" dirty="0" err="1">
                <a:solidFill>
                  <a:schemeClr val="bg1"/>
                </a:solidFill>
                <a:effectLst/>
                <a:latin typeface="Noto Sans KR"/>
              </a:rPr>
              <a:t>Dict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컴프리헨션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6FA801C2-F220-5884-A3AB-F56075F7D6AB}"/>
              </a:ext>
            </a:extLst>
          </p:cNvPr>
          <p:cNvSpPr/>
          <p:nvPr/>
        </p:nvSpPr>
        <p:spPr>
          <a:xfrm>
            <a:off x="1646801" y="2690702"/>
            <a:ext cx="9430774" cy="325289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DEFA8731-74D8-6B6A-456A-78B1E0A0BC09}"/>
              </a:ext>
            </a:extLst>
          </p:cNvPr>
          <p:cNvSpPr/>
          <p:nvPr/>
        </p:nvSpPr>
        <p:spPr>
          <a:xfrm>
            <a:off x="1463921" y="2558622"/>
            <a:ext cx="9430774" cy="325289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d1 = </a:t>
            </a:r>
            <a:r>
              <a:rPr lang="en-US" altLang="ko-KR" sz="2000" b="0" i="0" dirty="0" err="1">
                <a:solidFill>
                  <a:srgbClr val="C18401"/>
                </a:solidFill>
                <a:effectLst/>
                <a:latin typeface="Menlo"/>
              </a:rPr>
              <a:t>dict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(a=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1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,b=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,c=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3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,d=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4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) </a:t>
            </a:r>
          </a:p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d1 </a:t>
            </a:r>
          </a:p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{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'a'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1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'b'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'c'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3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'd'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4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} </a:t>
            </a:r>
          </a:p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d2 = {k : v </a:t>
            </a:r>
            <a:r>
              <a:rPr lang="en-US" altLang="ko-KR" sz="2000" b="0" i="0" dirty="0">
                <a:solidFill>
                  <a:srgbClr val="A626A4"/>
                </a:solidFill>
                <a:effectLst/>
                <a:latin typeface="Menlo"/>
              </a:rPr>
              <a:t>for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k,v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US" altLang="ko-KR" sz="2000" b="0" i="0" dirty="0">
                <a:solidFill>
                  <a:srgbClr val="A626A4"/>
                </a:solidFill>
                <a:effectLst/>
                <a:latin typeface="Menlo"/>
              </a:rPr>
              <a:t>in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d1.items() </a:t>
            </a:r>
            <a:r>
              <a:rPr lang="en-US" altLang="ko-KR" sz="2000" b="0" i="0" dirty="0">
                <a:solidFill>
                  <a:srgbClr val="A626A4"/>
                </a:solidFill>
                <a:effectLst/>
                <a:latin typeface="Menlo"/>
              </a:rPr>
              <a:t>if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v % 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} </a:t>
            </a:r>
            <a:r>
              <a:rPr lang="en-US" altLang="ko-KR" sz="2000" b="0" i="1" dirty="0">
                <a:solidFill>
                  <a:srgbClr val="A0A1A7"/>
                </a:solidFill>
                <a:effectLst/>
                <a:latin typeface="Menlo"/>
              </a:rPr>
              <a:t># d1</a:t>
            </a:r>
            <a:r>
              <a:rPr lang="ko-KR" altLang="en-US" sz="2000" b="0" i="1" dirty="0">
                <a:solidFill>
                  <a:srgbClr val="A0A1A7"/>
                </a:solidFill>
                <a:effectLst/>
                <a:latin typeface="Menlo"/>
              </a:rPr>
              <a:t>에서 값이 홀수인 것만 모은 </a:t>
            </a:r>
            <a:r>
              <a:rPr lang="ko-KR" altLang="en-US" sz="2000" b="0" i="1" dirty="0" err="1">
                <a:solidFill>
                  <a:srgbClr val="A0A1A7"/>
                </a:solidFill>
                <a:effectLst/>
                <a:latin typeface="Menlo"/>
              </a:rPr>
              <a:t>딕셔너리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endParaRPr lang="en-US" altLang="ko-KR" sz="2000" b="0" i="0" dirty="0">
              <a:solidFill>
                <a:srgbClr val="383A42"/>
              </a:solidFill>
              <a:effectLst/>
              <a:highlight>
                <a:srgbClr val="FAFAFA"/>
              </a:highlight>
              <a:latin typeface="Menlo"/>
            </a:endParaRPr>
          </a:p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d2 {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'a'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1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'c'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3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}</a:t>
            </a:r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D866BC8-DCE9-F52E-73AD-7E6FD23FC68E}"/>
              </a:ext>
            </a:extLst>
          </p:cNvPr>
          <p:cNvSpPr/>
          <p:nvPr/>
        </p:nvSpPr>
        <p:spPr>
          <a:xfrm>
            <a:off x="4267252" y="1576303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B6194-86AA-E012-7557-518C36957D6A}"/>
              </a:ext>
            </a:extLst>
          </p:cNvPr>
          <p:cNvSpPr txBox="1"/>
          <p:nvPr/>
        </p:nvSpPr>
        <p:spPr>
          <a:xfrm>
            <a:off x="4888600" y="1625317"/>
            <a:ext cx="3055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딕셔너리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컴프리헨션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41944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E822F-EDF6-95DC-9E27-992824C3C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FF3C8-961E-0C61-596A-ECD3D5566F2C}"/>
              </a:ext>
            </a:extLst>
          </p:cNvPr>
          <p:cNvSpPr txBox="1"/>
          <p:nvPr/>
        </p:nvSpPr>
        <p:spPr>
          <a:xfrm>
            <a:off x="1531591" y="279123"/>
            <a:ext cx="3357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0" dirty="0" err="1">
                <a:solidFill>
                  <a:schemeClr val="bg1"/>
                </a:solidFill>
                <a:effectLst/>
                <a:latin typeface="Noto Sans KR"/>
              </a:rPr>
              <a:t>Dict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컴프리헨션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9AEE773C-06BD-69EB-CAA0-81A75232DF4A}"/>
              </a:ext>
            </a:extLst>
          </p:cNvPr>
          <p:cNvSpPr/>
          <p:nvPr/>
        </p:nvSpPr>
        <p:spPr>
          <a:xfrm>
            <a:off x="1646801" y="2690702"/>
            <a:ext cx="9430774" cy="325289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7573BB6-3A41-B2A7-C07A-4BC8ADDC03EF}"/>
              </a:ext>
            </a:extLst>
          </p:cNvPr>
          <p:cNvSpPr/>
          <p:nvPr/>
        </p:nvSpPr>
        <p:spPr>
          <a:xfrm>
            <a:off x="1463921" y="2558622"/>
            <a:ext cx="9430774" cy="325289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2000" b="0" i="0" dirty="0">
              <a:solidFill>
                <a:srgbClr val="383A42"/>
              </a:solidFill>
              <a:effectLst/>
              <a:highlight>
                <a:srgbClr val="FAFAFA"/>
              </a:highlight>
              <a:latin typeface="Menlo"/>
            </a:endParaRPr>
          </a:p>
          <a:p>
            <a:pPr algn="l"/>
            <a:endParaRPr lang="en-US" altLang="ko-KR" sz="2000" dirty="0">
              <a:solidFill>
                <a:srgbClr val="383A42"/>
              </a:solidFill>
              <a:highlight>
                <a:srgbClr val="FAFAFA"/>
              </a:highlight>
              <a:latin typeface="Menlo"/>
            </a:endParaRPr>
          </a:p>
          <a:p>
            <a:pPr algn="l"/>
            <a:r>
              <a:rPr lang="en-US" altLang="ko-KR" sz="2000" b="0" i="0" dirty="0" err="1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ks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= [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</a:t>
            </a:r>
            <a:r>
              <a:rPr lang="en-US" altLang="ko-KR" sz="2000" b="0" i="0" dirty="0" err="1">
                <a:solidFill>
                  <a:srgbClr val="50A14F"/>
                </a:solidFill>
                <a:effectLst/>
                <a:latin typeface="Menlo"/>
              </a:rPr>
              <a:t>a'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 err="1">
                <a:solidFill>
                  <a:srgbClr val="50A14F"/>
                </a:solidFill>
                <a:effectLst/>
                <a:latin typeface="Menlo"/>
              </a:rPr>
              <a:t>'b'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 err="1">
                <a:solidFill>
                  <a:srgbClr val="50A14F"/>
                </a:solidFill>
                <a:effectLst/>
                <a:latin typeface="Menlo"/>
              </a:rPr>
              <a:t>'c'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 err="1">
                <a:solidFill>
                  <a:srgbClr val="50A14F"/>
                </a:solidFill>
                <a:effectLst/>
                <a:latin typeface="Menlo"/>
              </a:rPr>
              <a:t>'d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] </a:t>
            </a:r>
            <a:r>
              <a:rPr lang="en-US" altLang="ko-KR" sz="2000" b="0" i="1" dirty="0">
                <a:solidFill>
                  <a:srgbClr val="A0A1A7"/>
                </a:solidFill>
                <a:effectLst/>
                <a:latin typeface="Menlo"/>
              </a:rPr>
              <a:t>#</a:t>
            </a:r>
            <a:r>
              <a:rPr lang="ko-KR" altLang="en-US" sz="2000" b="0" i="1" dirty="0">
                <a:solidFill>
                  <a:srgbClr val="A0A1A7"/>
                </a:solidFill>
                <a:effectLst/>
                <a:latin typeface="Menlo"/>
              </a:rPr>
              <a:t>이들은 키가 된다</a:t>
            </a:r>
            <a:r>
              <a:rPr lang="en-US" altLang="ko-KR" sz="2000" b="0" i="1" dirty="0">
                <a:solidFill>
                  <a:srgbClr val="A0A1A7"/>
                </a:solidFill>
                <a:effectLst/>
                <a:latin typeface="Menlo"/>
              </a:rPr>
              <a:t>.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endParaRPr lang="en-US" altLang="ko-KR" sz="2000" b="0" i="0" dirty="0">
              <a:solidFill>
                <a:srgbClr val="383A42"/>
              </a:solidFill>
              <a:effectLst/>
              <a:highlight>
                <a:srgbClr val="FAFAFA"/>
              </a:highlight>
              <a:latin typeface="Menlo"/>
            </a:endParaRPr>
          </a:p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vs = [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1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3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4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] </a:t>
            </a:r>
            <a:r>
              <a:rPr lang="en-US" altLang="ko-KR" sz="2000" b="0" i="1" dirty="0">
                <a:solidFill>
                  <a:srgbClr val="A0A1A7"/>
                </a:solidFill>
                <a:effectLst/>
                <a:latin typeface="Menlo"/>
              </a:rPr>
              <a:t># </a:t>
            </a:r>
            <a:r>
              <a:rPr lang="ko-KR" altLang="en-US" sz="2000" b="0" i="1" dirty="0">
                <a:solidFill>
                  <a:srgbClr val="A0A1A7"/>
                </a:solidFill>
                <a:effectLst/>
                <a:latin typeface="Menlo"/>
              </a:rPr>
              <a:t>이들은 값이 된다</a:t>
            </a:r>
            <a:r>
              <a:rPr lang="en-US" altLang="ko-KR" sz="2000" b="0" i="1" dirty="0">
                <a:solidFill>
                  <a:srgbClr val="A0A1A7"/>
                </a:solidFill>
                <a:effectLst/>
                <a:latin typeface="Menlo"/>
              </a:rPr>
              <a:t>.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endParaRPr lang="en-US" altLang="ko-KR" sz="2000" b="0" i="0" dirty="0">
              <a:solidFill>
                <a:srgbClr val="383A42"/>
              </a:solidFill>
              <a:effectLst/>
              <a:highlight>
                <a:srgbClr val="FAFAFA"/>
              </a:highlight>
              <a:latin typeface="Menlo"/>
            </a:endParaRPr>
          </a:p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{ k:v </a:t>
            </a:r>
            <a:r>
              <a:rPr lang="en-US" altLang="ko-KR" sz="2000" b="0" i="0" dirty="0">
                <a:solidFill>
                  <a:srgbClr val="A626A4"/>
                </a:solidFill>
                <a:effectLst/>
                <a:latin typeface="Menlo"/>
              </a:rPr>
              <a:t>for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k,v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US" altLang="ko-KR" sz="2000" b="0" i="0" dirty="0">
                <a:solidFill>
                  <a:srgbClr val="A626A4"/>
                </a:solidFill>
                <a:effectLst/>
                <a:latin typeface="Menlo"/>
              </a:rPr>
              <a:t>in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US" altLang="ko-KR" sz="2000" b="0" i="0" dirty="0">
                <a:solidFill>
                  <a:srgbClr val="C18401"/>
                </a:solidFill>
                <a:effectLst/>
                <a:latin typeface="Menlo"/>
              </a:rPr>
              <a:t>zip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(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ks,vs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) } </a:t>
            </a:r>
            <a:r>
              <a:rPr lang="en-US" altLang="ko-KR" sz="2000" b="0" i="1" dirty="0">
                <a:solidFill>
                  <a:srgbClr val="A0A1A7"/>
                </a:solidFill>
                <a:effectLst/>
                <a:latin typeface="Menlo"/>
              </a:rPr>
              <a:t># zip</a:t>
            </a:r>
            <a:r>
              <a:rPr lang="ko-KR" altLang="en-US" sz="2000" b="0" i="1" dirty="0">
                <a:solidFill>
                  <a:srgbClr val="A0A1A7"/>
                </a:solidFill>
                <a:effectLst/>
                <a:latin typeface="Menlo"/>
              </a:rPr>
              <a:t>을 이용해서 같은 위치의 값들을 묶었다</a:t>
            </a:r>
            <a:r>
              <a:rPr lang="en-US" altLang="ko-KR" sz="2000" b="0" i="1" dirty="0">
                <a:solidFill>
                  <a:srgbClr val="A0A1A7"/>
                </a:solidFill>
                <a:effectLst/>
                <a:latin typeface="Menlo"/>
              </a:rPr>
              <a:t>.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endParaRPr lang="en-US" altLang="ko-KR" sz="2000" b="0" i="0" dirty="0">
              <a:solidFill>
                <a:srgbClr val="383A42"/>
              </a:solidFill>
              <a:effectLst/>
              <a:highlight>
                <a:srgbClr val="FAFAFA"/>
              </a:highlight>
              <a:latin typeface="Menlo"/>
            </a:endParaRPr>
          </a:p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d {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'a'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1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 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'b'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 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'c'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3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'd’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4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}</a:t>
            </a:r>
          </a:p>
          <a:p>
            <a:pPr algn="l"/>
            <a:endParaRPr lang="en-US" altLang="ko-KR" sz="2000" dirty="0">
              <a:solidFill>
                <a:srgbClr val="383A42"/>
              </a:solidFill>
              <a:highlight>
                <a:srgbClr val="FAFAFA"/>
              </a:highlight>
              <a:latin typeface="Menlo"/>
            </a:endParaRPr>
          </a:p>
          <a:p>
            <a:pPr algn="l"/>
            <a:r>
              <a:rPr lang="en-US" altLang="ko-KR" sz="2000" b="0" i="0" dirty="0" err="1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ks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= [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</a:t>
            </a:r>
            <a:r>
              <a:rPr lang="en-US" altLang="ko-KR" sz="2000" b="0" i="0" dirty="0" err="1">
                <a:solidFill>
                  <a:srgbClr val="50A14F"/>
                </a:solidFill>
                <a:effectLst/>
                <a:latin typeface="Menlo"/>
              </a:rPr>
              <a:t>a'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 err="1">
                <a:solidFill>
                  <a:srgbClr val="50A14F"/>
                </a:solidFill>
                <a:effectLst/>
                <a:latin typeface="Menlo"/>
              </a:rPr>
              <a:t>'b'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 err="1">
                <a:solidFill>
                  <a:srgbClr val="50A14F"/>
                </a:solidFill>
                <a:effectLst/>
                <a:latin typeface="Menlo"/>
              </a:rPr>
              <a:t>'c'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 err="1">
                <a:solidFill>
                  <a:srgbClr val="50A14F"/>
                </a:solidFill>
                <a:effectLst/>
                <a:latin typeface="Menlo"/>
              </a:rPr>
              <a:t>'d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] </a:t>
            </a:r>
            <a:r>
              <a:rPr lang="en-US" altLang="ko-KR" sz="2000" b="0" i="1" dirty="0">
                <a:solidFill>
                  <a:srgbClr val="A0A1A7"/>
                </a:solidFill>
                <a:effectLst/>
                <a:latin typeface="Menlo"/>
              </a:rPr>
              <a:t>#</a:t>
            </a:r>
            <a:r>
              <a:rPr lang="ko-KR" altLang="en-US" sz="2000" b="0" i="1" dirty="0">
                <a:solidFill>
                  <a:srgbClr val="A0A1A7"/>
                </a:solidFill>
                <a:effectLst/>
                <a:latin typeface="Menlo"/>
              </a:rPr>
              <a:t>이들은 키가 된다</a:t>
            </a:r>
            <a:r>
              <a:rPr lang="en-US" altLang="ko-KR" sz="2000" b="0" i="1" dirty="0">
                <a:solidFill>
                  <a:srgbClr val="A0A1A7"/>
                </a:solidFill>
                <a:effectLst/>
                <a:latin typeface="Menlo"/>
              </a:rPr>
              <a:t>.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endParaRPr lang="en-US" altLang="ko-KR" sz="2000" b="0" i="0" dirty="0">
              <a:solidFill>
                <a:srgbClr val="383A42"/>
              </a:solidFill>
              <a:effectLst/>
              <a:highlight>
                <a:srgbClr val="FAFAFA"/>
              </a:highlight>
              <a:latin typeface="Menlo"/>
            </a:endParaRPr>
          </a:p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vs = [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1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3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4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] </a:t>
            </a:r>
            <a:r>
              <a:rPr lang="en-US" altLang="ko-KR" sz="2000" b="0" i="1" dirty="0">
                <a:solidFill>
                  <a:srgbClr val="A0A1A7"/>
                </a:solidFill>
                <a:effectLst/>
                <a:latin typeface="Menlo"/>
              </a:rPr>
              <a:t># </a:t>
            </a:r>
            <a:r>
              <a:rPr lang="ko-KR" altLang="en-US" sz="2000" b="0" i="1" dirty="0">
                <a:solidFill>
                  <a:srgbClr val="A0A1A7"/>
                </a:solidFill>
                <a:effectLst/>
                <a:latin typeface="Menlo"/>
              </a:rPr>
              <a:t>이들은 값이 된다</a:t>
            </a:r>
            <a:r>
              <a:rPr lang="en-US" altLang="ko-KR" sz="2000" b="0" i="1" dirty="0">
                <a:solidFill>
                  <a:srgbClr val="A0A1A7"/>
                </a:solidFill>
                <a:effectLst/>
                <a:latin typeface="Menlo"/>
              </a:rPr>
              <a:t>.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endParaRPr lang="en-US" altLang="ko-KR" sz="2000" b="0" i="0" dirty="0">
              <a:solidFill>
                <a:srgbClr val="383A42"/>
              </a:solidFill>
              <a:effectLst/>
              <a:highlight>
                <a:srgbClr val="FAFAFA"/>
              </a:highlight>
              <a:latin typeface="Menlo"/>
            </a:endParaRPr>
          </a:p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{ k:v </a:t>
            </a:r>
            <a:r>
              <a:rPr lang="en-US" altLang="ko-KR" sz="2000" b="0" i="0" dirty="0">
                <a:solidFill>
                  <a:srgbClr val="A626A4"/>
                </a:solidFill>
                <a:effectLst/>
                <a:latin typeface="Menlo"/>
              </a:rPr>
              <a:t>for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k,v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US" altLang="ko-KR" sz="2000" b="0" i="0" dirty="0">
                <a:solidFill>
                  <a:srgbClr val="A626A4"/>
                </a:solidFill>
                <a:effectLst/>
                <a:latin typeface="Menlo"/>
              </a:rPr>
              <a:t>in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US" altLang="ko-KR" sz="2000" b="0" i="0" dirty="0">
                <a:solidFill>
                  <a:srgbClr val="C18401"/>
                </a:solidFill>
                <a:effectLst/>
                <a:latin typeface="Menlo"/>
              </a:rPr>
              <a:t>zip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(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ks,vs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) </a:t>
            </a:r>
            <a:r>
              <a:rPr lang="en-US" altLang="ko-KR" sz="2000" b="0" i="0" dirty="0">
                <a:solidFill>
                  <a:srgbClr val="A626A4"/>
                </a:solidFill>
                <a:effectLst/>
                <a:latin typeface="Menlo"/>
              </a:rPr>
              <a:t>if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v % 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} d {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'a'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1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'c'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3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}</a:t>
            </a:r>
            <a:endParaRPr lang="en-US" altLang="ko-KR" sz="2000" dirty="0">
              <a:solidFill>
                <a:srgbClr val="383A42"/>
              </a:solidFill>
              <a:highlight>
                <a:srgbClr val="FAFAFA"/>
              </a:highlight>
              <a:latin typeface="Menlo"/>
            </a:endParaRPr>
          </a:p>
          <a:p>
            <a:pPr algn="l"/>
            <a:endParaRPr lang="en-US" altLang="ko-KR" sz="2000" b="0" i="0" dirty="0">
              <a:solidFill>
                <a:srgbClr val="383A42"/>
              </a:solidFill>
              <a:effectLst/>
              <a:highlight>
                <a:srgbClr val="FAFAFA"/>
              </a:highlight>
              <a:latin typeface="Menlo"/>
            </a:endParaRPr>
          </a:p>
          <a:p>
            <a:pPr algn="l"/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5C0A5B-3EA7-25DD-BCE6-5A692845D84A}"/>
              </a:ext>
            </a:extLst>
          </p:cNvPr>
          <p:cNvSpPr/>
          <p:nvPr/>
        </p:nvSpPr>
        <p:spPr>
          <a:xfrm>
            <a:off x="2305102" y="1671553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CF095-BA6A-A96C-5A12-96C370BE9846}"/>
              </a:ext>
            </a:extLst>
          </p:cNvPr>
          <p:cNvSpPr txBox="1"/>
          <p:nvPr/>
        </p:nvSpPr>
        <p:spPr>
          <a:xfrm>
            <a:off x="2926449" y="1720567"/>
            <a:ext cx="7541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if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절을 추가해서 홀수인 것만 남긴 예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58692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Dic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루핑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9F8A54-A7A1-415B-8DA4-8FB58EC6CDEB}"/>
              </a:ext>
            </a:extLst>
          </p:cNvPr>
          <p:cNvSpPr txBox="1"/>
          <p:nvPr/>
        </p:nvSpPr>
        <p:spPr>
          <a:xfrm>
            <a:off x="4181734" y="262400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컴프리헨션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76303" y="3343642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6457" y="249725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파이썬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0013" y="4012565"/>
            <a:ext cx="4581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001. </a:t>
            </a:r>
            <a:r>
              <a:rPr lang="en-US" altLang="ko-KR" sz="2800" u="sng" dirty="0" err="1">
                <a:solidFill>
                  <a:schemeClr val="bg2">
                    <a:lumMod val="25000"/>
                  </a:schemeClr>
                </a:solidFill>
              </a:rPr>
              <a:t>dic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800" u="sng" dirty="0" err="1">
                <a:solidFill>
                  <a:schemeClr val="bg2">
                    <a:lumMod val="25000"/>
                  </a:schemeClr>
                </a:solidFill>
              </a:rPr>
              <a:t>루핑과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800" u="sng" dirty="0" err="1">
                <a:solidFill>
                  <a:schemeClr val="bg2">
                    <a:lumMod val="25000"/>
                  </a:schemeClr>
                </a:solidFill>
              </a:rPr>
              <a:t>컴프리헨션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4548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딕셔너리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루핑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테크닉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3924352" y="1576303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51ED0-BC36-48D6-AC79-E970B2ED06A2}"/>
              </a:ext>
            </a:extLst>
          </p:cNvPr>
          <p:cNvSpPr txBox="1"/>
          <p:nvPr/>
        </p:nvSpPr>
        <p:spPr>
          <a:xfrm>
            <a:off x="4708892" y="1583508"/>
            <a:ext cx="313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1" i="0" dirty="0" err="1">
                <a:solidFill>
                  <a:srgbClr val="5C5C5C"/>
                </a:solidFill>
                <a:effectLst/>
                <a:latin typeface="Noto Sans Light"/>
              </a:rPr>
              <a:t>딕셔너리</a:t>
            </a:r>
            <a:r>
              <a:rPr lang="ko-KR" altLang="en-US" sz="2400" b="1" i="0" dirty="0">
                <a:solidFill>
                  <a:srgbClr val="5C5C5C"/>
                </a:solidFill>
                <a:effectLst/>
                <a:latin typeface="Noto Sans Light"/>
              </a:rPr>
              <a:t> </a:t>
            </a:r>
            <a:r>
              <a:rPr lang="ko-KR" altLang="en-US" sz="2400" b="1" i="0" dirty="0" err="1">
                <a:solidFill>
                  <a:srgbClr val="5C5C5C"/>
                </a:solidFill>
                <a:effectLst/>
                <a:latin typeface="Noto Sans Light"/>
              </a:rPr>
              <a:t>루핑</a:t>
            </a:r>
            <a:r>
              <a:rPr lang="ko-KR" altLang="en-US" sz="2400" b="1" i="0" dirty="0">
                <a:solidFill>
                  <a:srgbClr val="5C5C5C"/>
                </a:solidFill>
                <a:effectLst/>
                <a:latin typeface="Noto Sans Light"/>
              </a:rPr>
              <a:t> 테크닉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313B621-C923-4486-9CF8-C3E74B276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108" y="2694512"/>
            <a:ext cx="4163006" cy="155873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A5E2E5F-AFAA-4D4E-B33C-865E6CF86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352" y="4624753"/>
            <a:ext cx="6596385" cy="14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7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4548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딕셔너리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루핑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테크닉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820063" y="2386339"/>
            <a:ext cx="5275937" cy="393226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637183" y="2254259"/>
            <a:ext cx="5275937" cy="393226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3924352" y="1576303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51ED0-BC36-48D6-AC79-E970B2ED06A2}"/>
              </a:ext>
            </a:extLst>
          </p:cNvPr>
          <p:cNvSpPr txBox="1"/>
          <p:nvPr/>
        </p:nvSpPr>
        <p:spPr>
          <a:xfrm>
            <a:off x="4708892" y="1583508"/>
            <a:ext cx="313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1" i="0" dirty="0" err="1">
                <a:solidFill>
                  <a:srgbClr val="5C5C5C"/>
                </a:solidFill>
                <a:effectLst/>
                <a:latin typeface="Noto Sans Light"/>
              </a:rPr>
              <a:t>딕셔너리</a:t>
            </a:r>
            <a:r>
              <a:rPr lang="ko-KR" altLang="en-US" sz="2400" b="1" i="0" dirty="0">
                <a:solidFill>
                  <a:srgbClr val="5C5C5C"/>
                </a:solidFill>
                <a:effectLst/>
                <a:latin typeface="Noto Sans Light"/>
              </a:rPr>
              <a:t> </a:t>
            </a:r>
            <a:r>
              <a:rPr lang="ko-KR" altLang="en-US" sz="2400" b="1" i="0" dirty="0" err="1">
                <a:solidFill>
                  <a:srgbClr val="5C5C5C"/>
                </a:solidFill>
                <a:effectLst/>
                <a:latin typeface="Noto Sans Light"/>
              </a:rPr>
              <a:t>루핑</a:t>
            </a:r>
            <a:r>
              <a:rPr lang="ko-KR" altLang="en-US" sz="2400" b="1" i="0" dirty="0">
                <a:solidFill>
                  <a:srgbClr val="5C5C5C"/>
                </a:solidFill>
                <a:effectLst/>
                <a:latin typeface="Noto Sans Light"/>
              </a:rPr>
              <a:t> 테크닉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5E2E5F-AFAA-4D4E-B33C-865E6CF86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76" y="2540214"/>
            <a:ext cx="4726673" cy="32133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17C447-7D09-4448-B31E-FB4D5B679D5F}"/>
              </a:ext>
            </a:extLst>
          </p:cNvPr>
          <p:cNvSpPr txBox="1"/>
          <p:nvPr/>
        </p:nvSpPr>
        <p:spPr>
          <a:xfrm>
            <a:off x="6278879" y="3223541"/>
            <a:ext cx="55877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555555"/>
                </a:solidFill>
                <a:effectLst/>
                <a:latin typeface="Noto Sans Light"/>
              </a:rPr>
              <a:t>dictionary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ans Light"/>
              </a:rPr>
              <a:t>에서 위의 메소드 들 중 하나라도 호출을 하면 뷰 객체가 생성이 되고 뷰 객체는 그 </a:t>
            </a:r>
            <a:r>
              <a:rPr lang="en-US" altLang="ko-KR" b="1" i="0" dirty="0" err="1">
                <a:solidFill>
                  <a:srgbClr val="555555"/>
                </a:solidFill>
                <a:effectLst/>
                <a:latin typeface="Noto Sans Light"/>
              </a:rPr>
              <a:t>dictonary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ans Light"/>
              </a:rPr>
              <a:t>를 바라보고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94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4069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딕셔너리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view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객체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508228" y="1529366"/>
            <a:ext cx="5968614" cy="5181591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325348" y="1397286"/>
            <a:ext cx="6034355" cy="5181591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122713-CE27-4409-BA99-1D02B5858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05" y="1602768"/>
            <a:ext cx="4729830" cy="4840613"/>
          </a:xfrm>
          <a:prstGeom prst="rect">
            <a:avLst/>
          </a:prstGeom>
        </p:spPr>
      </p:pic>
      <p:pic>
        <p:nvPicPr>
          <p:cNvPr id="1026" name="Picture 2" descr="Dictionary view objects in Python">
            <a:extLst>
              <a:ext uri="{FF2B5EF4-FFF2-40B4-BE49-F238E27FC236}">
                <a16:creationId xmlns:a16="http://schemas.microsoft.com/office/drawing/2014/main" id="{214BB3AD-B499-4575-9160-0B59B4BA5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80" y="1764299"/>
            <a:ext cx="4971322" cy="467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20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511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뷰가 바라보는 현재 상태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427699" y="2043074"/>
            <a:ext cx="4971322" cy="386456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244820" y="1910994"/>
            <a:ext cx="5026078" cy="386456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pic>
        <p:nvPicPr>
          <p:cNvPr id="1026" name="Picture 2" descr="Dictionary view objects in Python">
            <a:extLst>
              <a:ext uri="{FF2B5EF4-FFF2-40B4-BE49-F238E27FC236}">
                <a16:creationId xmlns:a16="http://schemas.microsoft.com/office/drawing/2014/main" id="{214BB3AD-B499-4575-9160-0B59B4BA5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491" y="1501566"/>
            <a:ext cx="4971322" cy="467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79244F-68D3-4067-AA63-17BA43482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70" y="2278007"/>
            <a:ext cx="4126955" cy="3126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EB3D20-771C-4119-827C-A1456BB804AA}"/>
              </a:ext>
            </a:extLst>
          </p:cNvPr>
          <p:cNvSpPr txBox="1"/>
          <p:nvPr/>
        </p:nvSpPr>
        <p:spPr>
          <a:xfrm>
            <a:off x="2381036" y="6186527"/>
            <a:ext cx="7759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555555"/>
                </a:solidFill>
                <a:effectLst/>
                <a:latin typeface="Noto Sans Light"/>
              </a:rPr>
              <a:t>Vi</a:t>
            </a:r>
            <a:r>
              <a:rPr lang="en-US" altLang="ko-KR" b="1" i="1" dirty="0">
                <a:solidFill>
                  <a:srgbClr val="555555"/>
                </a:solidFill>
                <a:latin typeface="Noto Sans Light"/>
              </a:rPr>
              <a:t>ew</a:t>
            </a:r>
            <a:r>
              <a:rPr lang="ko-KR" altLang="en-US" b="1" i="1" dirty="0">
                <a:solidFill>
                  <a:srgbClr val="555555"/>
                </a:solidFill>
                <a:latin typeface="Noto Sans Light"/>
              </a:rPr>
              <a:t> 객체가 </a:t>
            </a:r>
            <a:r>
              <a:rPr lang="ko-KR" altLang="en-US" b="1" i="1" dirty="0">
                <a:solidFill>
                  <a:srgbClr val="555555"/>
                </a:solidFill>
                <a:effectLst/>
                <a:latin typeface="Noto Sans Light"/>
              </a:rPr>
              <a:t>현재의 </a:t>
            </a:r>
            <a:r>
              <a:rPr lang="ko-KR" altLang="en-US" b="1" i="1" dirty="0" err="1">
                <a:solidFill>
                  <a:srgbClr val="555555"/>
                </a:solidFill>
                <a:effectLst/>
                <a:latin typeface="Noto Sans Light"/>
              </a:rPr>
              <a:t>딕셔너리</a:t>
            </a:r>
            <a:r>
              <a:rPr lang="ko-KR" altLang="en-US" b="1" i="1" dirty="0">
                <a:solidFill>
                  <a:srgbClr val="555555"/>
                </a:solidFill>
                <a:effectLst/>
                <a:latin typeface="Noto Sans Light"/>
              </a:rPr>
              <a:t> 상태를 바라보고 있다</a:t>
            </a:r>
            <a:r>
              <a:rPr lang="en-US" altLang="ko-KR" b="1" i="1" dirty="0">
                <a:solidFill>
                  <a:srgbClr val="555555"/>
                </a:solidFill>
                <a:effectLst/>
                <a:latin typeface="Noto Sans Light"/>
              </a:rPr>
              <a:t>.!!(</a:t>
            </a:r>
            <a:r>
              <a:rPr lang="ko-KR" altLang="en-US" b="1" i="1" dirty="0">
                <a:solidFill>
                  <a:srgbClr val="555555"/>
                </a:solidFill>
                <a:effectLst/>
                <a:latin typeface="Noto Sans Light"/>
              </a:rPr>
              <a:t>동적 반영이 됨</a:t>
            </a:r>
            <a:r>
              <a:rPr lang="en-US" altLang="ko-KR" b="1" i="1" dirty="0">
                <a:solidFill>
                  <a:srgbClr val="555555"/>
                </a:solidFill>
                <a:effectLst/>
                <a:latin typeface="Noto Sans Light"/>
              </a:rPr>
              <a:t>)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65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3357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0" dirty="0" err="1">
                <a:solidFill>
                  <a:schemeClr val="bg1"/>
                </a:solidFill>
                <a:effectLst/>
                <a:latin typeface="Noto Sans KR"/>
              </a:rPr>
              <a:t>Dict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컴프리헨션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2113527" y="2509727"/>
            <a:ext cx="7963924" cy="325289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930647" y="2377647"/>
            <a:ext cx="7963924" cy="325289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d1 = </a:t>
            </a:r>
            <a:r>
              <a:rPr lang="en-US" altLang="ko-KR" sz="2000" b="0" i="0" dirty="0" err="1">
                <a:solidFill>
                  <a:srgbClr val="C18401"/>
                </a:solidFill>
                <a:effectLst/>
                <a:latin typeface="Menlo"/>
              </a:rPr>
              <a:t>dict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(a=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1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 b=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 c=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3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) </a:t>
            </a:r>
          </a:p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d2 = {k : v*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US" altLang="ko-KR" sz="2000" b="0" i="0" dirty="0">
                <a:solidFill>
                  <a:srgbClr val="A626A4"/>
                </a:solidFill>
                <a:effectLst/>
                <a:latin typeface="Menlo"/>
              </a:rPr>
              <a:t>for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k, v </a:t>
            </a:r>
            <a:r>
              <a:rPr lang="en-US" altLang="ko-KR" sz="2000" b="0" i="0" dirty="0">
                <a:solidFill>
                  <a:srgbClr val="A626A4"/>
                </a:solidFill>
                <a:effectLst/>
                <a:latin typeface="Menlo"/>
              </a:rPr>
              <a:t>in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d1.items()} </a:t>
            </a:r>
            <a:r>
              <a:rPr lang="en-US" altLang="ko-KR" sz="2000" b="0" i="1" dirty="0">
                <a:solidFill>
                  <a:srgbClr val="A0A1A7"/>
                </a:solidFill>
                <a:effectLst/>
                <a:latin typeface="Menlo"/>
              </a:rPr>
              <a:t># d1</a:t>
            </a:r>
            <a:r>
              <a:rPr lang="ko-KR" altLang="en-US" sz="2000" b="0" i="1" dirty="0">
                <a:solidFill>
                  <a:srgbClr val="A0A1A7"/>
                </a:solidFill>
                <a:effectLst/>
                <a:latin typeface="Menlo"/>
              </a:rPr>
              <a:t>의 값을 두 배 늘린 </a:t>
            </a:r>
            <a:r>
              <a:rPr lang="ko-KR" altLang="en-US" sz="2000" b="0" i="1" dirty="0" err="1">
                <a:solidFill>
                  <a:srgbClr val="A0A1A7"/>
                </a:solidFill>
                <a:effectLst/>
                <a:latin typeface="Menlo"/>
              </a:rPr>
              <a:t>딕셔너리</a:t>
            </a:r>
            <a:r>
              <a:rPr lang="ko-KR" altLang="en-US" sz="2000" b="0" i="1" dirty="0">
                <a:solidFill>
                  <a:srgbClr val="A0A1A7"/>
                </a:solidFill>
                <a:effectLst/>
                <a:latin typeface="Menlo"/>
              </a:rPr>
              <a:t> 생성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d3 = {k : v*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US" altLang="ko-KR" sz="2000" b="0" i="0" dirty="0">
                <a:solidFill>
                  <a:srgbClr val="A626A4"/>
                </a:solidFill>
                <a:effectLst/>
                <a:latin typeface="Menlo"/>
              </a:rPr>
              <a:t>for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k, v </a:t>
            </a:r>
            <a:r>
              <a:rPr lang="en-US" altLang="ko-KR" sz="2000" b="0" i="0" dirty="0">
                <a:solidFill>
                  <a:srgbClr val="A626A4"/>
                </a:solidFill>
                <a:effectLst/>
                <a:latin typeface="Menlo"/>
              </a:rPr>
              <a:t>in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d2.items()} </a:t>
            </a:r>
            <a:r>
              <a:rPr lang="en-US" altLang="ko-KR" sz="2000" b="0" i="1" dirty="0">
                <a:solidFill>
                  <a:srgbClr val="A0A1A7"/>
                </a:solidFill>
                <a:effectLst/>
                <a:latin typeface="Menlo"/>
              </a:rPr>
              <a:t># d2</a:t>
            </a:r>
            <a:r>
              <a:rPr lang="ko-KR" altLang="en-US" sz="2000" b="0" i="1" dirty="0">
                <a:solidFill>
                  <a:srgbClr val="A0A1A7"/>
                </a:solidFill>
                <a:effectLst/>
                <a:latin typeface="Menlo"/>
              </a:rPr>
              <a:t>의 값을 두 배 늘린 </a:t>
            </a:r>
            <a:r>
              <a:rPr lang="ko-KR" altLang="en-US" sz="2000" b="0" i="1" dirty="0" err="1">
                <a:solidFill>
                  <a:srgbClr val="A0A1A7"/>
                </a:solidFill>
                <a:effectLst/>
                <a:latin typeface="Menlo"/>
              </a:rPr>
              <a:t>딕셔너리</a:t>
            </a:r>
            <a:r>
              <a:rPr lang="ko-KR" altLang="en-US" sz="2000" b="0" i="1" dirty="0">
                <a:solidFill>
                  <a:srgbClr val="A0A1A7"/>
                </a:solidFill>
                <a:effectLst/>
                <a:latin typeface="Menlo"/>
              </a:rPr>
              <a:t> 생성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endParaRPr lang="en-US" altLang="ko-KR" sz="2000" b="0" i="0" dirty="0">
              <a:solidFill>
                <a:srgbClr val="383A42"/>
              </a:solidFill>
              <a:effectLst/>
              <a:highlight>
                <a:srgbClr val="FAFAFA"/>
              </a:highlight>
              <a:latin typeface="Menlo"/>
            </a:endParaRPr>
          </a:p>
          <a:p>
            <a:pPr algn="l"/>
            <a:endParaRPr lang="en-US" altLang="ko-KR" sz="2000" dirty="0">
              <a:solidFill>
                <a:srgbClr val="383A42"/>
              </a:solidFill>
              <a:highlight>
                <a:srgbClr val="FAFAFA"/>
              </a:highlight>
              <a:latin typeface="Menlo"/>
            </a:endParaRPr>
          </a:p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d1 {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'a'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1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'b'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'c'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3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} </a:t>
            </a:r>
          </a:p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d2 {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'a'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'b'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4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'c'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6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} </a:t>
            </a:r>
          </a:p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d3 {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'a'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4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'b'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8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'c'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12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}</a:t>
            </a:r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4267252" y="1576303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32B06-0E65-4D7D-90A4-41AFD3068B56}"/>
              </a:ext>
            </a:extLst>
          </p:cNvPr>
          <p:cNvSpPr txBox="1"/>
          <p:nvPr/>
        </p:nvSpPr>
        <p:spPr>
          <a:xfrm>
            <a:off x="4888600" y="1625317"/>
            <a:ext cx="2136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Dict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컴프리헨션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668CF-E5FE-084C-627B-52FE1E03E79D}"/>
              </a:ext>
            </a:extLst>
          </p:cNvPr>
          <p:cNvSpPr txBox="1"/>
          <p:nvPr/>
        </p:nvSpPr>
        <p:spPr>
          <a:xfrm>
            <a:off x="4220969" y="6209545"/>
            <a:ext cx="3383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리스트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컴퓨리헨션과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거의 흡사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97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A3528-15C7-5B44-E369-5D40A9983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225B02-FCEA-36F3-D9D7-F537DB05D37F}"/>
              </a:ext>
            </a:extLst>
          </p:cNvPr>
          <p:cNvSpPr txBox="1"/>
          <p:nvPr/>
        </p:nvSpPr>
        <p:spPr>
          <a:xfrm>
            <a:off x="1531591" y="279123"/>
            <a:ext cx="3357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0" dirty="0" err="1">
                <a:solidFill>
                  <a:schemeClr val="bg1"/>
                </a:solidFill>
                <a:effectLst/>
                <a:latin typeface="Noto Sans KR"/>
              </a:rPr>
              <a:t>Dict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컴프리헨션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0D0F94-C384-BFBE-54E3-8EF387CBCC01}"/>
              </a:ext>
            </a:extLst>
          </p:cNvPr>
          <p:cNvSpPr/>
          <p:nvPr/>
        </p:nvSpPr>
        <p:spPr>
          <a:xfrm>
            <a:off x="2113526" y="2509727"/>
            <a:ext cx="8897373" cy="325289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420DB059-AAE9-CF05-46AF-E36B0F880B05}"/>
              </a:ext>
            </a:extLst>
          </p:cNvPr>
          <p:cNvSpPr/>
          <p:nvPr/>
        </p:nvSpPr>
        <p:spPr>
          <a:xfrm>
            <a:off x="1930646" y="2377647"/>
            <a:ext cx="8897373" cy="325289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r1 = [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1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3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4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5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] r2 = [x*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US" altLang="ko-KR" sz="2000" b="0" i="0" dirty="0">
                <a:solidFill>
                  <a:srgbClr val="A626A4"/>
                </a:solidFill>
                <a:effectLst/>
                <a:latin typeface="Menlo"/>
              </a:rPr>
              <a:t>for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x </a:t>
            </a:r>
            <a:r>
              <a:rPr lang="en-US" altLang="ko-KR" sz="2000" b="0" i="0" dirty="0">
                <a:solidFill>
                  <a:srgbClr val="A626A4"/>
                </a:solidFill>
                <a:effectLst/>
                <a:latin typeface="Menlo"/>
              </a:rPr>
              <a:t>in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r1 </a:t>
            </a:r>
            <a:r>
              <a:rPr lang="en-US" altLang="ko-KR" sz="2000" b="0" i="0" dirty="0">
                <a:solidFill>
                  <a:srgbClr val="A626A4"/>
                </a:solidFill>
                <a:effectLst/>
                <a:latin typeface="Menlo"/>
              </a:rPr>
              <a:t>if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x % 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] </a:t>
            </a:r>
            <a:r>
              <a:rPr lang="en-US" altLang="ko-KR" sz="2000" b="0" i="1" dirty="0">
                <a:solidFill>
                  <a:srgbClr val="A0A1A7"/>
                </a:solidFill>
                <a:effectLst/>
                <a:latin typeface="Menlo"/>
              </a:rPr>
              <a:t>#if</a:t>
            </a:r>
            <a:r>
              <a:rPr lang="ko-KR" altLang="en-US" sz="2000" b="0" i="1" dirty="0">
                <a:solidFill>
                  <a:srgbClr val="A0A1A7"/>
                </a:solidFill>
                <a:effectLst/>
                <a:latin typeface="Menlo"/>
              </a:rPr>
              <a:t>절이 추가된 리스트 </a:t>
            </a:r>
            <a:r>
              <a:rPr lang="ko-KR" altLang="en-US" sz="2000" b="0" i="1" dirty="0" err="1">
                <a:solidFill>
                  <a:srgbClr val="A0A1A7"/>
                </a:solidFill>
                <a:effectLst/>
                <a:latin typeface="Menlo"/>
              </a:rPr>
              <a:t>컴프리</a:t>
            </a:r>
            <a:r>
              <a:rPr lang="ko-KR" altLang="en-US" sz="2000" b="0" i="1" dirty="0">
                <a:solidFill>
                  <a:srgbClr val="A0A1A7"/>
                </a:solidFill>
                <a:effectLst/>
                <a:latin typeface="Menlo"/>
              </a:rPr>
              <a:t> </a:t>
            </a:r>
            <a:r>
              <a:rPr lang="ko-KR" altLang="en-US" sz="2000" b="0" i="1" dirty="0" err="1">
                <a:solidFill>
                  <a:srgbClr val="A0A1A7"/>
                </a:solidFill>
                <a:effectLst/>
                <a:latin typeface="Menlo"/>
              </a:rPr>
              <a:t>헨션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endParaRPr lang="en-US" altLang="ko-KR" sz="2000" b="0" i="0" dirty="0">
              <a:solidFill>
                <a:srgbClr val="383A42"/>
              </a:solidFill>
              <a:effectLst/>
              <a:highlight>
                <a:srgbClr val="FAFAFA"/>
              </a:highlight>
              <a:latin typeface="Menlo"/>
            </a:endParaRPr>
          </a:p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r2 </a:t>
            </a:r>
          </a:p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[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6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10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]</a:t>
            </a:r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F8E4FC7-B128-92B4-B3A5-2C60677F64D7}"/>
              </a:ext>
            </a:extLst>
          </p:cNvPr>
          <p:cNvSpPr/>
          <p:nvPr/>
        </p:nvSpPr>
        <p:spPr>
          <a:xfrm>
            <a:off x="4267252" y="1576303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2331C4-A433-7167-1586-EE8D512A5BE3}"/>
              </a:ext>
            </a:extLst>
          </p:cNvPr>
          <p:cNvSpPr txBox="1"/>
          <p:nvPr/>
        </p:nvSpPr>
        <p:spPr>
          <a:xfrm>
            <a:off x="4888600" y="1625317"/>
            <a:ext cx="3055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555555"/>
                </a:solidFill>
                <a:effectLst/>
                <a:latin typeface="Spoqa Han Sans"/>
              </a:rPr>
              <a:t>Dict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Spoqa Han Sans"/>
              </a:rPr>
              <a:t>컴프리헨션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if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절 추가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916B7-1005-1934-8191-083371D77DE0}"/>
              </a:ext>
            </a:extLst>
          </p:cNvPr>
          <p:cNvSpPr txBox="1"/>
          <p:nvPr/>
        </p:nvSpPr>
        <p:spPr>
          <a:xfrm>
            <a:off x="4220969" y="6209545"/>
            <a:ext cx="3383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리스트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컴퓨리헨션과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거의 흡사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23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3707</TotalTime>
  <Words>559</Words>
  <Application>Microsoft Office PowerPoint</Application>
  <PresentationFormat>와이드스크린</PresentationFormat>
  <Paragraphs>77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HY견고딕</vt:lpstr>
      <vt:lpstr>Menlo</vt:lpstr>
      <vt:lpstr>Noto Sans KR</vt:lpstr>
      <vt:lpstr>Noto Sans Light</vt:lpstr>
      <vt:lpstr>Spoqa Han Sans</vt:lpstr>
      <vt:lpstr>나눔바른고딕</vt:lpstr>
      <vt:lpstr>나눔바른고딕 Light</vt:lpstr>
      <vt:lpstr>맑은 고딕</vt:lpstr>
      <vt:lpstr>Arial</vt:lpstr>
      <vt:lpstr>Office 테마</vt:lpstr>
      <vt:lpstr>너를 위한 파이썬(Python) dic 루핑과 컴프리헨션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jungsik heo</cp:lastModifiedBy>
  <cp:revision>442</cp:revision>
  <dcterms:created xsi:type="dcterms:W3CDTF">2017-06-16T14:09:50Z</dcterms:created>
  <dcterms:modified xsi:type="dcterms:W3CDTF">2024-12-06T02:42:17Z</dcterms:modified>
</cp:coreProperties>
</file>